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9" r:id="rId4"/>
    <p:sldId id="266" r:id="rId5"/>
    <p:sldId id="260" r:id="rId6"/>
    <p:sldId id="261" r:id="rId7"/>
    <p:sldId id="262" r:id="rId8"/>
    <p:sldId id="265" r:id="rId9"/>
    <p:sldId id="263" r:id="rId10"/>
    <p:sldId id="264"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1" r:id="rId24"/>
    <p:sldId id="279" r:id="rId25"/>
    <p:sldId id="280" r:id="rId26"/>
    <p:sldId id="282" r:id="rId27"/>
    <p:sldId id="283" r:id="rId28"/>
    <p:sldId id="284" r:id="rId29"/>
    <p:sldId id="285" r:id="rId30"/>
    <p:sldId id="286" r:id="rId31"/>
    <p:sldId id="287" r:id="rId32"/>
    <p:sldId id="288" r:id="rId33"/>
    <p:sldId id="289" r:id="rId34"/>
    <p:sldId id="290" r:id="rId35"/>
    <p:sldId id="306" r:id="rId36"/>
    <p:sldId id="291" r:id="rId37"/>
    <p:sldId id="292" r:id="rId38"/>
    <p:sldId id="293" r:id="rId39"/>
    <p:sldId id="294" r:id="rId40"/>
    <p:sldId id="359" r:id="rId41"/>
    <p:sldId id="295" r:id="rId42"/>
    <p:sldId id="296" r:id="rId43"/>
    <p:sldId id="297" r:id="rId44"/>
    <p:sldId id="298" r:id="rId45"/>
    <p:sldId id="299" r:id="rId46"/>
    <p:sldId id="300" r:id="rId47"/>
    <p:sldId id="301" r:id="rId48"/>
    <p:sldId id="302" r:id="rId49"/>
    <p:sldId id="303" r:id="rId50"/>
    <p:sldId id="304" r:id="rId51"/>
    <p:sldId id="305" r:id="rId52"/>
    <p:sldId id="307" r:id="rId53"/>
    <p:sldId id="308"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8" r:id="rId72"/>
    <p:sldId id="329" r:id="rId73"/>
    <p:sldId id="331" r:id="rId74"/>
    <p:sldId id="332" r:id="rId75"/>
    <p:sldId id="333" r:id="rId76"/>
    <p:sldId id="330" r:id="rId77"/>
    <p:sldId id="334" r:id="rId78"/>
    <p:sldId id="335" r:id="rId79"/>
    <p:sldId id="336" r:id="rId80"/>
    <p:sldId id="337" r:id="rId81"/>
    <p:sldId id="338" r:id="rId82"/>
    <p:sldId id="339" r:id="rId83"/>
    <p:sldId id="340" r:id="rId84"/>
    <p:sldId id="341" r:id="rId85"/>
    <p:sldId id="343" r:id="rId86"/>
    <p:sldId id="342" r:id="rId87"/>
    <p:sldId id="344" r:id="rId88"/>
    <p:sldId id="345" r:id="rId89"/>
    <p:sldId id="346" r:id="rId90"/>
    <p:sldId id="347" r:id="rId91"/>
    <p:sldId id="348" r:id="rId92"/>
    <p:sldId id="349" r:id="rId93"/>
    <p:sldId id="358" r:id="rId94"/>
    <p:sldId id="350" r:id="rId95"/>
    <p:sldId id="351" r:id="rId96"/>
    <p:sldId id="352" r:id="rId97"/>
    <p:sldId id="353" r:id="rId98"/>
    <p:sldId id="354" r:id="rId99"/>
    <p:sldId id="355" r:id="rId100"/>
    <p:sldId id="356" r:id="rId101"/>
    <p:sldId id="357" r:id="rId10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B42D"/>
    <a:srgbClr val="EED4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0" autoAdjust="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 /><Relationship Id="rId21" Type="http://schemas.openxmlformats.org/officeDocument/2006/relationships/slide" Target="slides/slide20.xml" /><Relationship Id="rId42" Type="http://schemas.openxmlformats.org/officeDocument/2006/relationships/slide" Target="slides/slide41.xml" /><Relationship Id="rId47" Type="http://schemas.openxmlformats.org/officeDocument/2006/relationships/slide" Target="slides/slide46.xml" /><Relationship Id="rId63" Type="http://schemas.openxmlformats.org/officeDocument/2006/relationships/slide" Target="slides/slide62.xml" /><Relationship Id="rId68" Type="http://schemas.openxmlformats.org/officeDocument/2006/relationships/slide" Target="slides/slide67.xml" /><Relationship Id="rId84" Type="http://schemas.openxmlformats.org/officeDocument/2006/relationships/slide" Target="slides/slide83.xml" /><Relationship Id="rId89" Type="http://schemas.openxmlformats.org/officeDocument/2006/relationships/slide" Target="slides/slide88.xml" /><Relationship Id="rId7" Type="http://schemas.openxmlformats.org/officeDocument/2006/relationships/slide" Target="slides/slide6.xml" /><Relationship Id="rId71" Type="http://schemas.openxmlformats.org/officeDocument/2006/relationships/slide" Target="slides/slide70.xml" /><Relationship Id="rId92" Type="http://schemas.openxmlformats.org/officeDocument/2006/relationships/slide" Target="slides/slide91.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74" Type="http://schemas.openxmlformats.org/officeDocument/2006/relationships/slide" Target="slides/slide73.xml" /><Relationship Id="rId79" Type="http://schemas.openxmlformats.org/officeDocument/2006/relationships/slide" Target="slides/slide78.xml" /><Relationship Id="rId87" Type="http://schemas.openxmlformats.org/officeDocument/2006/relationships/slide" Target="slides/slide86.xml" /><Relationship Id="rId102" Type="http://schemas.openxmlformats.org/officeDocument/2006/relationships/slide" Target="slides/slide101.xml" /><Relationship Id="rId5" Type="http://schemas.openxmlformats.org/officeDocument/2006/relationships/slide" Target="slides/slide4.xml" /><Relationship Id="rId61" Type="http://schemas.openxmlformats.org/officeDocument/2006/relationships/slide" Target="slides/slide60.xml" /><Relationship Id="rId82" Type="http://schemas.openxmlformats.org/officeDocument/2006/relationships/slide" Target="slides/slide81.xml" /><Relationship Id="rId90" Type="http://schemas.openxmlformats.org/officeDocument/2006/relationships/slide" Target="slides/slide89.xml" /><Relationship Id="rId95" Type="http://schemas.openxmlformats.org/officeDocument/2006/relationships/slide" Target="slides/slide94.xml" /><Relationship Id="rId19" Type="http://schemas.openxmlformats.org/officeDocument/2006/relationships/slide" Target="slides/slide1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77" Type="http://schemas.openxmlformats.org/officeDocument/2006/relationships/slide" Target="slides/slide76.xml" /><Relationship Id="rId100" Type="http://schemas.openxmlformats.org/officeDocument/2006/relationships/slide" Target="slides/slide99.xml" /><Relationship Id="rId105" Type="http://schemas.openxmlformats.org/officeDocument/2006/relationships/theme" Target="theme/theme1.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80" Type="http://schemas.openxmlformats.org/officeDocument/2006/relationships/slide" Target="slides/slide79.xml" /><Relationship Id="rId85" Type="http://schemas.openxmlformats.org/officeDocument/2006/relationships/slide" Target="slides/slide84.xml" /><Relationship Id="rId93" Type="http://schemas.openxmlformats.org/officeDocument/2006/relationships/slide" Target="slides/slide92.xml" /><Relationship Id="rId98" Type="http://schemas.openxmlformats.org/officeDocument/2006/relationships/slide" Target="slides/slide97.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103" Type="http://schemas.openxmlformats.org/officeDocument/2006/relationships/presProps" Target="presProps.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83" Type="http://schemas.openxmlformats.org/officeDocument/2006/relationships/slide" Target="slides/slide82.xml" /><Relationship Id="rId88" Type="http://schemas.openxmlformats.org/officeDocument/2006/relationships/slide" Target="slides/slide87.xml" /><Relationship Id="rId91" Type="http://schemas.openxmlformats.org/officeDocument/2006/relationships/slide" Target="slides/slide90.xml" /><Relationship Id="rId96" Type="http://schemas.openxmlformats.org/officeDocument/2006/relationships/slide" Target="slides/slide95.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 Id="rId106" Type="http://schemas.openxmlformats.org/officeDocument/2006/relationships/tableStyles" Target="tableStyles.xml" /><Relationship Id="rId10" Type="http://schemas.openxmlformats.org/officeDocument/2006/relationships/slide" Target="slides/slide9.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slide" Target="slides/slide77.xml" /><Relationship Id="rId81" Type="http://schemas.openxmlformats.org/officeDocument/2006/relationships/slide" Target="slides/slide80.xml" /><Relationship Id="rId86" Type="http://schemas.openxmlformats.org/officeDocument/2006/relationships/slide" Target="slides/slide85.xml" /><Relationship Id="rId94" Type="http://schemas.openxmlformats.org/officeDocument/2006/relationships/slide" Target="slides/slide93.xml" /><Relationship Id="rId99" Type="http://schemas.openxmlformats.org/officeDocument/2006/relationships/slide" Target="slides/slide98.xml" /><Relationship Id="rId101" Type="http://schemas.openxmlformats.org/officeDocument/2006/relationships/slide" Target="slides/slide100.xml" /><Relationship Id="rId4" Type="http://schemas.openxmlformats.org/officeDocument/2006/relationships/slide" Target="slides/slide3.xml" /><Relationship Id="rId9" Type="http://schemas.openxmlformats.org/officeDocument/2006/relationships/slide" Target="slides/slide8.xml" /><Relationship Id="rId13" Type="http://schemas.openxmlformats.org/officeDocument/2006/relationships/slide" Target="slides/slide12.xml" /><Relationship Id="rId18" Type="http://schemas.openxmlformats.org/officeDocument/2006/relationships/slide" Target="slides/slide17.xml" /><Relationship Id="rId39" Type="http://schemas.openxmlformats.org/officeDocument/2006/relationships/slide" Target="slides/slide38.xml" /><Relationship Id="rId34" Type="http://schemas.openxmlformats.org/officeDocument/2006/relationships/slide" Target="slides/slide33.xml" /><Relationship Id="rId50" Type="http://schemas.openxmlformats.org/officeDocument/2006/relationships/slide" Target="slides/slide49.xml" /><Relationship Id="rId55" Type="http://schemas.openxmlformats.org/officeDocument/2006/relationships/slide" Target="slides/slide54.xml" /><Relationship Id="rId76" Type="http://schemas.openxmlformats.org/officeDocument/2006/relationships/slide" Target="slides/slide75.xml" /><Relationship Id="rId97" Type="http://schemas.openxmlformats.org/officeDocument/2006/relationships/slide" Target="slides/slide96.xml" /><Relationship Id="rId10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304800"/>
            <a:ext cx="7772400" cy="1143000"/>
          </a:xfrm>
        </p:spPr>
        <p:txBody>
          <a:bodyPr/>
          <a:lstStyle>
            <a:lvl1pPr>
              <a:defRPr sz="4400"/>
            </a:lvl1pPr>
          </a:lstStyle>
          <a:p>
            <a:r>
              <a:rPr lang="en-US"/>
              <a:t>Click to edit Master title style</a:t>
            </a:r>
          </a:p>
        </p:txBody>
      </p:sp>
      <p:sp>
        <p:nvSpPr>
          <p:cNvPr id="3075" name="Rectangle 3"/>
          <p:cNvSpPr>
            <a:spLocks noGrp="1" noChangeArrowheads="1"/>
          </p:cNvSpPr>
          <p:nvPr>
            <p:ph type="subTitle" idx="1"/>
          </p:nvPr>
        </p:nvSpPr>
        <p:spPr>
          <a:xfrm>
            <a:off x="685800" y="1600200"/>
            <a:ext cx="6400800" cy="762000"/>
          </a:xfrm>
        </p:spPr>
        <p:txBody>
          <a:bodyPr/>
          <a:lstStyle>
            <a:lvl1pPr marL="0" indent="0">
              <a:buFontTx/>
              <a:buNone/>
              <a:defRPr/>
            </a:lvl1pPr>
          </a:lstStyle>
          <a:p>
            <a:r>
              <a:rPr lang="en-US"/>
              <a:t>Click to edit Master subtitle style</a:t>
            </a:r>
          </a:p>
        </p:txBody>
      </p:sp>
      <p:sp>
        <p:nvSpPr>
          <p:cNvPr id="4" name="Rectangle 4">
            <a:extLst>
              <a:ext uri="{FF2B5EF4-FFF2-40B4-BE49-F238E27FC236}">
                <a16:creationId xmlns:a16="http://schemas.microsoft.com/office/drawing/2014/main" id="{586DD4D3-7B69-4CE7-BB2E-7DC991CAFFD4}"/>
              </a:ext>
            </a:extLst>
          </p:cNvPr>
          <p:cNvSpPr>
            <a:spLocks noGrp="1" noChangeArrowheads="1"/>
          </p:cNvSpPr>
          <p:nvPr>
            <p:ph type="dt" sz="half" idx="10"/>
          </p:nvPr>
        </p:nvSpPr>
        <p:spPr>
          <a:xfrm>
            <a:off x="228600" y="6248400"/>
            <a:ext cx="1905000" cy="457200"/>
          </a:xfrm>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BD6811-B3DA-4608-AC83-48611FD2E2B6}"/>
              </a:ext>
            </a:extLst>
          </p:cNvPr>
          <p:cNvSpPr>
            <a:spLocks noGrp="1" noChangeArrowheads="1"/>
          </p:cNvSpPr>
          <p:nvPr>
            <p:ph type="ftr" sz="quarter" idx="11"/>
          </p:nvPr>
        </p:nvSpPr>
        <p:spPr>
          <a:xfrm>
            <a:off x="2362200" y="6248400"/>
            <a:ext cx="4343400" cy="457200"/>
          </a:xfrm>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3D9E241-359B-4514-83EC-55C534BA397C}"/>
              </a:ext>
            </a:extLst>
          </p:cNvPr>
          <p:cNvSpPr>
            <a:spLocks noGrp="1" noChangeArrowheads="1"/>
          </p:cNvSpPr>
          <p:nvPr>
            <p:ph type="sldNum" sz="quarter" idx="12"/>
          </p:nvPr>
        </p:nvSpPr>
        <p:spPr>
          <a:xfrm>
            <a:off x="7010400" y="6248400"/>
            <a:ext cx="1905000" cy="457200"/>
          </a:xfrm>
        </p:spPr>
        <p:txBody>
          <a:bodyPr/>
          <a:lstStyle>
            <a:lvl1pPr>
              <a:defRPr/>
            </a:lvl1pPr>
          </a:lstStyle>
          <a:p>
            <a:pPr>
              <a:defRPr/>
            </a:pPr>
            <a:fld id="{2AD5F551-1561-4976-86E9-E1F3CCAE07F6}" type="slidenum">
              <a:rPr lang="en-US" altLang="en-US"/>
              <a:pPr>
                <a:defRPr/>
              </a:pPr>
              <a:t>‹#›</a:t>
            </a:fld>
            <a:endParaRPr lang="en-US" altLang="en-US"/>
          </a:p>
        </p:txBody>
      </p:sp>
    </p:spTree>
    <p:extLst>
      <p:ext uri="{BB962C8B-B14F-4D97-AF65-F5344CB8AC3E}">
        <p14:creationId xmlns:p14="http://schemas.microsoft.com/office/powerpoint/2010/main" val="362294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B3FC672-B2F7-42DF-AE6E-3F58582527C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77460FE-63B0-49AB-87AD-F288CFE0D1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83CD99B-ECE6-4A1F-BC70-B8CFB889B0F7}"/>
              </a:ext>
            </a:extLst>
          </p:cNvPr>
          <p:cNvSpPr>
            <a:spLocks noGrp="1" noChangeArrowheads="1"/>
          </p:cNvSpPr>
          <p:nvPr>
            <p:ph type="sldNum" sz="quarter" idx="12"/>
          </p:nvPr>
        </p:nvSpPr>
        <p:spPr>
          <a:ln/>
        </p:spPr>
        <p:txBody>
          <a:bodyPr/>
          <a:lstStyle>
            <a:lvl1pPr>
              <a:defRPr/>
            </a:lvl1pPr>
          </a:lstStyle>
          <a:p>
            <a:pPr>
              <a:defRPr/>
            </a:pPr>
            <a:fld id="{BB756B7B-AB03-478D-B67B-992D2D3BD603}" type="slidenum">
              <a:rPr lang="en-US" altLang="en-US"/>
              <a:pPr>
                <a:defRPr/>
              </a:pPr>
              <a:t>‹#›</a:t>
            </a:fld>
            <a:endParaRPr lang="en-US" altLang="en-US"/>
          </a:p>
        </p:txBody>
      </p:sp>
    </p:spTree>
    <p:extLst>
      <p:ext uri="{BB962C8B-B14F-4D97-AF65-F5344CB8AC3E}">
        <p14:creationId xmlns:p14="http://schemas.microsoft.com/office/powerpoint/2010/main" val="4228055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57200"/>
            <a:ext cx="17907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95400" y="457200"/>
            <a:ext cx="5219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2038437-5EFD-4FDF-8414-4A3E8B15D62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2ADE15B-F19C-46FC-B872-3F11BEC5D2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8D689E8-C8A2-4C09-A8A7-2B3CFC481731}"/>
              </a:ext>
            </a:extLst>
          </p:cNvPr>
          <p:cNvSpPr>
            <a:spLocks noGrp="1" noChangeArrowheads="1"/>
          </p:cNvSpPr>
          <p:nvPr>
            <p:ph type="sldNum" sz="quarter" idx="12"/>
          </p:nvPr>
        </p:nvSpPr>
        <p:spPr>
          <a:ln/>
        </p:spPr>
        <p:txBody>
          <a:bodyPr/>
          <a:lstStyle>
            <a:lvl1pPr>
              <a:defRPr/>
            </a:lvl1pPr>
          </a:lstStyle>
          <a:p>
            <a:pPr>
              <a:defRPr/>
            </a:pPr>
            <a:fld id="{91EAF024-1182-44D3-882C-D185A29D08E5}" type="slidenum">
              <a:rPr lang="en-US" altLang="en-US"/>
              <a:pPr>
                <a:defRPr/>
              </a:pPr>
              <a:t>‹#›</a:t>
            </a:fld>
            <a:endParaRPr lang="en-US" altLang="en-US"/>
          </a:p>
        </p:txBody>
      </p:sp>
    </p:spTree>
    <p:extLst>
      <p:ext uri="{BB962C8B-B14F-4D97-AF65-F5344CB8AC3E}">
        <p14:creationId xmlns:p14="http://schemas.microsoft.com/office/powerpoint/2010/main" val="379005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4D9FBA5-43AE-4EEF-A125-B823AFBD881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CC8054F-68D7-4F09-B2A3-7DB4DF49E53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BCC0E1E-754F-49CF-9E52-97C3843F4B9F}"/>
              </a:ext>
            </a:extLst>
          </p:cNvPr>
          <p:cNvSpPr>
            <a:spLocks noGrp="1" noChangeArrowheads="1"/>
          </p:cNvSpPr>
          <p:nvPr>
            <p:ph type="sldNum" sz="quarter" idx="12"/>
          </p:nvPr>
        </p:nvSpPr>
        <p:spPr>
          <a:ln/>
        </p:spPr>
        <p:txBody>
          <a:bodyPr/>
          <a:lstStyle>
            <a:lvl1pPr>
              <a:defRPr/>
            </a:lvl1pPr>
          </a:lstStyle>
          <a:p>
            <a:pPr>
              <a:defRPr/>
            </a:pPr>
            <a:fld id="{2F76A0E8-4595-4317-BB00-980947B6A130}" type="slidenum">
              <a:rPr lang="en-US" altLang="en-US"/>
              <a:pPr>
                <a:defRPr/>
              </a:pPr>
              <a:t>‹#›</a:t>
            </a:fld>
            <a:endParaRPr lang="en-US" altLang="en-US"/>
          </a:p>
        </p:txBody>
      </p:sp>
    </p:spTree>
    <p:extLst>
      <p:ext uri="{BB962C8B-B14F-4D97-AF65-F5344CB8AC3E}">
        <p14:creationId xmlns:p14="http://schemas.microsoft.com/office/powerpoint/2010/main" val="2826931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66B8218-0DE3-4DE1-9323-FA30BB17C44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C1A122-D32C-4975-8975-91485D832A0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FE79F89-4140-42BA-9509-B36613176482}"/>
              </a:ext>
            </a:extLst>
          </p:cNvPr>
          <p:cNvSpPr>
            <a:spLocks noGrp="1" noChangeArrowheads="1"/>
          </p:cNvSpPr>
          <p:nvPr>
            <p:ph type="sldNum" sz="quarter" idx="12"/>
          </p:nvPr>
        </p:nvSpPr>
        <p:spPr>
          <a:ln/>
        </p:spPr>
        <p:txBody>
          <a:bodyPr/>
          <a:lstStyle>
            <a:lvl1pPr>
              <a:defRPr/>
            </a:lvl1pPr>
          </a:lstStyle>
          <a:p>
            <a:pPr>
              <a:defRPr/>
            </a:pPr>
            <a:fld id="{0BA4A071-B418-4294-A66B-CB26E3B6AF4D}" type="slidenum">
              <a:rPr lang="en-US" altLang="en-US"/>
              <a:pPr>
                <a:defRPr/>
              </a:pPr>
              <a:t>‹#›</a:t>
            </a:fld>
            <a:endParaRPr lang="en-US" altLang="en-US"/>
          </a:p>
        </p:txBody>
      </p:sp>
    </p:spTree>
    <p:extLst>
      <p:ext uri="{BB962C8B-B14F-4D97-AF65-F5344CB8AC3E}">
        <p14:creationId xmlns:p14="http://schemas.microsoft.com/office/powerpoint/2010/main" val="4228516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95400" y="1676400"/>
            <a:ext cx="3505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1676400"/>
            <a:ext cx="3505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384AD47-4D50-408B-91E2-F4B33E89D9D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A39537B-383F-4521-B12E-F412BC84DD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474E243-2313-4331-BFE8-CE78DE008C06}"/>
              </a:ext>
            </a:extLst>
          </p:cNvPr>
          <p:cNvSpPr>
            <a:spLocks noGrp="1" noChangeArrowheads="1"/>
          </p:cNvSpPr>
          <p:nvPr>
            <p:ph type="sldNum" sz="quarter" idx="12"/>
          </p:nvPr>
        </p:nvSpPr>
        <p:spPr>
          <a:ln/>
        </p:spPr>
        <p:txBody>
          <a:bodyPr/>
          <a:lstStyle>
            <a:lvl1pPr>
              <a:defRPr/>
            </a:lvl1pPr>
          </a:lstStyle>
          <a:p>
            <a:pPr>
              <a:defRPr/>
            </a:pPr>
            <a:fld id="{04F60AB5-BA91-4809-94B5-9C7B0D0174DB}" type="slidenum">
              <a:rPr lang="en-US" altLang="en-US"/>
              <a:pPr>
                <a:defRPr/>
              </a:pPr>
              <a:t>‹#›</a:t>
            </a:fld>
            <a:endParaRPr lang="en-US" altLang="en-US"/>
          </a:p>
        </p:txBody>
      </p:sp>
    </p:spTree>
    <p:extLst>
      <p:ext uri="{BB962C8B-B14F-4D97-AF65-F5344CB8AC3E}">
        <p14:creationId xmlns:p14="http://schemas.microsoft.com/office/powerpoint/2010/main" val="2089516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8786144-115D-4F5F-8134-0E64103C4A0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B552B7B-0B85-42E9-9F27-ACFC68D389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EACA2F93-21F3-4E81-88C2-E00E6A040789}"/>
              </a:ext>
            </a:extLst>
          </p:cNvPr>
          <p:cNvSpPr>
            <a:spLocks noGrp="1" noChangeArrowheads="1"/>
          </p:cNvSpPr>
          <p:nvPr>
            <p:ph type="sldNum" sz="quarter" idx="12"/>
          </p:nvPr>
        </p:nvSpPr>
        <p:spPr>
          <a:ln/>
        </p:spPr>
        <p:txBody>
          <a:bodyPr/>
          <a:lstStyle>
            <a:lvl1pPr>
              <a:defRPr/>
            </a:lvl1pPr>
          </a:lstStyle>
          <a:p>
            <a:pPr>
              <a:defRPr/>
            </a:pPr>
            <a:fld id="{FFCD3AAC-A366-454D-A67C-9A3AB53D3387}" type="slidenum">
              <a:rPr lang="en-US" altLang="en-US"/>
              <a:pPr>
                <a:defRPr/>
              </a:pPr>
              <a:t>‹#›</a:t>
            </a:fld>
            <a:endParaRPr lang="en-US" altLang="en-US"/>
          </a:p>
        </p:txBody>
      </p:sp>
    </p:spTree>
    <p:extLst>
      <p:ext uri="{BB962C8B-B14F-4D97-AF65-F5344CB8AC3E}">
        <p14:creationId xmlns:p14="http://schemas.microsoft.com/office/powerpoint/2010/main" val="3372676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94F9FE5-98FE-48AA-8873-C7E526C9727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A9238BC-4E81-41AE-9703-5B8B686EB3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C4BC683-F257-4C97-87A9-43AAC52BA7D8}"/>
              </a:ext>
            </a:extLst>
          </p:cNvPr>
          <p:cNvSpPr>
            <a:spLocks noGrp="1" noChangeArrowheads="1"/>
          </p:cNvSpPr>
          <p:nvPr>
            <p:ph type="sldNum" sz="quarter" idx="12"/>
          </p:nvPr>
        </p:nvSpPr>
        <p:spPr>
          <a:ln/>
        </p:spPr>
        <p:txBody>
          <a:bodyPr/>
          <a:lstStyle>
            <a:lvl1pPr>
              <a:defRPr/>
            </a:lvl1pPr>
          </a:lstStyle>
          <a:p>
            <a:pPr>
              <a:defRPr/>
            </a:pPr>
            <a:fld id="{F5C1D4D2-22F3-4BE8-AB54-429FBF5A5E39}" type="slidenum">
              <a:rPr lang="en-US" altLang="en-US"/>
              <a:pPr>
                <a:defRPr/>
              </a:pPr>
              <a:t>‹#›</a:t>
            </a:fld>
            <a:endParaRPr lang="en-US" altLang="en-US"/>
          </a:p>
        </p:txBody>
      </p:sp>
    </p:spTree>
    <p:extLst>
      <p:ext uri="{BB962C8B-B14F-4D97-AF65-F5344CB8AC3E}">
        <p14:creationId xmlns:p14="http://schemas.microsoft.com/office/powerpoint/2010/main" val="2243238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08C4AE5-B058-49E9-B50C-4F6D38DA895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54F5C910-5CF3-49C8-930E-B2D05E5FFD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CB1F07A-E2EC-483F-BB16-F766A094DAB4}"/>
              </a:ext>
            </a:extLst>
          </p:cNvPr>
          <p:cNvSpPr>
            <a:spLocks noGrp="1" noChangeArrowheads="1"/>
          </p:cNvSpPr>
          <p:nvPr>
            <p:ph type="sldNum" sz="quarter" idx="12"/>
          </p:nvPr>
        </p:nvSpPr>
        <p:spPr>
          <a:ln/>
        </p:spPr>
        <p:txBody>
          <a:bodyPr/>
          <a:lstStyle>
            <a:lvl1pPr>
              <a:defRPr/>
            </a:lvl1pPr>
          </a:lstStyle>
          <a:p>
            <a:pPr>
              <a:defRPr/>
            </a:pPr>
            <a:fld id="{6C96957D-7A8C-49A0-85EB-9181BD60865D}" type="slidenum">
              <a:rPr lang="en-US" altLang="en-US"/>
              <a:pPr>
                <a:defRPr/>
              </a:pPr>
              <a:t>‹#›</a:t>
            </a:fld>
            <a:endParaRPr lang="en-US" altLang="en-US"/>
          </a:p>
        </p:txBody>
      </p:sp>
    </p:spTree>
    <p:extLst>
      <p:ext uri="{BB962C8B-B14F-4D97-AF65-F5344CB8AC3E}">
        <p14:creationId xmlns:p14="http://schemas.microsoft.com/office/powerpoint/2010/main" val="599189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BA06A8D-F781-463C-A457-AF67643E86F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97E14976-906D-4C5A-BC6B-610AC0AD27D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6D5B7A7-61B9-44FD-B542-2ECF3C9489A2}"/>
              </a:ext>
            </a:extLst>
          </p:cNvPr>
          <p:cNvSpPr>
            <a:spLocks noGrp="1" noChangeArrowheads="1"/>
          </p:cNvSpPr>
          <p:nvPr>
            <p:ph type="sldNum" sz="quarter" idx="12"/>
          </p:nvPr>
        </p:nvSpPr>
        <p:spPr>
          <a:ln/>
        </p:spPr>
        <p:txBody>
          <a:bodyPr/>
          <a:lstStyle>
            <a:lvl1pPr>
              <a:defRPr/>
            </a:lvl1pPr>
          </a:lstStyle>
          <a:p>
            <a:pPr>
              <a:defRPr/>
            </a:pPr>
            <a:fld id="{C8B5565F-FFE2-4A1F-B558-FC9972952473}" type="slidenum">
              <a:rPr lang="en-US" altLang="en-US"/>
              <a:pPr>
                <a:defRPr/>
              </a:pPr>
              <a:t>‹#›</a:t>
            </a:fld>
            <a:endParaRPr lang="en-US" altLang="en-US"/>
          </a:p>
        </p:txBody>
      </p:sp>
    </p:spTree>
    <p:extLst>
      <p:ext uri="{BB962C8B-B14F-4D97-AF65-F5344CB8AC3E}">
        <p14:creationId xmlns:p14="http://schemas.microsoft.com/office/powerpoint/2010/main" val="1476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705CE3A-4751-4CD0-8A9E-1604EB76B3E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C5325B0-88B2-4DDB-97F9-7B9566941E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08F7010-9561-4ED5-B696-9177D23647FA}"/>
              </a:ext>
            </a:extLst>
          </p:cNvPr>
          <p:cNvSpPr>
            <a:spLocks noGrp="1" noChangeArrowheads="1"/>
          </p:cNvSpPr>
          <p:nvPr>
            <p:ph type="sldNum" sz="quarter" idx="12"/>
          </p:nvPr>
        </p:nvSpPr>
        <p:spPr>
          <a:ln/>
        </p:spPr>
        <p:txBody>
          <a:bodyPr/>
          <a:lstStyle>
            <a:lvl1pPr>
              <a:defRPr/>
            </a:lvl1pPr>
          </a:lstStyle>
          <a:p>
            <a:pPr>
              <a:defRPr/>
            </a:pPr>
            <a:fld id="{B1BFBA1F-4D15-4992-AE4C-CABCF454115F}" type="slidenum">
              <a:rPr lang="en-US" altLang="en-US"/>
              <a:pPr>
                <a:defRPr/>
              </a:pPr>
              <a:t>‹#›</a:t>
            </a:fld>
            <a:endParaRPr lang="en-US" altLang="en-US"/>
          </a:p>
        </p:txBody>
      </p:sp>
    </p:spTree>
    <p:extLst>
      <p:ext uri="{BB962C8B-B14F-4D97-AF65-F5344CB8AC3E}">
        <p14:creationId xmlns:p14="http://schemas.microsoft.com/office/powerpoint/2010/main" val="3751403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79C4381-AB2B-4AB5-86B4-B9334994AC72}"/>
              </a:ext>
            </a:extLst>
          </p:cNvPr>
          <p:cNvSpPr>
            <a:spLocks noGrp="1" noChangeArrowheads="1"/>
          </p:cNvSpPr>
          <p:nvPr>
            <p:ph type="title"/>
          </p:nvPr>
        </p:nvSpPr>
        <p:spPr bwMode="auto">
          <a:xfrm>
            <a:off x="1295400" y="457200"/>
            <a:ext cx="7162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8847782-43DA-464E-881A-093ED568AC34}"/>
              </a:ext>
            </a:extLst>
          </p:cNvPr>
          <p:cNvSpPr>
            <a:spLocks noGrp="1" noChangeArrowheads="1"/>
          </p:cNvSpPr>
          <p:nvPr>
            <p:ph type="body" idx="1"/>
          </p:nvPr>
        </p:nvSpPr>
        <p:spPr bwMode="auto">
          <a:xfrm>
            <a:off x="1295400" y="1676400"/>
            <a:ext cx="71628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21C5874-E03A-4B44-B34E-A1C3EA85E985}"/>
              </a:ext>
            </a:extLst>
          </p:cNvPr>
          <p:cNvSpPr>
            <a:spLocks noGrp="1" noChangeArrowheads="1"/>
          </p:cNvSpPr>
          <p:nvPr>
            <p:ph type="dt" sz="half" idx="2"/>
          </p:nvPr>
        </p:nvSpPr>
        <p:spPr bwMode="auto">
          <a:xfrm>
            <a:off x="12954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000">
                <a:latin typeface="Arial" charset="0"/>
              </a:defRPr>
            </a:lvl1pPr>
          </a:lstStyle>
          <a:p>
            <a:pPr>
              <a:defRPr/>
            </a:pPr>
            <a:endParaRPr lang="en-US"/>
          </a:p>
        </p:txBody>
      </p:sp>
      <p:sp>
        <p:nvSpPr>
          <p:cNvPr id="1029" name="Rectangle 5">
            <a:extLst>
              <a:ext uri="{FF2B5EF4-FFF2-40B4-BE49-F238E27FC236}">
                <a16:creationId xmlns:a16="http://schemas.microsoft.com/office/drawing/2014/main" id="{DC377ED3-496A-4785-8028-D3779005F7D6}"/>
              </a:ext>
            </a:extLst>
          </p:cNvPr>
          <p:cNvSpPr>
            <a:spLocks noGrp="1" noChangeArrowheads="1"/>
          </p:cNvSpPr>
          <p:nvPr>
            <p:ph type="ftr" sz="quarter" idx="3"/>
          </p:nvPr>
        </p:nvSpPr>
        <p:spPr bwMode="auto">
          <a:xfrm>
            <a:off x="3276600" y="6248400"/>
            <a:ext cx="31353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en-US"/>
          </a:p>
        </p:txBody>
      </p:sp>
      <p:sp>
        <p:nvSpPr>
          <p:cNvPr id="1030" name="Rectangle 6">
            <a:extLst>
              <a:ext uri="{FF2B5EF4-FFF2-40B4-BE49-F238E27FC236}">
                <a16:creationId xmlns:a16="http://schemas.microsoft.com/office/drawing/2014/main" id="{54B68C54-269E-44C6-A613-48B7458BFFE5}"/>
              </a:ext>
            </a:extLst>
          </p:cNvPr>
          <p:cNvSpPr>
            <a:spLocks noGrp="1" noChangeArrowheads="1"/>
          </p:cNvSpPr>
          <p:nvPr>
            <p:ph type="sldNum" sz="quarter" idx="4"/>
          </p:nvPr>
        </p:nvSpPr>
        <p:spPr bwMode="auto">
          <a:xfrm>
            <a:off x="71628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FD85978A-9565-4185-8928-D6056ABF216F}"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74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Black" pitchFamily="34" charset="0"/>
        </a:defRPr>
      </a:lvl2pPr>
      <a:lvl3pPr algn="l" rtl="0" eaLnBrk="0" fontAlgn="base" hangingPunct="0">
        <a:spcBef>
          <a:spcPct val="0"/>
        </a:spcBef>
        <a:spcAft>
          <a:spcPct val="0"/>
        </a:spcAft>
        <a:defRPr sz="4000">
          <a:solidFill>
            <a:schemeClr val="tx2"/>
          </a:solidFill>
          <a:latin typeface="Arial Black" pitchFamily="34" charset="0"/>
        </a:defRPr>
      </a:lvl3pPr>
      <a:lvl4pPr algn="l" rtl="0" eaLnBrk="0" fontAlgn="base" hangingPunct="0">
        <a:spcBef>
          <a:spcPct val="0"/>
        </a:spcBef>
        <a:spcAft>
          <a:spcPct val="0"/>
        </a:spcAft>
        <a:defRPr sz="4000">
          <a:solidFill>
            <a:schemeClr val="tx2"/>
          </a:solidFill>
          <a:latin typeface="Arial Black" pitchFamily="34" charset="0"/>
        </a:defRPr>
      </a:lvl4pPr>
      <a:lvl5pPr algn="l" rtl="0" eaLnBrk="0" fontAlgn="base" hangingPunct="0">
        <a:spcBef>
          <a:spcPct val="0"/>
        </a:spcBef>
        <a:spcAft>
          <a:spcPct val="0"/>
        </a:spcAft>
        <a:defRPr sz="4000">
          <a:solidFill>
            <a:schemeClr val="tx2"/>
          </a:solidFill>
          <a:latin typeface="Arial Black" pitchFamily="34" charset="0"/>
        </a:defRPr>
      </a:lvl5pPr>
      <a:lvl6pPr marL="457200" algn="l" rtl="0" fontAlgn="base">
        <a:spcBef>
          <a:spcPct val="0"/>
        </a:spcBef>
        <a:spcAft>
          <a:spcPct val="0"/>
        </a:spcAft>
        <a:defRPr sz="4000">
          <a:solidFill>
            <a:schemeClr val="tx2"/>
          </a:solidFill>
          <a:latin typeface="Arial Black" pitchFamily="34" charset="0"/>
        </a:defRPr>
      </a:lvl6pPr>
      <a:lvl7pPr marL="914400" algn="l" rtl="0" fontAlgn="base">
        <a:spcBef>
          <a:spcPct val="0"/>
        </a:spcBef>
        <a:spcAft>
          <a:spcPct val="0"/>
        </a:spcAft>
        <a:defRPr sz="4000">
          <a:solidFill>
            <a:schemeClr val="tx2"/>
          </a:solidFill>
          <a:latin typeface="Arial Black" pitchFamily="34" charset="0"/>
        </a:defRPr>
      </a:lvl7pPr>
      <a:lvl8pPr marL="1371600" algn="l" rtl="0" fontAlgn="base">
        <a:spcBef>
          <a:spcPct val="0"/>
        </a:spcBef>
        <a:spcAft>
          <a:spcPct val="0"/>
        </a:spcAft>
        <a:defRPr sz="4000">
          <a:solidFill>
            <a:schemeClr val="tx2"/>
          </a:solidFill>
          <a:latin typeface="Arial Black" pitchFamily="34" charset="0"/>
        </a:defRPr>
      </a:lvl8pPr>
      <a:lvl9pPr marL="1828800" algn="l" rtl="0" fontAlgn="base">
        <a:spcBef>
          <a:spcPct val="0"/>
        </a:spcBef>
        <a:spcAft>
          <a:spcPct val="0"/>
        </a:spcAft>
        <a:defRPr sz="4000">
          <a:solidFill>
            <a:schemeClr val="tx2"/>
          </a:solidFill>
          <a:latin typeface="Arial Black"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0DE1655-8FEB-4B10-A1D2-68F52043AA6E}"/>
              </a:ext>
            </a:extLst>
          </p:cNvPr>
          <p:cNvSpPr>
            <a:spLocks noGrp="1" noChangeArrowheads="1"/>
          </p:cNvSpPr>
          <p:nvPr>
            <p:ph type="ctrTitle"/>
          </p:nvPr>
        </p:nvSpPr>
        <p:spPr>
          <a:xfrm>
            <a:off x="609600" y="304800"/>
            <a:ext cx="7848600" cy="2667000"/>
          </a:xfrm>
        </p:spPr>
        <p:txBody>
          <a:bodyPr/>
          <a:lstStyle/>
          <a:p>
            <a:pPr algn="ctr" eaLnBrk="1" hangingPunct="1"/>
            <a:r>
              <a:rPr lang="en-US" altLang="en-US" sz="4000"/>
              <a:t>ANTIHYPERTENSIVES, DIURETICS, ANTICOAGULANTS AND DYSLIPIDEMICS </a:t>
            </a:r>
          </a:p>
        </p:txBody>
      </p:sp>
      <p:sp>
        <p:nvSpPr>
          <p:cNvPr id="3075" name="Rectangle 3">
            <a:extLst>
              <a:ext uri="{FF2B5EF4-FFF2-40B4-BE49-F238E27FC236}">
                <a16:creationId xmlns:a16="http://schemas.microsoft.com/office/drawing/2014/main" id="{1324B4A3-9D19-4F23-B8ED-7001022E028D}"/>
              </a:ext>
            </a:extLst>
          </p:cNvPr>
          <p:cNvSpPr>
            <a:spLocks noGrp="1" noChangeArrowheads="1"/>
          </p:cNvSpPr>
          <p:nvPr>
            <p:ph type="subTitle" idx="1"/>
          </p:nvPr>
        </p:nvSpPr>
        <p:spPr>
          <a:xfrm>
            <a:off x="685800" y="3733800"/>
            <a:ext cx="6400800" cy="1066800"/>
          </a:xfrm>
        </p:spPr>
        <p:txBody>
          <a:bodyPr/>
          <a:lstStyle/>
          <a:p>
            <a:pPr algn="ctr" eaLnBrk="1" hangingPunct="1">
              <a:lnSpc>
                <a:spcPct val="80000"/>
              </a:lnSpc>
            </a:pPr>
            <a:r>
              <a:rPr lang="en-US" altLang="en-US" sz="2000"/>
              <a:t>PHARMACOLOGY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9CBDD10-FDAA-41B1-95D0-E2FD1E3ECAE4}"/>
              </a:ext>
            </a:extLst>
          </p:cNvPr>
          <p:cNvSpPr>
            <a:spLocks noGrp="1" noChangeArrowheads="1"/>
          </p:cNvSpPr>
          <p:nvPr>
            <p:ph type="title"/>
          </p:nvPr>
        </p:nvSpPr>
        <p:spPr/>
        <p:txBody>
          <a:bodyPr/>
          <a:lstStyle/>
          <a:p>
            <a:pPr eaLnBrk="1" hangingPunct="1"/>
            <a:r>
              <a:rPr lang="en-US" altLang="en-US"/>
              <a:t>Essential Hypertension</a:t>
            </a:r>
          </a:p>
        </p:txBody>
      </p:sp>
      <p:sp>
        <p:nvSpPr>
          <p:cNvPr id="12291" name="Rectangle 3">
            <a:extLst>
              <a:ext uri="{FF2B5EF4-FFF2-40B4-BE49-F238E27FC236}">
                <a16:creationId xmlns:a16="http://schemas.microsoft.com/office/drawing/2014/main" id="{3B960D1B-4197-4146-A20A-5A49DB049735}"/>
              </a:ext>
            </a:extLst>
          </p:cNvPr>
          <p:cNvSpPr>
            <a:spLocks noGrp="1" noChangeArrowheads="1"/>
          </p:cNvSpPr>
          <p:nvPr>
            <p:ph type="body" idx="1"/>
          </p:nvPr>
        </p:nvSpPr>
        <p:spPr/>
        <p:txBody>
          <a:bodyPr/>
          <a:lstStyle/>
          <a:p>
            <a:pPr eaLnBrk="1" hangingPunct="1"/>
            <a:r>
              <a:rPr lang="en-US" altLang="en-US"/>
              <a:t>Also felt that hyperinsulinemia and insulin resistance cause endothelial dysfunction by enhanced oxygen free radical-mediated damage and decreased nitric oxide bioavailability. Also is an increased sympathetic response; results in increased vascular tone and constriction</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C0CB1288-F74A-43E0-9325-68049D20747D}"/>
              </a:ext>
            </a:extLst>
          </p:cNvPr>
          <p:cNvSpPr>
            <a:spLocks noGrp="1" noChangeArrowheads="1"/>
          </p:cNvSpPr>
          <p:nvPr>
            <p:ph type="title"/>
          </p:nvPr>
        </p:nvSpPr>
        <p:spPr/>
        <p:txBody>
          <a:bodyPr/>
          <a:lstStyle/>
          <a:p>
            <a:pPr algn="ctr" eaLnBrk="1" hangingPunct="1"/>
            <a:r>
              <a:rPr lang="en-US" altLang="en-US"/>
              <a:t>Niacin</a:t>
            </a:r>
          </a:p>
        </p:txBody>
      </p:sp>
      <p:sp>
        <p:nvSpPr>
          <p:cNvPr id="104451" name="Rectangle 3">
            <a:extLst>
              <a:ext uri="{FF2B5EF4-FFF2-40B4-BE49-F238E27FC236}">
                <a16:creationId xmlns:a16="http://schemas.microsoft.com/office/drawing/2014/main" id="{074B53C6-D004-4485-BF53-3E8FC4D8C1DE}"/>
              </a:ext>
            </a:extLst>
          </p:cNvPr>
          <p:cNvSpPr>
            <a:spLocks noGrp="1" noChangeArrowheads="1"/>
          </p:cNvSpPr>
          <p:nvPr>
            <p:ph type="body" idx="1"/>
          </p:nvPr>
        </p:nvSpPr>
        <p:spPr/>
        <p:txBody>
          <a:bodyPr/>
          <a:lstStyle/>
          <a:p>
            <a:pPr eaLnBrk="1" hangingPunct="1"/>
            <a:r>
              <a:rPr lang="en-US" altLang="en-US"/>
              <a:t>More effective in preventing heart disease when used in combination with another dyslipidemic such as a bile acid sequestrant or a fibrate. </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DF9C20EE-E780-4557-8BC4-BD9DB12F7B2F}"/>
              </a:ext>
            </a:extLst>
          </p:cNvPr>
          <p:cNvSpPr>
            <a:spLocks noGrp="1" noChangeArrowheads="1"/>
          </p:cNvSpPr>
          <p:nvPr>
            <p:ph type="title"/>
          </p:nvPr>
        </p:nvSpPr>
        <p:spPr/>
        <p:txBody>
          <a:bodyPr/>
          <a:lstStyle/>
          <a:p>
            <a:pPr algn="ctr" eaLnBrk="1" hangingPunct="1"/>
            <a:endParaRPr lang="en-US" altLang="en-US"/>
          </a:p>
        </p:txBody>
      </p:sp>
      <p:sp>
        <p:nvSpPr>
          <p:cNvPr id="105475" name="Rectangle 3">
            <a:extLst>
              <a:ext uri="{FF2B5EF4-FFF2-40B4-BE49-F238E27FC236}">
                <a16:creationId xmlns:a16="http://schemas.microsoft.com/office/drawing/2014/main" id="{688FC032-690D-4B48-A2C7-49E2BCF00E01}"/>
              </a:ext>
            </a:extLst>
          </p:cNvPr>
          <p:cNvSpPr>
            <a:spLocks noGrp="1" noChangeArrowheads="1"/>
          </p:cNvSpPr>
          <p:nvPr>
            <p:ph type="body" idx="1"/>
          </p:nvPr>
        </p:nvSpPr>
        <p:spPr/>
        <p:txBody>
          <a:bodyPr/>
          <a:lstStyle/>
          <a:p>
            <a:pPr eaLnBrk="1" hangingPunct="1"/>
            <a:r>
              <a:rPr lang="en-US" altLang="en-US"/>
              <a:t>Zetia (ezetimibe) Inhibits absorption of cholesterol from small intestine</a:t>
            </a:r>
          </a:p>
          <a:p>
            <a:pPr eaLnBrk="1" hangingPunct="1"/>
            <a:r>
              <a:rPr lang="en-US" altLang="en-US"/>
              <a:t>Don’t give with Questran (cholestyramine)</a:t>
            </a:r>
          </a:p>
          <a:p>
            <a:pPr eaLnBrk="1" hangingPunct="1"/>
            <a:r>
              <a:rPr lang="en-US" altLang="en-US"/>
              <a:t>Lovaza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1F9BC9C-D2BA-45E0-AFF7-1232DB99CD4A}"/>
              </a:ext>
            </a:extLst>
          </p:cNvPr>
          <p:cNvSpPr>
            <a:spLocks noGrp="1" noChangeArrowheads="1"/>
          </p:cNvSpPr>
          <p:nvPr>
            <p:ph type="title"/>
          </p:nvPr>
        </p:nvSpPr>
        <p:spPr/>
        <p:txBody>
          <a:bodyPr/>
          <a:lstStyle/>
          <a:p>
            <a:pPr algn="ctr" eaLnBrk="1" hangingPunct="1"/>
            <a:r>
              <a:rPr lang="en-US" altLang="en-US" sz="3600"/>
              <a:t>Nonpharmacologic Management of Hypertension</a:t>
            </a:r>
          </a:p>
        </p:txBody>
      </p:sp>
      <p:sp>
        <p:nvSpPr>
          <p:cNvPr id="13315" name="Rectangle 3">
            <a:extLst>
              <a:ext uri="{FF2B5EF4-FFF2-40B4-BE49-F238E27FC236}">
                <a16:creationId xmlns:a16="http://schemas.microsoft.com/office/drawing/2014/main" id="{AEFF6815-486B-4C4A-A389-7DE0D090F1E9}"/>
              </a:ext>
            </a:extLst>
          </p:cNvPr>
          <p:cNvSpPr>
            <a:spLocks noGrp="1" noChangeArrowheads="1"/>
          </p:cNvSpPr>
          <p:nvPr>
            <p:ph type="body" idx="1"/>
          </p:nvPr>
        </p:nvSpPr>
        <p:spPr>
          <a:xfrm>
            <a:off x="1295400" y="2057400"/>
            <a:ext cx="7162800" cy="4419600"/>
          </a:xfrm>
        </p:spPr>
        <p:txBody>
          <a:bodyPr/>
          <a:lstStyle/>
          <a:p>
            <a:pPr eaLnBrk="1" hangingPunct="1">
              <a:lnSpc>
                <a:spcPct val="90000"/>
              </a:lnSpc>
            </a:pPr>
            <a:r>
              <a:rPr lang="en-US" altLang="en-US"/>
              <a:t>Weight reduction</a:t>
            </a:r>
          </a:p>
          <a:p>
            <a:pPr eaLnBrk="1" hangingPunct="1">
              <a:lnSpc>
                <a:spcPct val="90000"/>
              </a:lnSpc>
            </a:pPr>
            <a:r>
              <a:rPr lang="en-US" altLang="en-US"/>
              <a:t>Exercise</a:t>
            </a:r>
          </a:p>
          <a:p>
            <a:pPr eaLnBrk="1" hangingPunct="1">
              <a:lnSpc>
                <a:spcPct val="90000"/>
              </a:lnSpc>
            </a:pPr>
            <a:r>
              <a:rPr lang="en-US" altLang="en-US"/>
              <a:t>Salt restriction in diet</a:t>
            </a:r>
          </a:p>
          <a:p>
            <a:pPr eaLnBrk="1" hangingPunct="1">
              <a:lnSpc>
                <a:spcPct val="90000"/>
              </a:lnSpc>
            </a:pPr>
            <a:r>
              <a:rPr lang="en-US" altLang="en-US"/>
              <a:t>Stress reduction</a:t>
            </a:r>
          </a:p>
          <a:p>
            <a:pPr eaLnBrk="1" hangingPunct="1">
              <a:lnSpc>
                <a:spcPct val="90000"/>
              </a:lnSpc>
            </a:pPr>
            <a:r>
              <a:rPr lang="en-US" altLang="en-US"/>
              <a:t>DASH eating plan</a:t>
            </a:r>
          </a:p>
          <a:p>
            <a:pPr eaLnBrk="1" hangingPunct="1">
              <a:lnSpc>
                <a:spcPct val="90000"/>
              </a:lnSpc>
            </a:pPr>
            <a:r>
              <a:rPr lang="en-US" altLang="en-US"/>
              <a:t>Moderation in alcohol intake</a:t>
            </a:r>
          </a:p>
          <a:p>
            <a:pPr eaLnBrk="1" hangingPunct="1">
              <a:lnSpc>
                <a:spcPct val="90000"/>
              </a:lnSpc>
            </a:pPr>
            <a:r>
              <a:rPr lang="en-US" altLang="en-US"/>
              <a:t>If systolic BP cannot be maintained &lt;140 systolic, tx.</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B0BBBCD-2263-42DD-B521-CBC25910564C}"/>
              </a:ext>
            </a:extLst>
          </p:cNvPr>
          <p:cNvSpPr>
            <a:spLocks noGrp="1" noChangeArrowheads="1"/>
          </p:cNvSpPr>
          <p:nvPr>
            <p:ph type="title"/>
          </p:nvPr>
        </p:nvSpPr>
        <p:spPr/>
        <p:txBody>
          <a:bodyPr/>
          <a:lstStyle/>
          <a:p>
            <a:pPr algn="ctr" eaLnBrk="1" hangingPunct="1"/>
            <a:r>
              <a:rPr lang="en-US" altLang="en-US"/>
              <a:t>Antihypertensive Drugs</a:t>
            </a:r>
          </a:p>
        </p:txBody>
      </p:sp>
      <p:sp>
        <p:nvSpPr>
          <p:cNvPr id="14339" name="Rectangle 3">
            <a:extLst>
              <a:ext uri="{FF2B5EF4-FFF2-40B4-BE49-F238E27FC236}">
                <a16:creationId xmlns:a16="http://schemas.microsoft.com/office/drawing/2014/main" id="{5556404D-4471-494E-8031-225F9707C73C}"/>
              </a:ext>
            </a:extLst>
          </p:cNvPr>
          <p:cNvSpPr>
            <a:spLocks noGrp="1" noChangeArrowheads="1"/>
          </p:cNvSpPr>
          <p:nvPr>
            <p:ph type="body" idx="1"/>
          </p:nvPr>
        </p:nvSpPr>
        <p:spPr>
          <a:xfrm>
            <a:off x="1295400" y="1676400"/>
            <a:ext cx="7162800" cy="4724400"/>
          </a:xfrm>
        </p:spPr>
        <p:txBody>
          <a:bodyPr/>
          <a:lstStyle/>
          <a:p>
            <a:pPr marL="609600" indent="-609600" eaLnBrk="1" hangingPunct="1">
              <a:lnSpc>
                <a:spcPct val="90000"/>
              </a:lnSpc>
            </a:pPr>
            <a:r>
              <a:rPr lang="en-US" altLang="en-US"/>
              <a:t>Classes:</a:t>
            </a:r>
          </a:p>
          <a:p>
            <a:pPr marL="609600" indent="-609600" eaLnBrk="1" hangingPunct="1">
              <a:lnSpc>
                <a:spcPct val="90000"/>
              </a:lnSpc>
              <a:buFontTx/>
              <a:buAutoNum type="arabicPeriod"/>
            </a:pPr>
            <a:r>
              <a:rPr lang="en-US" altLang="en-US"/>
              <a:t>Angiotensin converting enzyme inhibitors (ACEI)</a:t>
            </a:r>
          </a:p>
          <a:p>
            <a:pPr marL="609600" indent="-609600" eaLnBrk="1" hangingPunct="1">
              <a:lnSpc>
                <a:spcPct val="90000"/>
              </a:lnSpc>
              <a:buFontTx/>
              <a:buAutoNum type="arabicPeriod"/>
            </a:pPr>
            <a:r>
              <a:rPr lang="en-US" altLang="en-US"/>
              <a:t>Angiotensin II Receptor Blockers</a:t>
            </a:r>
          </a:p>
          <a:p>
            <a:pPr marL="609600" indent="-609600" eaLnBrk="1" hangingPunct="1">
              <a:lnSpc>
                <a:spcPct val="90000"/>
              </a:lnSpc>
              <a:buFontTx/>
              <a:buAutoNum type="arabicPeriod"/>
            </a:pPr>
            <a:r>
              <a:rPr lang="en-US" altLang="en-US"/>
              <a:t>Antiadrenergics</a:t>
            </a:r>
          </a:p>
          <a:p>
            <a:pPr marL="609600" indent="-609600" eaLnBrk="1" hangingPunct="1">
              <a:lnSpc>
                <a:spcPct val="90000"/>
              </a:lnSpc>
              <a:buFontTx/>
              <a:buAutoNum type="arabicPeriod"/>
            </a:pPr>
            <a:r>
              <a:rPr lang="en-US" altLang="en-US"/>
              <a:t>Calcium channel blockers</a:t>
            </a:r>
          </a:p>
          <a:p>
            <a:pPr marL="609600" indent="-609600" eaLnBrk="1" hangingPunct="1">
              <a:lnSpc>
                <a:spcPct val="90000"/>
              </a:lnSpc>
              <a:buFontTx/>
              <a:buAutoNum type="arabicPeriod"/>
            </a:pPr>
            <a:r>
              <a:rPr lang="en-US" altLang="en-US"/>
              <a:t>Diuretics</a:t>
            </a:r>
          </a:p>
          <a:p>
            <a:pPr marL="609600" indent="-609600" eaLnBrk="1" hangingPunct="1">
              <a:lnSpc>
                <a:spcPct val="90000"/>
              </a:lnSpc>
              <a:buFontTx/>
              <a:buAutoNum type="arabicPeriod"/>
            </a:pPr>
            <a:r>
              <a:rPr lang="en-US" altLang="en-US"/>
              <a:t>Direct vasodilators</a:t>
            </a:r>
          </a:p>
          <a:p>
            <a:pPr marL="609600" indent="-609600" eaLnBrk="1" hangingPunct="1">
              <a:lnSpc>
                <a:spcPct val="90000"/>
              </a:lnSpc>
              <a:buFontTx/>
              <a:buAutoNum type="arabicPeriod"/>
            </a:pPr>
            <a:r>
              <a:rPr lang="en-US" altLang="en-US"/>
              <a:t>Renin inhibitors</a:t>
            </a:r>
          </a:p>
          <a:p>
            <a:pPr marL="609600" indent="-609600" eaLnBrk="1" hangingPunct="1">
              <a:lnSpc>
                <a:spcPct val="90000"/>
              </a:lnSpc>
              <a:buFontTx/>
              <a:buAutoNum type="arabicPeriod"/>
            </a:pPr>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2FD5D0AD-D353-4220-9D6A-46C8E43769D4}"/>
              </a:ext>
            </a:extLst>
          </p:cNvPr>
          <p:cNvSpPr>
            <a:spLocks noGrp="1" noChangeArrowheads="1"/>
          </p:cNvSpPr>
          <p:nvPr>
            <p:ph type="title"/>
          </p:nvPr>
        </p:nvSpPr>
        <p:spPr/>
        <p:txBody>
          <a:bodyPr/>
          <a:lstStyle/>
          <a:p>
            <a:pPr algn="ctr" eaLnBrk="1" hangingPunct="1"/>
            <a:r>
              <a:rPr lang="en-US" altLang="en-US"/>
              <a:t>ACEIs</a:t>
            </a:r>
          </a:p>
        </p:txBody>
      </p:sp>
      <p:sp>
        <p:nvSpPr>
          <p:cNvPr id="15363" name="Rectangle 3">
            <a:extLst>
              <a:ext uri="{FF2B5EF4-FFF2-40B4-BE49-F238E27FC236}">
                <a16:creationId xmlns:a16="http://schemas.microsoft.com/office/drawing/2014/main" id="{8AE50675-1A91-4BAD-BF46-A6DBCF8CB9BC}"/>
              </a:ext>
            </a:extLst>
          </p:cNvPr>
          <p:cNvSpPr>
            <a:spLocks noGrp="1" noChangeArrowheads="1"/>
          </p:cNvSpPr>
          <p:nvPr>
            <p:ph type="body" idx="1"/>
          </p:nvPr>
        </p:nvSpPr>
        <p:spPr/>
        <p:txBody>
          <a:bodyPr/>
          <a:lstStyle/>
          <a:p>
            <a:pPr eaLnBrk="1" hangingPunct="1"/>
            <a:r>
              <a:rPr lang="en-US" altLang="en-US"/>
              <a:t>Block the enzymes that convert angiotensin I to angiotensin II (potent vasoconstrictor)</a:t>
            </a:r>
          </a:p>
          <a:p>
            <a:pPr eaLnBrk="1" hangingPunct="1"/>
            <a:r>
              <a:rPr lang="en-US" altLang="en-US"/>
              <a:t>Have action of vasodilation and decrease aldosterone production</a:t>
            </a:r>
          </a:p>
          <a:p>
            <a:pPr eaLnBrk="1" hangingPunct="1"/>
            <a:r>
              <a:rPr lang="en-US" altLang="en-US"/>
              <a:t>Inhibit breakdown of bradykinins (vasodilator) prolonging effect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CA00573-9927-4BF5-8846-1B8BE0C6492B}"/>
              </a:ext>
            </a:extLst>
          </p:cNvPr>
          <p:cNvSpPr>
            <a:spLocks noGrp="1" noChangeArrowheads="1"/>
          </p:cNvSpPr>
          <p:nvPr>
            <p:ph type="title"/>
          </p:nvPr>
        </p:nvSpPr>
        <p:spPr/>
        <p:txBody>
          <a:bodyPr/>
          <a:lstStyle/>
          <a:p>
            <a:pPr algn="ctr" eaLnBrk="1" hangingPunct="1"/>
            <a:r>
              <a:rPr lang="en-US" altLang="en-US"/>
              <a:t>ACEIs</a:t>
            </a:r>
          </a:p>
        </p:txBody>
      </p:sp>
      <p:sp>
        <p:nvSpPr>
          <p:cNvPr id="16387" name="Rectangle 3">
            <a:extLst>
              <a:ext uri="{FF2B5EF4-FFF2-40B4-BE49-F238E27FC236}">
                <a16:creationId xmlns:a16="http://schemas.microsoft.com/office/drawing/2014/main" id="{E3EB692E-0794-424A-841A-33653E8A952C}"/>
              </a:ext>
            </a:extLst>
          </p:cNvPr>
          <p:cNvSpPr>
            <a:spLocks noGrp="1" noChangeArrowheads="1"/>
          </p:cNvSpPr>
          <p:nvPr>
            <p:ph type="body" idx="1"/>
          </p:nvPr>
        </p:nvSpPr>
        <p:spPr/>
        <p:txBody>
          <a:bodyPr/>
          <a:lstStyle/>
          <a:p>
            <a:pPr eaLnBrk="1" hangingPunct="1"/>
            <a:r>
              <a:rPr lang="en-US" altLang="en-US"/>
              <a:t>Reverse remodeling of heart muscle and blood vessels</a:t>
            </a:r>
          </a:p>
          <a:p>
            <a:pPr eaLnBrk="1" hangingPunct="1"/>
            <a:r>
              <a:rPr lang="en-US" altLang="en-US"/>
              <a:t>Reno-protective</a:t>
            </a:r>
          </a:p>
          <a:p>
            <a:pPr eaLnBrk="1" hangingPunct="1"/>
            <a:r>
              <a:rPr lang="en-US" altLang="en-US"/>
              <a:t>Excellent for heart failure and hypertension</a:t>
            </a:r>
          </a:p>
          <a:p>
            <a:pPr eaLnBrk="1" hangingPunct="1"/>
            <a:r>
              <a:rPr lang="en-US" altLang="en-US"/>
              <a:t>Improve post-myocardial infarction survival</a:t>
            </a:r>
          </a:p>
          <a:p>
            <a:pPr eaLnBrk="1" hangingPunct="1"/>
            <a:r>
              <a:rPr lang="en-US" altLang="en-US"/>
              <a:t>Used alone or in combination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FFCDA12-AAD3-4335-8F7B-DE523263B6D9}"/>
              </a:ext>
            </a:extLst>
          </p:cNvPr>
          <p:cNvSpPr>
            <a:spLocks noGrp="1" noChangeArrowheads="1"/>
          </p:cNvSpPr>
          <p:nvPr>
            <p:ph type="title"/>
          </p:nvPr>
        </p:nvSpPr>
        <p:spPr/>
        <p:txBody>
          <a:bodyPr/>
          <a:lstStyle/>
          <a:p>
            <a:pPr algn="ctr" eaLnBrk="1" hangingPunct="1"/>
            <a:r>
              <a:rPr lang="en-US" altLang="en-US"/>
              <a:t>ACEIs</a:t>
            </a:r>
          </a:p>
        </p:txBody>
      </p:sp>
      <p:sp>
        <p:nvSpPr>
          <p:cNvPr id="17411" name="Rectangle 3">
            <a:extLst>
              <a:ext uri="{FF2B5EF4-FFF2-40B4-BE49-F238E27FC236}">
                <a16:creationId xmlns:a16="http://schemas.microsoft.com/office/drawing/2014/main" id="{EE86F667-DD31-4F7E-AFBD-7314B64DD1AB}"/>
              </a:ext>
            </a:extLst>
          </p:cNvPr>
          <p:cNvSpPr>
            <a:spLocks noGrp="1" noChangeArrowheads="1"/>
          </p:cNvSpPr>
          <p:nvPr>
            <p:ph type="body" idx="1"/>
          </p:nvPr>
        </p:nvSpPr>
        <p:spPr/>
        <p:txBody>
          <a:bodyPr/>
          <a:lstStyle/>
          <a:p>
            <a:pPr eaLnBrk="1" hangingPunct="1"/>
            <a:r>
              <a:rPr lang="en-US" altLang="en-US"/>
              <a:t>Useful in heart failure as decrease peripheral vascular resistance, cardiac workload and ventricular remodeling</a:t>
            </a:r>
          </a:p>
          <a:p>
            <a:pPr eaLnBrk="1" hangingPunct="1"/>
            <a:r>
              <a:rPr lang="en-US" altLang="en-US"/>
              <a:t>Captopril is the prototype</a:t>
            </a:r>
          </a:p>
          <a:p>
            <a:pPr eaLnBrk="1" hangingPunct="1"/>
            <a:r>
              <a:rPr lang="en-US" altLang="en-US"/>
              <a:t>Low incidence of side effects</a:t>
            </a:r>
          </a:p>
          <a:p>
            <a:pPr eaLnBrk="1" hangingPunct="1"/>
            <a:r>
              <a:rPr lang="en-US" altLang="en-US"/>
              <a:t>Can cause cough or hypotension when first started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8819FEA-411A-40A3-AEB4-A318ACCD78D9}"/>
              </a:ext>
            </a:extLst>
          </p:cNvPr>
          <p:cNvSpPr>
            <a:spLocks noGrp="1" noChangeArrowheads="1"/>
          </p:cNvSpPr>
          <p:nvPr>
            <p:ph type="title"/>
          </p:nvPr>
        </p:nvSpPr>
        <p:spPr/>
        <p:txBody>
          <a:bodyPr/>
          <a:lstStyle/>
          <a:p>
            <a:pPr algn="ctr" eaLnBrk="1" hangingPunct="1"/>
            <a:r>
              <a:rPr lang="en-US" altLang="en-US"/>
              <a:t>ACEIs</a:t>
            </a:r>
          </a:p>
        </p:txBody>
      </p:sp>
      <p:sp>
        <p:nvSpPr>
          <p:cNvPr id="18435" name="Rectangle 3">
            <a:extLst>
              <a:ext uri="{FF2B5EF4-FFF2-40B4-BE49-F238E27FC236}">
                <a16:creationId xmlns:a16="http://schemas.microsoft.com/office/drawing/2014/main" id="{065F2B3D-1445-4EA3-8D18-B159E8289D80}"/>
              </a:ext>
            </a:extLst>
          </p:cNvPr>
          <p:cNvSpPr>
            <a:spLocks noGrp="1" noChangeArrowheads="1"/>
          </p:cNvSpPr>
          <p:nvPr>
            <p:ph type="body" idx="1"/>
          </p:nvPr>
        </p:nvSpPr>
        <p:spPr/>
        <p:txBody>
          <a:bodyPr/>
          <a:lstStyle/>
          <a:p>
            <a:pPr eaLnBrk="1" hangingPunct="1"/>
            <a:r>
              <a:rPr lang="en-US" altLang="en-US"/>
              <a:t>Can cause hyperkalemia</a:t>
            </a:r>
          </a:p>
          <a:p>
            <a:pPr eaLnBrk="1" hangingPunct="1"/>
            <a:r>
              <a:rPr lang="en-US" altLang="en-US"/>
              <a:t>Should never be used during pregnancy</a:t>
            </a:r>
          </a:p>
          <a:p>
            <a:pPr eaLnBrk="1" hangingPunct="1"/>
            <a:r>
              <a:rPr lang="en-US" altLang="en-US"/>
              <a:t>May not be as effective in African Americans—may add diuretic in this population to increase efficacy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3031A0F8-D77C-4762-A057-CBD5390C1CE5}"/>
              </a:ext>
            </a:extLst>
          </p:cNvPr>
          <p:cNvSpPr>
            <a:spLocks noGrp="1" noChangeArrowheads="1"/>
          </p:cNvSpPr>
          <p:nvPr>
            <p:ph type="title"/>
          </p:nvPr>
        </p:nvSpPr>
        <p:spPr/>
        <p:txBody>
          <a:bodyPr/>
          <a:lstStyle/>
          <a:p>
            <a:pPr algn="ctr" eaLnBrk="1" hangingPunct="1"/>
            <a:r>
              <a:rPr lang="en-US" altLang="en-US"/>
              <a:t>ACEIs</a:t>
            </a:r>
          </a:p>
        </p:txBody>
      </p:sp>
      <p:sp>
        <p:nvSpPr>
          <p:cNvPr id="19459" name="Rectangle 3">
            <a:extLst>
              <a:ext uri="{FF2B5EF4-FFF2-40B4-BE49-F238E27FC236}">
                <a16:creationId xmlns:a16="http://schemas.microsoft.com/office/drawing/2014/main" id="{5B8A2955-7AA0-46B7-98EB-CBA5168E39F0}"/>
              </a:ext>
            </a:extLst>
          </p:cNvPr>
          <p:cNvSpPr>
            <a:spLocks noGrp="1" noChangeArrowheads="1"/>
          </p:cNvSpPr>
          <p:nvPr>
            <p:ph type="body" idx="1"/>
          </p:nvPr>
        </p:nvSpPr>
        <p:spPr/>
        <p:txBody>
          <a:bodyPr/>
          <a:lstStyle/>
          <a:p>
            <a:pPr marL="0" indent="0" eaLnBrk="1" hangingPunct="1">
              <a:buFontTx/>
              <a:buNone/>
              <a:defRPr/>
            </a:pPr>
            <a:r>
              <a:rPr lang="en-US" altLang="en-US" dirty="0"/>
              <a:t>benazepril</a:t>
            </a:r>
          </a:p>
          <a:p>
            <a:pPr marL="0" indent="0" eaLnBrk="1" hangingPunct="1">
              <a:buFontTx/>
              <a:buNone/>
              <a:defRPr/>
            </a:pPr>
            <a:r>
              <a:rPr lang="en-US" altLang="en-US" dirty="0"/>
              <a:t>captopril</a:t>
            </a:r>
          </a:p>
          <a:p>
            <a:pPr marL="0" indent="0" eaLnBrk="1" hangingPunct="1">
              <a:buFontTx/>
              <a:buNone/>
              <a:defRPr/>
            </a:pPr>
            <a:r>
              <a:rPr lang="en-US" altLang="en-US" dirty="0"/>
              <a:t>enalapril</a:t>
            </a:r>
          </a:p>
          <a:p>
            <a:pPr marL="0" indent="0" eaLnBrk="1" hangingPunct="1">
              <a:buFontTx/>
              <a:buNone/>
              <a:defRPr/>
            </a:pPr>
            <a:r>
              <a:rPr lang="en-US" altLang="en-US" dirty="0"/>
              <a:t>lisinopril</a:t>
            </a:r>
          </a:p>
          <a:p>
            <a:pPr marL="0" indent="0" eaLnBrk="1" hangingPunct="1">
              <a:buFontTx/>
              <a:buNone/>
              <a:defRPr/>
            </a:pPr>
            <a:r>
              <a:rPr lang="en-US" altLang="en-US" dirty="0"/>
              <a:t>ramipril</a:t>
            </a:r>
          </a:p>
          <a:p>
            <a:pPr marL="0" indent="0" eaLnBrk="1" hangingPunct="1">
              <a:buFontTx/>
              <a:buNone/>
              <a:defRPr/>
            </a:pPr>
            <a:r>
              <a:rPr lang="en-US" altLang="en-US" dirty="0"/>
              <a:t>perindopril</a:t>
            </a:r>
          </a:p>
          <a:p>
            <a:pPr eaLnBrk="1" hangingPunct="1">
              <a:defRPr/>
            </a:pPr>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7617A3D-0329-443D-A2A9-2BB9EBD17151}"/>
              </a:ext>
            </a:extLst>
          </p:cNvPr>
          <p:cNvSpPr>
            <a:spLocks noGrp="1" noChangeArrowheads="1"/>
          </p:cNvSpPr>
          <p:nvPr>
            <p:ph type="title"/>
          </p:nvPr>
        </p:nvSpPr>
        <p:spPr/>
        <p:txBody>
          <a:bodyPr/>
          <a:lstStyle/>
          <a:p>
            <a:pPr algn="ctr" eaLnBrk="1" hangingPunct="1"/>
            <a:r>
              <a:rPr lang="en-US" altLang="en-US" sz="3600"/>
              <a:t>Angiotensin II Receptor Blockers (ARBs)</a:t>
            </a:r>
          </a:p>
        </p:txBody>
      </p:sp>
      <p:sp>
        <p:nvSpPr>
          <p:cNvPr id="20483" name="Rectangle 3">
            <a:extLst>
              <a:ext uri="{FF2B5EF4-FFF2-40B4-BE49-F238E27FC236}">
                <a16:creationId xmlns:a16="http://schemas.microsoft.com/office/drawing/2014/main" id="{9CBD36A5-E7C4-46E4-9CB2-6B9D513143EC}"/>
              </a:ext>
            </a:extLst>
          </p:cNvPr>
          <p:cNvSpPr>
            <a:spLocks noGrp="1" noChangeArrowheads="1"/>
          </p:cNvSpPr>
          <p:nvPr>
            <p:ph type="body" idx="1"/>
          </p:nvPr>
        </p:nvSpPr>
        <p:spPr/>
        <p:txBody>
          <a:bodyPr/>
          <a:lstStyle/>
          <a:p>
            <a:pPr eaLnBrk="1" hangingPunct="1"/>
            <a:r>
              <a:rPr lang="en-US" altLang="en-US"/>
              <a:t>Block effects of angiotensin II, compete with angiotensin II for tissue binding sites </a:t>
            </a:r>
          </a:p>
          <a:p>
            <a:pPr eaLnBrk="1" hangingPunct="1"/>
            <a:r>
              <a:rPr lang="en-US" altLang="en-US"/>
              <a:t>Block the receptors in brain, kidneys, heart, vessels and adrenal tissue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3116F2A-E347-443F-A77C-FE43F29275D3}"/>
              </a:ext>
            </a:extLst>
          </p:cNvPr>
          <p:cNvSpPr>
            <a:spLocks noGrp="1" noChangeArrowheads="1"/>
          </p:cNvSpPr>
          <p:nvPr>
            <p:ph type="title"/>
          </p:nvPr>
        </p:nvSpPr>
        <p:spPr/>
        <p:txBody>
          <a:bodyPr/>
          <a:lstStyle/>
          <a:p>
            <a:pPr algn="ctr" eaLnBrk="1" hangingPunct="1"/>
            <a:r>
              <a:rPr lang="en-US" altLang="en-US"/>
              <a:t>ARBs</a:t>
            </a:r>
          </a:p>
        </p:txBody>
      </p:sp>
      <p:sp>
        <p:nvSpPr>
          <p:cNvPr id="21507" name="Rectangle 3">
            <a:extLst>
              <a:ext uri="{FF2B5EF4-FFF2-40B4-BE49-F238E27FC236}">
                <a16:creationId xmlns:a16="http://schemas.microsoft.com/office/drawing/2014/main" id="{D96855C7-0F62-489C-9AB9-A12A4C8A754D}"/>
              </a:ext>
            </a:extLst>
          </p:cNvPr>
          <p:cNvSpPr>
            <a:spLocks noGrp="1" noChangeArrowheads="1"/>
          </p:cNvSpPr>
          <p:nvPr>
            <p:ph type="body" idx="1"/>
          </p:nvPr>
        </p:nvSpPr>
        <p:spPr/>
        <p:txBody>
          <a:bodyPr/>
          <a:lstStyle/>
          <a:p>
            <a:pPr eaLnBrk="1" hangingPunct="1"/>
            <a:r>
              <a:rPr lang="en-US" altLang="en-US"/>
              <a:t>Similar end results as seen with ACEIs</a:t>
            </a:r>
          </a:p>
          <a:p>
            <a:pPr eaLnBrk="1" hangingPunct="1"/>
            <a:r>
              <a:rPr lang="en-US" altLang="en-US"/>
              <a:t>Less likely to cause hyperkalemia</a:t>
            </a:r>
          </a:p>
          <a:p>
            <a:pPr eaLnBrk="1" hangingPunct="1"/>
            <a:r>
              <a:rPr lang="en-US" altLang="en-US"/>
              <a:t>Persistence of cough is rare</a:t>
            </a:r>
          </a:p>
          <a:p>
            <a:pPr eaLnBrk="1" hangingPunct="1"/>
            <a:r>
              <a:rPr lang="en-US" altLang="en-US"/>
              <a:t>Prototype is Cozaar (losartan)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E4AFEC4-5305-41E5-9483-4076F34D8302}"/>
              </a:ext>
            </a:extLst>
          </p:cNvPr>
          <p:cNvSpPr>
            <a:spLocks noGrp="1" noChangeArrowheads="1"/>
          </p:cNvSpPr>
          <p:nvPr>
            <p:ph type="title"/>
          </p:nvPr>
        </p:nvSpPr>
        <p:spPr/>
        <p:txBody>
          <a:bodyPr/>
          <a:lstStyle/>
          <a:p>
            <a:pPr algn="ctr" eaLnBrk="1" hangingPunct="1"/>
            <a:r>
              <a:rPr lang="en-US" altLang="en-US"/>
              <a:t>Hypertension</a:t>
            </a:r>
          </a:p>
        </p:txBody>
      </p:sp>
      <p:sp>
        <p:nvSpPr>
          <p:cNvPr id="4099" name="Rectangle 3">
            <a:extLst>
              <a:ext uri="{FF2B5EF4-FFF2-40B4-BE49-F238E27FC236}">
                <a16:creationId xmlns:a16="http://schemas.microsoft.com/office/drawing/2014/main" id="{2609F4ED-3557-4E31-ADE2-F4EF1F65BDB2}"/>
              </a:ext>
            </a:extLst>
          </p:cNvPr>
          <p:cNvSpPr>
            <a:spLocks noGrp="1" noChangeArrowheads="1"/>
          </p:cNvSpPr>
          <p:nvPr>
            <p:ph type="body" idx="1"/>
          </p:nvPr>
        </p:nvSpPr>
        <p:spPr/>
        <p:txBody>
          <a:bodyPr/>
          <a:lstStyle/>
          <a:p>
            <a:pPr eaLnBrk="1" hangingPunct="1"/>
            <a:r>
              <a:rPr lang="en-US" altLang="en-US"/>
              <a:t>Hypertension is a common non communicable disease </a:t>
            </a:r>
          </a:p>
          <a:p>
            <a:pPr eaLnBrk="1" hangingPunct="1"/>
            <a:r>
              <a:rPr lang="en-US" altLang="en-US"/>
              <a:t>Leads to MI, heart failure, stroke and renal disease</a:t>
            </a:r>
          </a:p>
          <a:p>
            <a:pPr eaLnBrk="1" hangingPunct="1"/>
            <a:r>
              <a:rPr lang="en-US" altLang="en-US"/>
              <a:t>Strong correlation with metabolic syndrome</a:t>
            </a:r>
          </a:p>
          <a:p>
            <a:pPr eaLnBrk="1" hangingPunct="1">
              <a:buFontTx/>
              <a:buNone/>
            </a:pPr>
            <a:endParaRPr lang="en-US" altLang="en-US"/>
          </a:p>
          <a:p>
            <a:pPr eaLnBrk="1" hangingPunct="1">
              <a:buFontTx/>
              <a:buNone/>
            </a:pP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A9BECBB-C5EA-4966-8772-E368B547A9AD}"/>
              </a:ext>
            </a:extLst>
          </p:cNvPr>
          <p:cNvSpPr>
            <a:spLocks noGrp="1" noChangeArrowheads="1"/>
          </p:cNvSpPr>
          <p:nvPr>
            <p:ph type="title"/>
          </p:nvPr>
        </p:nvSpPr>
        <p:spPr/>
        <p:txBody>
          <a:bodyPr/>
          <a:lstStyle/>
          <a:p>
            <a:pPr algn="ctr" eaLnBrk="1" hangingPunct="1"/>
            <a:r>
              <a:rPr lang="en-US" altLang="en-US"/>
              <a:t>Examples of ARBs</a:t>
            </a:r>
          </a:p>
        </p:txBody>
      </p:sp>
      <p:sp>
        <p:nvSpPr>
          <p:cNvPr id="22531" name="Rectangle 3">
            <a:extLst>
              <a:ext uri="{FF2B5EF4-FFF2-40B4-BE49-F238E27FC236}">
                <a16:creationId xmlns:a16="http://schemas.microsoft.com/office/drawing/2014/main" id="{85D39281-278A-470E-93DC-10BB31715207}"/>
              </a:ext>
            </a:extLst>
          </p:cNvPr>
          <p:cNvSpPr>
            <a:spLocks noGrp="1" noChangeArrowheads="1"/>
          </p:cNvSpPr>
          <p:nvPr>
            <p:ph type="body" idx="1"/>
          </p:nvPr>
        </p:nvSpPr>
        <p:spPr/>
        <p:txBody>
          <a:bodyPr/>
          <a:lstStyle/>
          <a:p>
            <a:pPr eaLnBrk="1" hangingPunct="1"/>
            <a:r>
              <a:rPr lang="en-US" altLang="en-US"/>
              <a:t>candesartan</a:t>
            </a:r>
          </a:p>
          <a:p>
            <a:pPr eaLnBrk="1" hangingPunct="1"/>
            <a:r>
              <a:rPr lang="en-US" altLang="en-US"/>
              <a:t>losartan</a:t>
            </a:r>
          </a:p>
          <a:p>
            <a:pPr eaLnBrk="1" hangingPunct="1"/>
            <a:r>
              <a:rPr lang="en-US" altLang="en-US"/>
              <a:t>valsartan</a:t>
            </a:r>
          </a:p>
          <a:p>
            <a:pPr eaLnBrk="1" hangingPunct="1"/>
            <a:r>
              <a:rPr lang="en-US" altLang="en-US"/>
              <a:t>telmisartan</a:t>
            </a:r>
          </a:p>
          <a:p>
            <a:pPr eaLnBrk="1" hangingPunct="1"/>
            <a:r>
              <a:rPr lang="en-US" altLang="en-US"/>
              <a:t>olmesartan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657D4E6C-9157-4086-89F6-1DBDF2AE8246}"/>
              </a:ext>
            </a:extLst>
          </p:cNvPr>
          <p:cNvSpPr>
            <a:spLocks noGrp="1" noChangeArrowheads="1"/>
          </p:cNvSpPr>
          <p:nvPr>
            <p:ph type="title"/>
          </p:nvPr>
        </p:nvSpPr>
        <p:spPr/>
        <p:txBody>
          <a:bodyPr/>
          <a:lstStyle/>
          <a:p>
            <a:pPr algn="ctr" eaLnBrk="1" hangingPunct="1"/>
            <a:r>
              <a:rPr lang="en-US" altLang="en-US"/>
              <a:t>Antiadrenergics</a:t>
            </a:r>
          </a:p>
        </p:txBody>
      </p:sp>
      <p:sp>
        <p:nvSpPr>
          <p:cNvPr id="23555" name="Rectangle 3">
            <a:extLst>
              <a:ext uri="{FF2B5EF4-FFF2-40B4-BE49-F238E27FC236}">
                <a16:creationId xmlns:a16="http://schemas.microsoft.com/office/drawing/2014/main" id="{69963854-A3A4-46F8-8843-D6CD826FBA88}"/>
              </a:ext>
            </a:extLst>
          </p:cNvPr>
          <p:cNvSpPr>
            <a:spLocks noGrp="1" noChangeArrowheads="1"/>
          </p:cNvSpPr>
          <p:nvPr>
            <p:ph type="body" idx="1"/>
          </p:nvPr>
        </p:nvSpPr>
        <p:spPr/>
        <p:txBody>
          <a:bodyPr/>
          <a:lstStyle/>
          <a:p>
            <a:pPr eaLnBrk="1" hangingPunct="1"/>
            <a:r>
              <a:rPr lang="en-US" altLang="en-US"/>
              <a:t>Inhibit activity of the sympathetic nervous system</a:t>
            </a:r>
          </a:p>
          <a:p>
            <a:pPr eaLnBrk="1" hangingPunct="1"/>
            <a:r>
              <a:rPr lang="en-US" altLang="en-US"/>
              <a:t>Effective in decreasing heart rate, force of myocardial contraction, cardiac output, and blood pressure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968228D1-B3D8-4D90-ADDA-BB2F4D1B34E8}"/>
              </a:ext>
            </a:extLst>
          </p:cNvPr>
          <p:cNvSpPr>
            <a:spLocks noGrp="1" noChangeArrowheads="1"/>
          </p:cNvSpPr>
          <p:nvPr>
            <p:ph type="title"/>
          </p:nvPr>
        </p:nvSpPr>
        <p:spPr/>
        <p:txBody>
          <a:bodyPr/>
          <a:lstStyle/>
          <a:p>
            <a:pPr algn="ctr" eaLnBrk="1" hangingPunct="1"/>
            <a:r>
              <a:rPr lang="en-US" altLang="en-US"/>
              <a:t>Antiadrenergics</a:t>
            </a:r>
          </a:p>
        </p:txBody>
      </p:sp>
      <p:sp>
        <p:nvSpPr>
          <p:cNvPr id="24579" name="Rectangle 3">
            <a:extLst>
              <a:ext uri="{FF2B5EF4-FFF2-40B4-BE49-F238E27FC236}">
                <a16:creationId xmlns:a16="http://schemas.microsoft.com/office/drawing/2014/main" id="{FAAD8A2A-1797-48BA-8E04-E9510F477B86}"/>
              </a:ext>
            </a:extLst>
          </p:cNvPr>
          <p:cNvSpPr>
            <a:spLocks noGrp="1" noChangeArrowheads="1"/>
          </p:cNvSpPr>
          <p:nvPr>
            <p:ph type="body" idx="1"/>
          </p:nvPr>
        </p:nvSpPr>
        <p:spPr/>
        <p:txBody>
          <a:bodyPr/>
          <a:lstStyle/>
          <a:p>
            <a:pPr eaLnBrk="1" hangingPunct="1"/>
            <a:r>
              <a:rPr lang="en-US" altLang="en-US" u="sng"/>
              <a:t>Alpha 1 adrenergics receptor</a:t>
            </a:r>
            <a:r>
              <a:rPr lang="en-US" altLang="en-US"/>
              <a:t> </a:t>
            </a:r>
            <a:r>
              <a:rPr lang="en-US" altLang="en-US" u="sng"/>
              <a:t>blocking agents</a:t>
            </a:r>
            <a:r>
              <a:rPr lang="en-US" altLang="en-US"/>
              <a:t> dilate vessels and decrease peripheral vascular resistance</a:t>
            </a:r>
          </a:p>
          <a:p>
            <a:pPr eaLnBrk="1" hangingPunct="1"/>
            <a:r>
              <a:rPr lang="en-US" altLang="en-US"/>
              <a:t>Can experience </a:t>
            </a:r>
            <a:r>
              <a:rPr lang="en-US" altLang="en-US" i="1"/>
              <a:t>first dose phenomenon</a:t>
            </a:r>
            <a:r>
              <a:rPr lang="en-US" altLang="en-US"/>
              <a:t> with orthostatic hypotension, dizziness, syncope, possible sodium and fluid retention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642C0D4-5805-40F4-8824-6FA2A3D47954}"/>
              </a:ext>
            </a:extLst>
          </p:cNvPr>
          <p:cNvSpPr>
            <a:spLocks noGrp="1" noChangeArrowheads="1"/>
          </p:cNvSpPr>
          <p:nvPr>
            <p:ph type="title"/>
          </p:nvPr>
        </p:nvSpPr>
        <p:spPr/>
        <p:txBody>
          <a:bodyPr/>
          <a:lstStyle/>
          <a:p>
            <a:pPr algn="ctr" eaLnBrk="1" hangingPunct="1"/>
            <a:r>
              <a:rPr lang="en-US" altLang="en-US"/>
              <a:t>Antiadrenergics-Alpha 1</a:t>
            </a:r>
          </a:p>
        </p:txBody>
      </p:sp>
      <p:sp>
        <p:nvSpPr>
          <p:cNvPr id="25603" name="Rectangle 3">
            <a:extLst>
              <a:ext uri="{FF2B5EF4-FFF2-40B4-BE49-F238E27FC236}">
                <a16:creationId xmlns:a16="http://schemas.microsoft.com/office/drawing/2014/main" id="{AA2AD626-2A8F-4680-A5A7-B5BFE43709F1}"/>
              </a:ext>
            </a:extLst>
          </p:cNvPr>
          <p:cNvSpPr>
            <a:spLocks noGrp="1" noChangeArrowheads="1"/>
          </p:cNvSpPr>
          <p:nvPr>
            <p:ph type="body" idx="1"/>
          </p:nvPr>
        </p:nvSpPr>
        <p:spPr/>
        <p:txBody>
          <a:bodyPr/>
          <a:lstStyle/>
          <a:p>
            <a:pPr eaLnBrk="1" hangingPunct="1"/>
            <a:r>
              <a:rPr lang="en-US" altLang="en-US"/>
              <a:t>doxazosin</a:t>
            </a:r>
          </a:p>
          <a:p>
            <a:pPr eaLnBrk="1" hangingPunct="1"/>
            <a:r>
              <a:rPr lang="en-US" altLang="en-US"/>
              <a:t>Prazosin (Minipress)</a:t>
            </a:r>
          </a:p>
          <a:p>
            <a:pPr eaLnBrk="1" hangingPunct="1"/>
            <a:r>
              <a:rPr lang="en-US" altLang="en-US"/>
              <a:t>terazosin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C7A655A6-5045-4741-9A07-08B773FB639E}"/>
              </a:ext>
            </a:extLst>
          </p:cNvPr>
          <p:cNvSpPr>
            <a:spLocks noGrp="1" noChangeArrowheads="1"/>
          </p:cNvSpPr>
          <p:nvPr>
            <p:ph type="title"/>
          </p:nvPr>
        </p:nvSpPr>
        <p:spPr/>
        <p:txBody>
          <a:bodyPr/>
          <a:lstStyle/>
          <a:p>
            <a:pPr algn="ctr" eaLnBrk="1" hangingPunct="1"/>
            <a:r>
              <a:rPr lang="en-US" altLang="en-US"/>
              <a:t>Antiadrenergics</a:t>
            </a:r>
          </a:p>
        </p:txBody>
      </p:sp>
      <p:sp>
        <p:nvSpPr>
          <p:cNvPr id="26627" name="Rectangle 3">
            <a:extLst>
              <a:ext uri="{FF2B5EF4-FFF2-40B4-BE49-F238E27FC236}">
                <a16:creationId xmlns:a16="http://schemas.microsoft.com/office/drawing/2014/main" id="{7A4E3B7C-383E-4BFC-A2EA-681B49A384A9}"/>
              </a:ext>
            </a:extLst>
          </p:cNvPr>
          <p:cNvSpPr>
            <a:spLocks noGrp="1" noChangeArrowheads="1"/>
          </p:cNvSpPr>
          <p:nvPr>
            <p:ph type="body" idx="1"/>
          </p:nvPr>
        </p:nvSpPr>
        <p:spPr/>
        <p:txBody>
          <a:bodyPr/>
          <a:lstStyle/>
          <a:p>
            <a:pPr eaLnBrk="1" hangingPunct="1"/>
            <a:r>
              <a:rPr lang="en-US" altLang="en-US" u="sng"/>
              <a:t>Centrally acting sympatholytics</a:t>
            </a:r>
            <a:r>
              <a:rPr lang="en-US" altLang="en-US"/>
              <a:t> stimulate presynaptic alpha 2 receptors in the brain </a:t>
            </a:r>
          </a:p>
          <a:p>
            <a:pPr eaLnBrk="1" hangingPunct="1"/>
            <a:r>
              <a:rPr lang="en-US" altLang="en-US"/>
              <a:t>Less norepinephrine is released and sympathetic outflow is reduced</a:t>
            </a:r>
          </a:p>
          <a:p>
            <a:pPr eaLnBrk="1" hangingPunct="1"/>
            <a:r>
              <a:rPr lang="en-US" altLang="en-US"/>
              <a:t>Results in decreased cardiac output, heart rate, peripheral vascular resistance and blood pressure</a:t>
            </a:r>
          </a:p>
          <a:p>
            <a:pPr eaLnBrk="1" hangingPunct="1">
              <a:buFontTx/>
              <a:buNone/>
            </a:pPr>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A46D5B46-C460-4479-B17C-742CDBCBB675}"/>
              </a:ext>
            </a:extLst>
          </p:cNvPr>
          <p:cNvSpPr>
            <a:spLocks noGrp="1" noChangeArrowheads="1"/>
          </p:cNvSpPr>
          <p:nvPr>
            <p:ph type="title"/>
          </p:nvPr>
        </p:nvSpPr>
        <p:spPr/>
        <p:txBody>
          <a:bodyPr/>
          <a:lstStyle/>
          <a:p>
            <a:pPr algn="ctr" eaLnBrk="1" hangingPunct="1"/>
            <a:r>
              <a:rPr lang="en-US" altLang="en-US" sz="3600"/>
              <a:t>Antiadrenergics—Alpha 2 agonists</a:t>
            </a:r>
          </a:p>
        </p:txBody>
      </p:sp>
      <p:sp>
        <p:nvSpPr>
          <p:cNvPr id="27651" name="Rectangle 3">
            <a:extLst>
              <a:ext uri="{FF2B5EF4-FFF2-40B4-BE49-F238E27FC236}">
                <a16:creationId xmlns:a16="http://schemas.microsoft.com/office/drawing/2014/main" id="{2FC39388-3867-42E8-9264-7F7FCF3C0C9C}"/>
              </a:ext>
            </a:extLst>
          </p:cNvPr>
          <p:cNvSpPr>
            <a:spLocks noGrp="1" noChangeArrowheads="1"/>
          </p:cNvSpPr>
          <p:nvPr>
            <p:ph type="body" idx="1"/>
          </p:nvPr>
        </p:nvSpPr>
        <p:spPr/>
        <p:txBody>
          <a:bodyPr/>
          <a:lstStyle/>
          <a:p>
            <a:pPr eaLnBrk="1" hangingPunct="1"/>
            <a:r>
              <a:rPr lang="en-US" altLang="en-US"/>
              <a:t>Centrally acting agents also can result in fluid and sodium retention</a:t>
            </a:r>
          </a:p>
          <a:p>
            <a:pPr eaLnBrk="1" hangingPunct="1"/>
            <a:r>
              <a:rPr lang="en-US" altLang="en-US"/>
              <a:t>Catapres (clonidine)—orally or by patch</a:t>
            </a:r>
          </a:p>
          <a:p>
            <a:pPr eaLnBrk="1" hangingPunct="1"/>
            <a:r>
              <a:rPr lang="en-US" altLang="en-US"/>
              <a:t>Tenex (guanfacine)</a:t>
            </a:r>
          </a:p>
          <a:p>
            <a:pPr eaLnBrk="1" hangingPunct="1"/>
            <a:r>
              <a:rPr lang="en-US" altLang="en-US"/>
              <a:t>Aldomet (methyldopa)</a:t>
            </a:r>
          </a:p>
          <a:p>
            <a:pPr eaLnBrk="1" hangingPunct="1"/>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545351F-288A-4103-863B-0ACA4F7D344D}"/>
              </a:ext>
            </a:extLst>
          </p:cNvPr>
          <p:cNvSpPr>
            <a:spLocks noGrp="1" noChangeArrowheads="1"/>
          </p:cNvSpPr>
          <p:nvPr>
            <p:ph type="title"/>
          </p:nvPr>
        </p:nvSpPr>
        <p:spPr/>
        <p:txBody>
          <a:bodyPr/>
          <a:lstStyle/>
          <a:p>
            <a:pPr algn="ctr" eaLnBrk="1" hangingPunct="1"/>
            <a:r>
              <a:rPr lang="en-US" altLang="en-US" sz="3600"/>
              <a:t>Beta Adrenergic Blockers</a:t>
            </a:r>
          </a:p>
        </p:txBody>
      </p:sp>
      <p:sp>
        <p:nvSpPr>
          <p:cNvPr id="28675" name="Rectangle 3">
            <a:extLst>
              <a:ext uri="{FF2B5EF4-FFF2-40B4-BE49-F238E27FC236}">
                <a16:creationId xmlns:a16="http://schemas.microsoft.com/office/drawing/2014/main" id="{F40802B9-E8C5-48EF-B00C-A5ABED8A1317}"/>
              </a:ext>
            </a:extLst>
          </p:cNvPr>
          <p:cNvSpPr>
            <a:spLocks noGrp="1" noChangeArrowheads="1"/>
          </p:cNvSpPr>
          <p:nvPr>
            <p:ph type="body" idx="1"/>
          </p:nvPr>
        </p:nvSpPr>
        <p:spPr/>
        <p:txBody>
          <a:bodyPr/>
          <a:lstStyle/>
          <a:p>
            <a:pPr eaLnBrk="1" hangingPunct="1"/>
            <a:r>
              <a:rPr lang="en-US" altLang="en-US" sz="2800"/>
              <a:t>Decrease heart rate, force of myocardial contraction, cardiac output, and renin release from the kidneys</a:t>
            </a:r>
          </a:p>
          <a:p>
            <a:pPr eaLnBrk="1" hangingPunct="1"/>
            <a:r>
              <a:rPr lang="en-US" altLang="en-US" sz="2800"/>
              <a:t>Drugs of choice with patients with tachycardia, angina, MI, left ventricular hypertrophy and high renin hypertension</a:t>
            </a:r>
          </a:p>
          <a:p>
            <a:pPr eaLnBrk="1" hangingPunct="1"/>
            <a:r>
              <a:rPr lang="en-US" altLang="en-US" sz="2800"/>
              <a:t>Most are pregnancy category C and 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90534CE-605A-4A0E-AD1E-E688FC90895F}"/>
              </a:ext>
            </a:extLst>
          </p:cNvPr>
          <p:cNvSpPr>
            <a:spLocks noGrp="1" noChangeArrowheads="1"/>
          </p:cNvSpPr>
          <p:nvPr>
            <p:ph type="title"/>
          </p:nvPr>
        </p:nvSpPr>
        <p:spPr/>
        <p:txBody>
          <a:bodyPr/>
          <a:lstStyle/>
          <a:p>
            <a:pPr algn="ctr" eaLnBrk="1" hangingPunct="1"/>
            <a:r>
              <a:rPr lang="en-US" altLang="en-US"/>
              <a:t>Beta Blockers</a:t>
            </a:r>
          </a:p>
        </p:txBody>
      </p:sp>
      <p:sp>
        <p:nvSpPr>
          <p:cNvPr id="29699" name="Rectangle 3">
            <a:extLst>
              <a:ext uri="{FF2B5EF4-FFF2-40B4-BE49-F238E27FC236}">
                <a16:creationId xmlns:a16="http://schemas.microsoft.com/office/drawing/2014/main" id="{4014AA2B-F424-4E4E-B96E-B8B025CE6A5A}"/>
              </a:ext>
            </a:extLst>
          </p:cNvPr>
          <p:cNvSpPr>
            <a:spLocks noGrp="1" noChangeArrowheads="1"/>
          </p:cNvSpPr>
          <p:nvPr>
            <p:ph type="body" idx="1"/>
          </p:nvPr>
        </p:nvSpPr>
        <p:spPr/>
        <p:txBody>
          <a:bodyPr/>
          <a:lstStyle/>
          <a:p>
            <a:pPr eaLnBrk="1" hangingPunct="1"/>
            <a:r>
              <a:rPr lang="en-US" altLang="en-US"/>
              <a:t>Inderal (propranolol)</a:t>
            </a:r>
          </a:p>
          <a:p>
            <a:pPr eaLnBrk="1" hangingPunct="1"/>
            <a:r>
              <a:rPr lang="en-US" altLang="en-US"/>
              <a:t>Corgard (nadolol)</a:t>
            </a:r>
          </a:p>
          <a:p>
            <a:pPr eaLnBrk="1" hangingPunct="1"/>
            <a:r>
              <a:rPr lang="en-US" altLang="en-US"/>
              <a:t>Lopressor (metoprolol)</a:t>
            </a:r>
          </a:p>
          <a:p>
            <a:pPr eaLnBrk="1" hangingPunct="1"/>
            <a:r>
              <a:rPr lang="en-US" altLang="en-US"/>
              <a:t>Tenormin (atenolol)</a:t>
            </a:r>
          </a:p>
          <a:p>
            <a:pPr eaLnBrk="1" hangingPunct="1"/>
            <a:r>
              <a:rPr lang="en-US" altLang="en-US"/>
              <a:t>Kerlone (betaxolol) for glaucoma (ophthalmic), hypertension (orally)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2CDD0E8-A91B-4A49-9274-49B5D41F3B8D}"/>
              </a:ext>
            </a:extLst>
          </p:cNvPr>
          <p:cNvSpPr>
            <a:spLocks noGrp="1" noChangeArrowheads="1"/>
          </p:cNvSpPr>
          <p:nvPr>
            <p:ph type="title"/>
          </p:nvPr>
        </p:nvSpPr>
        <p:spPr/>
        <p:txBody>
          <a:bodyPr/>
          <a:lstStyle/>
          <a:p>
            <a:pPr algn="ctr" eaLnBrk="1" hangingPunct="1"/>
            <a:r>
              <a:rPr lang="en-US" altLang="en-US" sz="3600"/>
              <a:t>Calcium Channel Blocking Agents</a:t>
            </a:r>
          </a:p>
        </p:txBody>
      </p:sp>
      <p:sp>
        <p:nvSpPr>
          <p:cNvPr id="30723" name="Rectangle 3">
            <a:extLst>
              <a:ext uri="{FF2B5EF4-FFF2-40B4-BE49-F238E27FC236}">
                <a16:creationId xmlns:a16="http://schemas.microsoft.com/office/drawing/2014/main" id="{E6B99E12-B68B-4147-8B57-B7C08FEF1A1A}"/>
              </a:ext>
            </a:extLst>
          </p:cNvPr>
          <p:cNvSpPr>
            <a:spLocks noGrp="1" noChangeArrowheads="1"/>
          </p:cNvSpPr>
          <p:nvPr>
            <p:ph type="body" idx="1"/>
          </p:nvPr>
        </p:nvSpPr>
        <p:spPr/>
        <p:txBody>
          <a:bodyPr/>
          <a:lstStyle/>
          <a:p>
            <a:pPr eaLnBrk="1" hangingPunct="1"/>
            <a:r>
              <a:rPr lang="en-US" altLang="en-US"/>
              <a:t>Useful in hypertension as dilate peripheral arteries and decrease peripheral vascular resistance by relaxing vascular smooth muscle</a:t>
            </a:r>
          </a:p>
          <a:p>
            <a:pPr eaLnBrk="1" hangingPunct="1"/>
            <a:r>
              <a:rPr lang="en-US" altLang="en-US"/>
              <a:t>Monotherapy or in combination</a:t>
            </a:r>
          </a:p>
          <a:p>
            <a:pPr eaLnBrk="1" hangingPunct="1"/>
            <a:r>
              <a:rPr lang="en-US" altLang="en-US"/>
              <a:t>Tolerated well in renal failure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C7A81EE9-B925-4BD1-B7BB-DA5D63E58462}"/>
              </a:ext>
            </a:extLst>
          </p:cNvPr>
          <p:cNvSpPr>
            <a:spLocks noGrp="1" noChangeArrowheads="1"/>
          </p:cNvSpPr>
          <p:nvPr>
            <p:ph type="title"/>
          </p:nvPr>
        </p:nvSpPr>
        <p:spPr/>
        <p:txBody>
          <a:bodyPr/>
          <a:lstStyle/>
          <a:p>
            <a:pPr algn="ctr" eaLnBrk="1" hangingPunct="1"/>
            <a:r>
              <a:rPr lang="en-US" altLang="en-US" sz="3600"/>
              <a:t>Calcium Channel Blocking Agents</a:t>
            </a:r>
          </a:p>
        </p:txBody>
      </p:sp>
      <p:sp>
        <p:nvSpPr>
          <p:cNvPr id="31747" name="Rectangle 3">
            <a:extLst>
              <a:ext uri="{FF2B5EF4-FFF2-40B4-BE49-F238E27FC236}">
                <a16:creationId xmlns:a16="http://schemas.microsoft.com/office/drawing/2014/main" id="{C922B4EA-AAD5-4275-838C-10A18F514C45}"/>
              </a:ext>
            </a:extLst>
          </p:cNvPr>
          <p:cNvSpPr>
            <a:spLocks noGrp="1" noChangeArrowheads="1"/>
          </p:cNvSpPr>
          <p:nvPr>
            <p:ph type="body" idx="1"/>
          </p:nvPr>
        </p:nvSpPr>
        <p:spPr/>
        <p:txBody>
          <a:bodyPr/>
          <a:lstStyle/>
          <a:p>
            <a:pPr eaLnBrk="1" hangingPunct="1">
              <a:lnSpc>
                <a:spcPct val="90000"/>
              </a:lnSpc>
            </a:pPr>
            <a:r>
              <a:rPr lang="en-US" altLang="en-US"/>
              <a:t>Norvasc (amlodipine)</a:t>
            </a:r>
          </a:p>
          <a:p>
            <a:pPr eaLnBrk="1" hangingPunct="1">
              <a:lnSpc>
                <a:spcPct val="90000"/>
              </a:lnSpc>
            </a:pPr>
            <a:r>
              <a:rPr lang="en-US" altLang="en-US"/>
              <a:t>Cardizem (diltiazem)</a:t>
            </a:r>
          </a:p>
          <a:p>
            <a:pPr eaLnBrk="1" hangingPunct="1">
              <a:lnSpc>
                <a:spcPct val="90000"/>
              </a:lnSpc>
            </a:pPr>
            <a:r>
              <a:rPr lang="en-US" altLang="en-US"/>
              <a:t>Plendil (felodipine)</a:t>
            </a:r>
          </a:p>
          <a:p>
            <a:pPr eaLnBrk="1" hangingPunct="1">
              <a:lnSpc>
                <a:spcPct val="90000"/>
              </a:lnSpc>
            </a:pPr>
            <a:r>
              <a:rPr lang="en-US" altLang="en-US"/>
              <a:t>Adalat  (nifedipine)</a:t>
            </a:r>
          </a:p>
          <a:p>
            <a:pPr eaLnBrk="1" hangingPunct="1">
              <a:lnSpc>
                <a:spcPct val="90000"/>
              </a:lnSpc>
            </a:pPr>
            <a:r>
              <a:rPr lang="en-US" altLang="en-US"/>
              <a:t>Calan (verapamil)—may cause gingival hyperplasia</a:t>
            </a:r>
          </a:p>
          <a:p>
            <a:pPr eaLnBrk="1" hangingPunct="1">
              <a:lnSpc>
                <a:spcPct val="90000"/>
              </a:lnSpc>
            </a:pPr>
            <a:r>
              <a:rPr lang="en-US" altLang="en-US"/>
              <a:t>Note these are also Pregnancy category 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22E0822-D583-4655-AFAD-284E22E337AB}"/>
              </a:ext>
            </a:extLst>
          </p:cNvPr>
          <p:cNvSpPr>
            <a:spLocks noGrp="1" noChangeArrowheads="1"/>
          </p:cNvSpPr>
          <p:nvPr>
            <p:ph type="title"/>
          </p:nvPr>
        </p:nvSpPr>
        <p:spPr/>
        <p:txBody>
          <a:bodyPr/>
          <a:lstStyle/>
          <a:p>
            <a:pPr algn="ctr" eaLnBrk="1" hangingPunct="1"/>
            <a:r>
              <a:rPr lang="en-US" altLang="en-US" sz="3600"/>
              <a:t>Blood Pressure Classification according to the JNC 7</a:t>
            </a:r>
          </a:p>
        </p:txBody>
      </p:sp>
      <p:sp>
        <p:nvSpPr>
          <p:cNvPr id="5123" name="Rectangle 3">
            <a:extLst>
              <a:ext uri="{FF2B5EF4-FFF2-40B4-BE49-F238E27FC236}">
                <a16:creationId xmlns:a16="http://schemas.microsoft.com/office/drawing/2014/main" id="{D22316AD-8513-47B0-88A3-0E88547F0327}"/>
              </a:ext>
            </a:extLst>
          </p:cNvPr>
          <p:cNvSpPr>
            <a:spLocks noGrp="1" noChangeArrowheads="1"/>
          </p:cNvSpPr>
          <p:nvPr>
            <p:ph type="body" idx="1"/>
          </p:nvPr>
        </p:nvSpPr>
        <p:spPr/>
        <p:txBody>
          <a:bodyPr/>
          <a:lstStyle/>
          <a:p>
            <a:pPr eaLnBrk="1" hangingPunct="1"/>
            <a:r>
              <a:rPr lang="en-US" altLang="en-US"/>
              <a:t>Normal  SBP&lt;120 and DBP &lt;80</a:t>
            </a:r>
          </a:p>
          <a:p>
            <a:pPr eaLnBrk="1" hangingPunct="1"/>
            <a:r>
              <a:rPr lang="en-US" altLang="en-US"/>
              <a:t>Prehypertension SBP 120-139 and DBP 80-89</a:t>
            </a:r>
          </a:p>
          <a:p>
            <a:pPr eaLnBrk="1" hangingPunct="1"/>
            <a:r>
              <a:rPr lang="en-US" altLang="en-US"/>
              <a:t>Stage 1 Hypertension  SBP 140-159 or DBP 90-99</a:t>
            </a:r>
          </a:p>
          <a:p>
            <a:pPr eaLnBrk="1" hangingPunct="1"/>
            <a:r>
              <a:rPr lang="en-US" altLang="en-US"/>
              <a:t>Stage 2 Hypertension SBP &gt; or equal to 160 or DBP &gt; or equal to 100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730C8D1C-D651-48DE-B899-39F240B3981F}"/>
              </a:ext>
            </a:extLst>
          </p:cNvPr>
          <p:cNvSpPr>
            <a:spLocks noGrp="1" noChangeArrowheads="1"/>
          </p:cNvSpPr>
          <p:nvPr>
            <p:ph type="title"/>
          </p:nvPr>
        </p:nvSpPr>
        <p:spPr/>
        <p:txBody>
          <a:bodyPr/>
          <a:lstStyle/>
          <a:p>
            <a:pPr algn="ctr" eaLnBrk="1" hangingPunct="1"/>
            <a:r>
              <a:rPr lang="en-US" altLang="en-US"/>
              <a:t>Diuretics</a:t>
            </a:r>
          </a:p>
        </p:txBody>
      </p:sp>
      <p:sp>
        <p:nvSpPr>
          <p:cNvPr id="32771" name="Rectangle 3">
            <a:extLst>
              <a:ext uri="{FF2B5EF4-FFF2-40B4-BE49-F238E27FC236}">
                <a16:creationId xmlns:a16="http://schemas.microsoft.com/office/drawing/2014/main" id="{EE482753-605D-4E39-A13B-91B32D01F900}"/>
              </a:ext>
            </a:extLst>
          </p:cNvPr>
          <p:cNvSpPr>
            <a:spLocks noGrp="1" noChangeArrowheads="1"/>
          </p:cNvSpPr>
          <p:nvPr>
            <p:ph type="body" idx="1"/>
          </p:nvPr>
        </p:nvSpPr>
        <p:spPr/>
        <p:txBody>
          <a:bodyPr/>
          <a:lstStyle/>
          <a:p>
            <a:pPr eaLnBrk="1" hangingPunct="1"/>
            <a:r>
              <a:rPr lang="en-US" altLang="en-US" sz="2800"/>
              <a:t>Useful in hypertension due to their sodium and water depletion</a:t>
            </a:r>
          </a:p>
          <a:p>
            <a:pPr eaLnBrk="1" hangingPunct="1"/>
            <a:r>
              <a:rPr lang="en-US" altLang="en-US" sz="2800"/>
              <a:t>May be used as monotherapy</a:t>
            </a:r>
          </a:p>
          <a:p>
            <a:pPr eaLnBrk="1" hangingPunct="1"/>
            <a:r>
              <a:rPr lang="en-US" altLang="en-US" sz="2800"/>
              <a:t>Preferred in the elderly and in African-Americans</a:t>
            </a:r>
          </a:p>
          <a:p>
            <a:pPr eaLnBrk="1" hangingPunct="1"/>
            <a:r>
              <a:rPr lang="en-US" altLang="en-US" sz="2800"/>
              <a:t>Should be included in any multi-drug regimen</a:t>
            </a:r>
          </a:p>
          <a:p>
            <a:pPr eaLnBrk="1" hangingPunct="1"/>
            <a:r>
              <a:rPr lang="en-US" altLang="en-US" sz="2800"/>
              <a:t>Thiazide diuretics are most commonly used diuretics for hypertension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B9C30D4-E23C-40BF-B8A3-3714CC6D1A41}"/>
              </a:ext>
            </a:extLst>
          </p:cNvPr>
          <p:cNvSpPr>
            <a:spLocks noGrp="1" noChangeArrowheads="1"/>
          </p:cNvSpPr>
          <p:nvPr>
            <p:ph type="title"/>
          </p:nvPr>
        </p:nvSpPr>
        <p:spPr/>
        <p:txBody>
          <a:bodyPr/>
          <a:lstStyle/>
          <a:p>
            <a:pPr algn="ctr" eaLnBrk="1" hangingPunct="1"/>
            <a:r>
              <a:rPr lang="en-US" altLang="en-US"/>
              <a:t>Diuretics</a:t>
            </a:r>
          </a:p>
        </p:txBody>
      </p:sp>
      <p:sp>
        <p:nvSpPr>
          <p:cNvPr id="33795" name="Rectangle 3">
            <a:extLst>
              <a:ext uri="{FF2B5EF4-FFF2-40B4-BE49-F238E27FC236}">
                <a16:creationId xmlns:a16="http://schemas.microsoft.com/office/drawing/2014/main" id="{19F78E10-4D89-4E7C-BBD2-F83118B09314}"/>
              </a:ext>
            </a:extLst>
          </p:cNvPr>
          <p:cNvSpPr>
            <a:spLocks noGrp="1" noChangeArrowheads="1"/>
          </p:cNvSpPr>
          <p:nvPr>
            <p:ph type="body" idx="1"/>
          </p:nvPr>
        </p:nvSpPr>
        <p:spPr/>
        <p:txBody>
          <a:bodyPr/>
          <a:lstStyle/>
          <a:p>
            <a:pPr eaLnBrk="1" hangingPunct="1"/>
            <a:r>
              <a:rPr lang="en-US" altLang="en-US"/>
              <a:t>HCTZ</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150D2DA-1D84-47A2-9308-61B954F22496}"/>
              </a:ext>
            </a:extLst>
          </p:cNvPr>
          <p:cNvSpPr>
            <a:spLocks noGrp="1" noChangeArrowheads="1"/>
          </p:cNvSpPr>
          <p:nvPr>
            <p:ph type="title"/>
          </p:nvPr>
        </p:nvSpPr>
        <p:spPr/>
        <p:txBody>
          <a:bodyPr/>
          <a:lstStyle/>
          <a:p>
            <a:pPr algn="ctr" eaLnBrk="1" hangingPunct="1"/>
            <a:r>
              <a:rPr lang="en-US" altLang="en-US"/>
              <a:t>Vasodilators</a:t>
            </a:r>
          </a:p>
        </p:txBody>
      </p:sp>
      <p:sp>
        <p:nvSpPr>
          <p:cNvPr id="34819" name="Rectangle 3">
            <a:extLst>
              <a:ext uri="{FF2B5EF4-FFF2-40B4-BE49-F238E27FC236}">
                <a16:creationId xmlns:a16="http://schemas.microsoft.com/office/drawing/2014/main" id="{C6EA7D73-47DA-4514-9F9D-1DB9FB775A2E}"/>
              </a:ext>
            </a:extLst>
          </p:cNvPr>
          <p:cNvSpPr>
            <a:spLocks noGrp="1" noChangeArrowheads="1"/>
          </p:cNvSpPr>
          <p:nvPr>
            <p:ph type="body" idx="1"/>
          </p:nvPr>
        </p:nvSpPr>
        <p:spPr/>
        <p:txBody>
          <a:bodyPr/>
          <a:lstStyle/>
          <a:p>
            <a:pPr eaLnBrk="1" hangingPunct="1"/>
            <a:r>
              <a:rPr lang="en-US" altLang="en-US"/>
              <a:t>Relax smooth muscle in blood vessels resulting in dilation and decreased peripheral vascular resistance</a:t>
            </a:r>
          </a:p>
          <a:p>
            <a:pPr eaLnBrk="1" hangingPunct="1"/>
            <a:r>
              <a:rPr lang="en-US" altLang="en-US"/>
              <a:t>Reduce afterload so helpful in heart failure</a:t>
            </a:r>
          </a:p>
          <a:p>
            <a:pPr eaLnBrk="1" hangingPunct="1"/>
            <a:r>
              <a:rPr lang="en-US" altLang="en-US"/>
              <a:t>May cause sodium and water retention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104C814F-0F0E-429F-BBF1-1F9FC2A15FEF}"/>
              </a:ext>
            </a:extLst>
          </p:cNvPr>
          <p:cNvSpPr>
            <a:spLocks noGrp="1" noChangeArrowheads="1"/>
          </p:cNvSpPr>
          <p:nvPr>
            <p:ph type="title"/>
          </p:nvPr>
        </p:nvSpPr>
        <p:spPr/>
        <p:txBody>
          <a:bodyPr/>
          <a:lstStyle/>
          <a:p>
            <a:pPr algn="ctr" eaLnBrk="1" hangingPunct="1"/>
            <a:r>
              <a:rPr lang="en-US" altLang="en-US"/>
              <a:t>Vasodilators</a:t>
            </a:r>
          </a:p>
        </p:txBody>
      </p:sp>
      <p:sp>
        <p:nvSpPr>
          <p:cNvPr id="35843" name="Rectangle 3">
            <a:extLst>
              <a:ext uri="{FF2B5EF4-FFF2-40B4-BE49-F238E27FC236}">
                <a16:creationId xmlns:a16="http://schemas.microsoft.com/office/drawing/2014/main" id="{E5C1E80E-EF79-48EF-A5AD-6F8FC5164ED2}"/>
              </a:ext>
            </a:extLst>
          </p:cNvPr>
          <p:cNvSpPr>
            <a:spLocks noGrp="1" noChangeArrowheads="1"/>
          </p:cNvSpPr>
          <p:nvPr>
            <p:ph type="body" idx="1"/>
          </p:nvPr>
        </p:nvSpPr>
        <p:spPr/>
        <p:txBody>
          <a:bodyPr/>
          <a:lstStyle/>
          <a:p>
            <a:pPr eaLnBrk="1" hangingPunct="1"/>
            <a:r>
              <a:rPr lang="en-US" altLang="en-US"/>
              <a:t>Limited effect when used alone. Vasodilating action that lowers BP also stimulates SNS. This, in turn, triggers reflexive compensatory mechanisms that raise BP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E04A012A-1C7A-43BE-B976-79065B95D33F}"/>
              </a:ext>
            </a:extLst>
          </p:cNvPr>
          <p:cNvSpPr>
            <a:spLocks noGrp="1" noChangeArrowheads="1"/>
          </p:cNvSpPr>
          <p:nvPr>
            <p:ph type="title"/>
          </p:nvPr>
        </p:nvSpPr>
        <p:spPr/>
        <p:txBody>
          <a:bodyPr/>
          <a:lstStyle/>
          <a:p>
            <a:pPr algn="ctr" eaLnBrk="1" hangingPunct="1"/>
            <a:r>
              <a:rPr lang="en-US" altLang="en-US"/>
              <a:t>Vasodilators</a:t>
            </a:r>
          </a:p>
        </p:txBody>
      </p:sp>
      <p:sp>
        <p:nvSpPr>
          <p:cNvPr id="36867" name="Rectangle 3">
            <a:extLst>
              <a:ext uri="{FF2B5EF4-FFF2-40B4-BE49-F238E27FC236}">
                <a16:creationId xmlns:a16="http://schemas.microsoft.com/office/drawing/2014/main" id="{8136E9C3-2EA1-472B-A797-0FAC9647285A}"/>
              </a:ext>
            </a:extLst>
          </p:cNvPr>
          <p:cNvSpPr>
            <a:spLocks noGrp="1" noChangeArrowheads="1"/>
          </p:cNvSpPr>
          <p:nvPr>
            <p:ph type="body" idx="1"/>
          </p:nvPr>
        </p:nvSpPr>
        <p:spPr/>
        <p:txBody>
          <a:bodyPr/>
          <a:lstStyle/>
          <a:p>
            <a:pPr eaLnBrk="1" hangingPunct="1"/>
            <a:r>
              <a:rPr lang="en-US" altLang="en-US"/>
              <a:t>Corlopam (felodapam)—IV infusion, in hypertensive emergencies, avoid in patients with allergies to sulfites</a:t>
            </a:r>
          </a:p>
          <a:p>
            <a:pPr eaLnBrk="1" hangingPunct="1"/>
            <a:r>
              <a:rPr lang="en-US" altLang="en-US"/>
              <a:t>Apresoline (hydralazine)—IV, IM or PO. Can cause orthostatic hypotension. </a:t>
            </a:r>
          </a:p>
          <a:p>
            <a:pPr eaLnBrk="1" hangingPunct="1"/>
            <a:r>
              <a:rPr lang="en-US" altLang="en-US"/>
              <a:t>Rogaine (Minoxidil) po or topical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EC5528DF-259A-4A40-B878-97DE0B5C9A9E}"/>
              </a:ext>
            </a:extLst>
          </p:cNvPr>
          <p:cNvSpPr>
            <a:spLocks noGrp="1" noChangeArrowheads="1"/>
          </p:cNvSpPr>
          <p:nvPr>
            <p:ph type="title"/>
          </p:nvPr>
        </p:nvSpPr>
        <p:spPr/>
        <p:txBody>
          <a:bodyPr/>
          <a:lstStyle/>
          <a:p>
            <a:pPr algn="ctr" eaLnBrk="1" hangingPunct="1"/>
            <a:r>
              <a:rPr lang="en-US" altLang="en-US"/>
              <a:t>Ethnic Considerations</a:t>
            </a:r>
          </a:p>
        </p:txBody>
      </p:sp>
      <p:sp>
        <p:nvSpPr>
          <p:cNvPr id="37891" name="Rectangle 3">
            <a:extLst>
              <a:ext uri="{FF2B5EF4-FFF2-40B4-BE49-F238E27FC236}">
                <a16:creationId xmlns:a16="http://schemas.microsoft.com/office/drawing/2014/main" id="{C6ED90D7-24FC-4ED9-A602-BA7BAFD0B6E9}"/>
              </a:ext>
            </a:extLst>
          </p:cNvPr>
          <p:cNvSpPr>
            <a:spLocks noGrp="1" noChangeArrowheads="1"/>
          </p:cNvSpPr>
          <p:nvPr>
            <p:ph type="body" idx="1"/>
          </p:nvPr>
        </p:nvSpPr>
        <p:spPr/>
        <p:txBody>
          <a:bodyPr/>
          <a:lstStyle/>
          <a:p>
            <a:pPr eaLnBrk="1" hangingPunct="1"/>
            <a:r>
              <a:rPr lang="en-US" altLang="en-US"/>
              <a:t>Use calcium channel blockers, diuretics and alpha blockers most effective in African Americans; beta blockers, ACEIs and some ARBs are not as effective as in Caucasians</a:t>
            </a:r>
          </a:p>
          <a:p>
            <a:pPr eaLnBrk="1" hangingPunct="1"/>
            <a:r>
              <a:rPr lang="en-US" altLang="en-US"/>
              <a:t>Beta blockers have greater effects on Asians than in Caucasians</a:t>
            </a:r>
          </a:p>
          <a:p>
            <a:pPr eaLnBrk="1" hangingPunct="1"/>
            <a:endParaRPr lang="en-US"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AE2D1F80-7859-40DA-953E-8DA2C3A30E89}"/>
              </a:ext>
            </a:extLst>
          </p:cNvPr>
          <p:cNvSpPr>
            <a:spLocks noGrp="1" noChangeArrowheads="1"/>
          </p:cNvSpPr>
          <p:nvPr>
            <p:ph type="title"/>
          </p:nvPr>
        </p:nvSpPr>
        <p:spPr/>
        <p:txBody>
          <a:bodyPr/>
          <a:lstStyle/>
          <a:p>
            <a:pPr algn="ctr" eaLnBrk="1" hangingPunct="1"/>
            <a:r>
              <a:rPr lang="en-US" altLang="en-US" sz="3600"/>
              <a:t>Hypertensive Emergencies</a:t>
            </a:r>
          </a:p>
        </p:txBody>
      </p:sp>
      <p:sp>
        <p:nvSpPr>
          <p:cNvPr id="38915" name="Rectangle 3">
            <a:extLst>
              <a:ext uri="{FF2B5EF4-FFF2-40B4-BE49-F238E27FC236}">
                <a16:creationId xmlns:a16="http://schemas.microsoft.com/office/drawing/2014/main" id="{33633271-7D67-4C72-B7B5-D4D652A2DAB7}"/>
              </a:ext>
            </a:extLst>
          </p:cNvPr>
          <p:cNvSpPr>
            <a:spLocks noGrp="1" noChangeArrowheads="1"/>
          </p:cNvSpPr>
          <p:nvPr>
            <p:ph type="body" idx="1"/>
          </p:nvPr>
        </p:nvSpPr>
        <p:spPr/>
        <p:txBody>
          <a:bodyPr/>
          <a:lstStyle/>
          <a:p>
            <a:pPr eaLnBrk="1" hangingPunct="1">
              <a:lnSpc>
                <a:spcPct val="90000"/>
              </a:lnSpc>
            </a:pPr>
            <a:r>
              <a:rPr lang="en-US" altLang="en-US"/>
              <a:t>Is defined as having end organ damage or diastolic BP of 120 torr or higher</a:t>
            </a:r>
          </a:p>
          <a:p>
            <a:pPr eaLnBrk="1" hangingPunct="1">
              <a:lnSpc>
                <a:spcPct val="90000"/>
              </a:lnSpc>
            </a:pPr>
            <a:r>
              <a:rPr lang="en-US" altLang="en-US"/>
              <a:t>With oral medications, use captopril 25-50mg po every 1 to 2 hours or clonidine , 0.2mg initially then 0.1mg every hour until diastolic blood pressure falls below 110 torr or 0.7mg has been given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37652641-7338-4E96-98FC-1D9852ECF20C}"/>
              </a:ext>
            </a:extLst>
          </p:cNvPr>
          <p:cNvSpPr>
            <a:spLocks noGrp="1" noChangeArrowheads="1"/>
          </p:cNvSpPr>
          <p:nvPr>
            <p:ph type="title"/>
          </p:nvPr>
        </p:nvSpPr>
        <p:spPr/>
        <p:txBody>
          <a:bodyPr/>
          <a:lstStyle/>
          <a:p>
            <a:pPr algn="ctr" eaLnBrk="1" hangingPunct="1"/>
            <a:r>
              <a:rPr lang="en-US" altLang="en-US" sz="3600"/>
              <a:t>Hypertensive Emergencies</a:t>
            </a:r>
          </a:p>
        </p:txBody>
      </p:sp>
      <p:sp>
        <p:nvSpPr>
          <p:cNvPr id="39939" name="Rectangle 3">
            <a:extLst>
              <a:ext uri="{FF2B5EF4-FFF2-40B4-BE49-F238E27FC236}">
                <a16:creationId xmlns:a16="http://schemas.microsoft.com/office/drawing/2014/main" id="{A6267609-4F33-4F93-8274-BDA3B851843E}"/>
              </a:ext>
            </a:extLst>
          </p:cNvPr>
          <p:cNvSpPr>
            <a:spLocks noGrp="1" noChangeArrowheads="1"/>
          </p:cNvSpPr>
          <p:nvPr>
            <p:ph type="body" idx="1"/>
          </p:nvPr>
        </p:nvSpPr>
        <p:spPr/>
        <p:txBody>
          <a:bodyPr/>
          <a:lstStyle/>
          <a:p>
            <a:pPr eaLnBrk="1" hangingPunct="1">
              <a:lnSpc>
                <a:spcPct val="90000"/>
              </a:lnSpc>
            </a:pPr>
            <a:r>
              <a:rPr lang="en-US" altLang="en-US"/>
              <a:t>Nitroglycerine—tolerance develops over 24-48 hours</a:t>
            </a:r>
          </a:p>
          <a:p>
            <a:pPr eaLnBrk="1" hangingPunct="1">
              <a:lnSpc>
                <a:spcPct val="90000"/>
              </a:lnSpc>
            </a:pPr>
            <a:r>
              <a:rPr lang="en-US" altLang="en-US"/>
              <a:t>Nitroprusside—intraarterial bood pressure should be monitored; metabolized to thiocyanate (precursor to cyanide), a toxic metabolite. Measure serum levels if drug given over 72h. Is photosensitive.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D405C209-C122-438E-AA99-0F358D31F513}"/>
              </a:ext>
            </a:extLst>
          </p:cNvPr>
          <p:cNvSpPr>
            <a:spLocks noGrp="1" noChangeArrowheads="1"/>
          </p:cNvSpPr>
          <p:nvPr>
            <p:ph type="title"/>
          </p:nvPr>
        </p:nvSpPr>
        <p:spPr/>
        <p:txBody>
          <a:bodyPr/>
          <a:lstStyle/>
          <a:p>
            <a:pPr algn="ctr" eaLnBrk="1" hangingPunct="1"/>
            <a:r>
              <a:rPr lang="en-US" altLang="en-US" sz="3600"/>
              <a:t>Hypertensive Emergencies</a:t>
            </a:r>
          </a:p>
        </p:txBody>
      </p:sp>
      <p:sp>
        <p:nvSpPr>
          <p:cNvPr id="40963" name="Rectangle 3">
            <a:extLst>
              <a:ext uri="{FF2B5EF4-FFF2-40B4-BE49-F238E27FC236}">
                <a16:creationId xmlns:a16="http://schemas.microsoft.com/office/drawing/2014/main" id="{968C848D-9DE9-4D33-A485-8C016A0FB196}"/>
              </a:ext>
            </a:extLst>
          </p:cNvPr>
          <p:cNvSpPr>
            <a:spLocks noGrp="1" noChangeArrowheads="1"/>
          </p:cNvSpPr>
          <p:nvPr>
            <p:ph type="body" idx="1"/>
          </p:nvPr>
        </p:nvSpPr>
        <p:spPr/>
        <p:txBody>
          <a:bodyPr/>
          <a:lstStyle/>
          <a:p>
            <a:pPr eaLnBrk="1" hangingPunct="1"/>
            <a:r>
              <a:rPr lang="en-US" altLang="en-US"/>
              <a:t>Corlopam (felodopam)—IV infusion, use short term.</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444CF35-F9CE-47A9-B8CA-1EB345FB8A60}"/>
              </a:ext>
            </a:extLst>
          </p:cNvPr>
          <p:cNvSpPr>
            <a:spLocks noGrp="1" noChangeArrowheads="1"/>
          </p:cNvSpPr>
          <p:nvPr>
            <p:ph type="title"/>
          </p:nvPr>
        </p:nvSpPr>
        <p:spPr/>
        <p:txBody>
          <a:bodyPr/>
          <a:lstStyle/>
          <a:p>
            <a:pPr algn="ctr" eaLnBrk="1" hangingPunct="1"/>
            <a:r>
              <a:rPr lang="en-US" altLang="en-US"/>
              <a:t>Herbals that affect BP</a:t>
            </a:r>
          </a:p>
        </p:txBody>
      </p:sp>
      <p:sp>
        <p:nvSpPr>
          <p:cNvPr id="41987" name="Rectangle 3">
            <a:extLst>
              <a:ext uri="{FF2B5EF4-FFF2-40B4-BE49-F238E27FC236}">
                <a16:creationId xmlns:a16="http://schemas.microsoft.com/office/drawing/2014/main" id="{E377EC2E-7F1B-4BE0-A303-CADD44759B46}"/>
              </a:ext>
            </a:extLst>
          </p:cNvPr>
          <p:cNvSpPr>
            <a:spLocks noGrp="1" noChangeArrowheads="1"/>
          </p:cNvSpPr>
          <p:nvPr>
            <p:ph type="body" idx="1"/>
          </p:nvPr>
        </p:nvSpPr>
        <p:spPr/>
        <p:txBody>
          <a:bodyPr/>
          <a:lstStyle/>
          <a:p>
            <a:pPr eaLnBrk="1" hangingPunct="1"/>
            <a:r>
              <a:rPr lang="en-US" altLang="en-US"/>
              <a:t>Ephedra (ma huang)</a:t>
            </a:r>
          </a:p>
          <a:p>
            <a:pPr eaLnBrk="1" hangingPunct="1"/>
            <a:r>
              <a:rPr lang="en-US" altLang="en-US"/>
              <a:t>Gingseng</a:t>
            </a:r>
          </a:p>
          <a:p>
            <a:pPr eaLnBrk="1" hangingPunct="1"/>
            <a:r>
              <a:rPr lang="en-US" altLang="en-US"/>
              <a:t>Yohimbe (for erectile dysfunction)</a:t>
            </a:r>
          </a:p>
          <a:p>
            <a:pPr eaLnBrk="1" hangingPunct="1"/>
            <a:r>
              <a:rPr lang="en-US" altLang="en-US"/>
              <a:t>caffeine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248532E-AAED-46E1-8317-36AE5C0586CC}"/>
              </a:ext>
            </a:extLst>
          </p:cNvPr>
          <p:cNvSpPr>
            <a:spLocks noGrp="1" noChangeArrowheads="1"/>
          </p:cNvSpPr>
          <p:nvPr>
            <p:ph type="title"/>
          </p:nvPr>
        </p:nvSpPr>
        <p:spPr/>
        <p:txBody>
          <a:bodyPr/>
          <a:lstStyle/>
          <a:p>
            <a:pPr eaLnBrk="1" hangingPunct="1"/>
            <a:r>
              <a:rPr lang="en-US" altLang="en-US"/>
              <a:t>Types of Hypertension</a:t>
            </a:r>
          </a:p>
        </p:txBody>
      </p:sp>
      <p:sp>
        <p:nvSpPr>
          <p:cNvPr id="6147" name="Rectangle 3">
            <a:extLst>
              <a:ext uri="{FF2B5EF4-FFF2-40B4-BE49-F238E27FC236}">
                <a16:creationId xmlns:a16="http://schemas.microsoft.com/office/drawing/2014/main" id="{20B18186-9C4E-4E8D-997C-68222A9F0AE7}"/>
              </a:ext>
            </a:extLst>
          </p:cNvPr>
          <p:cNvSpPr>
            <a:spLocks noGrp="1" noChangeArrowheads="1"/>
          </p:cNvSpPr>
          <p:nvPr>
            <p:ph type="body" idx="1"/>
          </p:nvPr>
        </p:nvSpPr>
        <p:spPr/>
        <p:txBody>
          <a:bodyPr/>
          <a:lstStyle/>
          <a:p>
            <a:pPr eaLnBrk="1" hangingPunct="1"/>
            <a:r>
              <a:rPr lang="en-US" altLang="en-US"/>
              <a:t>Essential or primary—etiology ?. Contributors include: salt sensitivity, insulin resistance, genetics, sleep apnea, environmental factors,others</a:t>
            </a:r>
          </a:p>
          <a:p>
            <a:pPr eaLnBrk="1" hangingPunct="1"/>
            <a:r>
              <a:rPr lang="en-US" altLang="en-US"/>
              <a:t>Secondary—renal, adrenal, coarctation of the aorta, steroids, pregnancy</a:t>
            </a:r>
          </a:p>
          <a:p>
            <a:pPr eaLnBrk="1" hangingPunct="1"/>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3FA3E809-42EA-4B83-B68C-5CE36E301D3F}"/>
              </a:ext>
            </a:extLst>
          </p:cNvPr>
          <p:cNvSpPr>
            <a:spLocks noGrp="1" noChangeArrowheads="1"/>
          </p:cNvSpPr>
          <p:nvPr>
            <p:ph type="title"/>
          </p:nvPr>
        </p:nvSpPr>
        <p:spPr/>
        <p:txBody>
          <a:bodyPr/>
          <a:lstStyle/>
          <a:p>
            <a:endParaRPr lang="en-US" altLang="en-US"/>
          </a:p>
        </p:txBody>
      </p:sp>
      <p:pic>
        <p:nvPicPr>
          <p:cNvPr id="43011" name="Picture 2">
            <a:extLst>
              <a:ext uri="{FF2B5EF4-FFF2-40B4-BE49-F238E27FC236}">
                <a16:creationId xmlns:a16="http://schemas.microsoft.com/office/drawing/2014/main" id="{43C7F5AD-41C5-4568-8429-9C32A988A56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30400" y="1676400"/>
            <a:ext cx="5892800" cy="4419600"/>
          </a:xfr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FD97A90F-1571-4C43-AC1D-83A01CC34FC6}"/>
              </a:ext>
            </a:extLst>
          </p:cNvPr>
          <p:cNvSpPr>
            <a:spLocks noGrp="1" noChangeArrowheads="1"/>
          </p:cNvSpPr>
          <p:nvPr>
            <p:ph type="title"/>
          </p:nvPr>
        </p:nvSpPr>
        <p:spPr/>
        <p:txBody>
          <a:bodyPr/>
          <a:lstStyle/>
          <a:p>
            <a:pPr algn="ctr" eaLnBrk="1" hangingPunct="1"/>
            <a:endParaRPr lang="en-US" altLang="en-US"/>
          </a:p>
        </p:txBody>
      </p:sp>
      <p:sp>
        <p:nvSpPr>
          <p:cNvPr id="44035" name="Rectangle 3">
            <a:extLst>
              <a:ext uri="{FF2B5EF4-FFF2-40B4-BE49-F238E27FC236}">
                <a16:creationId xmlns:a16="http://schemas.microsoft.com/office/drawing/2014/main" id="{C2D4A7BE-44BB-472E-8C03-3F864652B493}"/>
              </a:ext>
            </a:extLst>
          </p:cNvPr>
          <p:cNvSpPr>
            <a:spLocks noGrp="1" noChangeArrowheads="1"/>
          </p:cNvSpPr>
          <p:nvPr>
            <p:ph type="body" idx="1"/>
          </p:nvPr>
        </p:nvSpPr>
        <p:spPr/>
        <p:txBody>
          <a:bodyPr/>
          <a:lstStyle/>
          <a:p>
            <a:pPr eaLnBrk="1" hangingPunct="1"/>
            <a:r>
              <a:rPr lang="en-US" altLang="en-US"/>
              <a:t>In regards to anti-hypertensives, should not abruptly stop any of them. May develop rebound hypertension.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01A60F43-B524-45B3-BE7A-E44DFD5E9CB3}"/>
              </a:ext>
            </a:extLst>
          </p:cNvPr>
          <p:cNvSpPr>
            <a:spLocks noGrp="1" noChangeArrowheads="1"/>
          </p:cNvSpPr>
          <p:nvPr>
            <p:ph type="title"/>
          </p:nvPr>
        </p:nvSpPr>
        <p:spPr/>
        <p:txBody>
          <a:bodyPr/>
          <a:lstStyle/>
          <a:p>
            <a:pPr algn="ctr" eaLnBrk="1" hangingPunct="1"/>
            <a:r>
              <a:rPr lang="en-US" altLang="en-US"/>
              <a:t>Diuretics</a:t>
            </a:r>
          </a:p>
        </p:txBody>
      </p:sp>
      <p:sp>
        <p:nvSpPr>
          <p:cNvPr id="45059" name="Rectangle 3">
            <a:extLst>
              <a:ext uri="{FF2B5EF4-FFF2-40B4-BE49-F238E27FC236}">
                <a16:creationId xmlns:a16="http://schemas.microsoft.com/office/drawing/2014/main" id="{FFAE1152-35A6-44B5-B26C-3B92FFE34466}"/>
              </a:ext>
            </a:extLst>
          </p:cNvPr>
          <p:cNvSpPr>
            <a:spLocks noGrp="1" noChangeArrowheads="1"/>
          </p:cNvSpPr>
          <p:nvPr>
            <p:ph type="body" idx="1"/>
          </p:nvPr>
        </p:nvSpPr>
        <p:spPr/>
        <p:txBody>
          <a:bodyPr/>
          <a:lstStyle/>
          <a:p>
            <a:pPr eaLnBrk="1" hangingPunct="1">
              <a:lnSpc>
                <a:spcPct val="90000"/>
              </a:lnSpc>
            </a:pPr>
            <a:r>
              <a:rPr lang="en-US" altLang="en-US"/>
              <a:t>Indicated for the treatment of edematous and nonedematous conditions </a:t>
            </a:r>
          </a:p>
          <a:p>
            <a:pPr eaLnBrk="1" hangingPunct="1">
              <a:lnSpc>
                <a:spcPct val="90000"/>
              </a:lnSpc>
            </a:pPr>
            <a:r>
              <a:rPr lang="en-US" altLang="en-US"/>
              <a:t>May be useful in preventing renal failure by sustaining urine flow</a:t>
            </a:r>
          </a:p>
          <a:p>
            <a:pPr eaLnBrk="1" hangingPunct="1">
              <a:lnSpc>
                <a:spcPct val="90000"/>
              </a:lnSpc>
            </a:pPr>
            <a:r>
              <a:rPr lang="en-US" altLang="en-US"/>
              <a:t>A minimum daily urine output of approx. 400ml is required to remove normal amounts of metabolic end products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1D26D752-2668-40A6-BFE8-2B82DB8FC184}"/>
              </a:ext>
            </a:extLst>
          </p:cNvPr>
          <p:cNvSpPr>
            <a:spLocks noGrp="1" noChangeArrowheads="1"/>
          </p:cNvSpPr>
          <p:nvPr>
            <p:ph type="title"/>
          </p:nvPr>
        </p:nvSpPr>
        <p:spPr/>
        <p:txBody>
          <a:bodyPr/>
          <a:lstStyle/>
          <a:p>
            <a:pPr algn="ctr" eaLnBrk="1" hangingPunct="1"/>
            <a:r>
              <a:rPr lang="en-US" altLang="en-US"/>
              <a:t>Diuretics</a:t>
            </a:r>
          </a:p>
        </p:txBody>
      </p:sp>
      <p:sp>
        <p:nvSpPr>
          <p:cNvPr id="46083" name="Rectangle 3">
            <a:extLst>
              <a:ext uri="{FF2B5EF4-FFF2-40B4-BE49-F238E27FC236}">
                <a16:creationId xmlns:a16="http://schemas.microsoft.com/office/drawing/2014/main" id="{929909BF-C9EF-4D86-85C6-359971385248}"/>
              </a:ext>
            </a:extLst>
          </p:cNvPr>
          <p:cNvSpPr>
            <a:spLocks noGrp="1" noChangeArrowheads="1"/>
          </p:cNvSpPr>
          <p:nvPr>
            <p:ph type="body" idx="1"/>
          </p:nvPr>
        </p:nvSpPr>
        <p:spPr/>
        <p:txBody>
          <a:bodyPr/>
          <a:lstStyle/>
          <a:p>
            <a:pPr eaLnBrk="1" hangingPunct="1"/>
            <a:r>
              <a:rPr lang="en-US" altLang="en-US"/>
              <a:t>Act on kidneys to decrease absorption of sodium, chloride, water and other substances such as calcium</a:t>
            </a:r>
          </a:p>
          <a:p>
            <a:pPr eaLnBrk="1" hangingPunct="1"/>
            <a:r>
              <a:rPr lang="en-US" altLang="en-US"/>
              <a:t>Major subclasses are: thiazides, loop and potassium-sparing diuretics</a:t>
            </a:r>
          </a:p>
          <a:p>
            <a:pPr eaLnBrk="1" hangingPunct="1"/>
            <a:r>
              <a:rPr lang="en-US" altLang="en-US"/>
              <a:t>Each act at different sites of the nephron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45EFB98B-58D9-494C-8943-4C7E595D7485}"/>
              </a:ext>
            </a:extLst>
          </p:cNvPr>
          <p:cNvSpPr>
            <a:spLocks noGrp="1" noChangeArrowheads="1"/>
          </p:cNvSpPr>
          <p:nvPr>
            <p:ph type="title"/>
          </p:nvPr>
        </p:nvSpPr>
        <p:spPr/>
        <p:txBody>
          <a:bodyPr/>
          <a:lstStyle/>
          <a:p>
            <a:pPr algn="ctr" eaLnBrk="1" hangingPunct="1"/>
            <a:r>
              <a:rPr lang="en-US" altLang="en-US"/>
              <a:t>Diuretics</a:t>
            </a:r>
          </a:p>
        </p:txBody>
      </p:sp>
      <p:sp>
        <p:nvSpPr>
          <p:cNvPr id="47107" name="Rectangle 3">
            <a:extLst>
              <a:ext uri="{FF2B5EF4-FFF2-40B4-BE49-F238E27FC236}">
                <a16:creationId xmlns:a16="http://schemas.microsoft.com/office/drawing/2014/main" id="{F4B8B8CD-B12F-4363-87F7-F4D0095CE510}"/>
              </a:ext>
            </a:extLst>
          </p:cNvPr>
          <p:cNvSpPr>
            <a:spLocks noGrp="1" noChangeArrowheads="1"/>
          </p:cNvSpPr>
          <p:nvPr>
            <p:ph type="body" idx="1"/>
          </p:nvPr>
        </p:nvSpPr>
        <p:spPr/>
        <p:txBody>
          <a:bodyPr/>
          <a:lstStyle/>
          <a:p>
            <a:pPr eaLnBrk="1" hangingPunct="1">
              <a:buFontTx/>
              <a:buNone/>
            </a:pPr>
            <a:r>
              <a:rPr lang="en-US" altLang="en-US"/>
              <a:t>Used to manage:</a:t>
            </a:r>
          </a:p>
          <a:p>
            <a:pPr eaLnBrk="1" hangingPunct="1"/>
            <a:r>
              <a:rPr lang="en-US" altLang="en-US"/>
              <a:t>Edema and ascites</a:t>
            </a:r>
          </a:p>
          <a:p>
            <a:pPr eaLnBrk="1" hangingPunct="1"/>
            <a:r>
              <a:rPr lang="en-US" altLang="en-US"/>
              <a:t>Management of heart failure</a:t>
            </a:r>
          </a:p>
          <a:p>
            <a:pPr eaLnBrk="1" hangingPunct="1"/>
            <a:r>
              <a:rPr lang="en-US" altLang="en-US"/>
              <a:t>Hypertension</a:t>
            </a:r>
          </a:p>
          <a:p>
            <a:pPr eaLnBrk="1" hangingPunct="1">
              <a:buFontTx/>
              <a:buNone/>
            </a:pPr>
            <a:endParaRPr lang="en-US"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F1724C30-6CA5-4EF2-85EE-4A8795725838}"/>
              </a:ext>
            </a:extLst>
          </p:cNvPr>
          <p:cNvSpPr>
            <a:spLocks noGrp="1" noChangeArrowheads="1"/>
          </p:cNvSpPr>
          <p:nvPr>
            <p:ph type="title"/>
          </p:nvPr>
        </p:nvSpPr>
        <p:spPr/>
        <p:txBody>
          <a:bodyPr/>
          <a:lstStyle/>
          <a:p>
            <a:pPr algn="ctr" eaLnBrk="1" hangingPunct="1"/>
            <a:r>
              <a:rPr lang="en-US" altLang="en-US"/>
              <a:t>Thiazide Diuretics</a:t>
            </a:r>
          </a:p>
        </p:txBody>
      </p:sp>
      <p:sp>
        <p:nvSpPr>
          <p:cNvPr id="48131" name="Rectangle 3">
            <a:extLst>
              <a:ext uri="{FF2B5EF4-FFF2-40B4-BE49-F238E27FC236}">
                <a16:creationId xmlns:a16="http://schemas.microsoft.com/office/drawing/2014/main" id="{D664B0D7-8789-4763-BF5D-1243FD2EF532}"/>
              </a:ext>
            </a:extLst>
          </p:cNvPr>
          <p:cNvSpPr>
            <a:spLocks noGrp="1" noChangeArrowheads="1"/>
          </p:cNvSpPr>
          <p:nvPr>
            <p:ph type="body" idx="1"/>
          </p:nvPr>
        </p:nvSpPr>
        <p:spPr/>
        <p:txBody>
          <a:bodyPr/>
          <a:lstStyle/>
          <a:p>
            <a:pPr eaLnBrk="1" hangingPunct="1">
              <a:lnSpc>
                <a:spcPct val="90000"/>
              </a:lnSpc>
            </a:pPr>
            <a:r>
              <a:rPr lang="en-US" altLang="en-US" sz="2800"/>
              <a:t>Chemically related to sulfonamides so caution with sulfa allergies</a:t>
            </a:r>
          </a:p>
          <a:p>
            <a:pPr eaLnBrk="1" hangingPunct="1">
              <a:lnSpc>
                <a:spcPct val="90000"/>
              </a:lnSpc>
            </a:pPr>
            <a:r>
              <a:rPr lang="en-US" altLang="en-US" sz="2800"/>
              <a:t>Used in long term management of heart failure and hypertension</a:t>
            </a:r>
          </a:p>
          <a:p>
            <a:pPr eaLnBrk="1" hangingPunct="1">
              <a:lnSpc>
                <a:spcPct val="90000"/>
              </a:lnSpc>
            </a:pPr>
            <a:r>
              <a:rPr lang="en-US" altLang="en-US" sz="2800"/>
              <a:t>Affect distal convoluted tubule</a:t>
            </a:r>
          </a:p>
          <a:p>
            <a:pPr eaLnBrk="1" hangingPunct="1">
              <a:lnSpc>
                <a:spcPct val="90000"/>
              </a:lnSpc>
            </a:pPr>
            <a:r>
              <a:rPr lang="en-US" altLang="en-US" sz="2800"/>
              <a:t>Effectiveness decreases as the GFR decreases. Ineffective when GFR is &lt; 30mL/minute. As rising creatinine noted, should use alternative such as loop diuretic.</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7C5BAF0-73BA-4A38-9450-3365FB39432B}"/>
              </a:ext>
            </a:extLst>
          </p:cNvPr>
          <p:cNvSpPr>
            <a:spLocks noGrp="1" noChangeArrowheads="1"/>
          </p:cNvSpPr>
          <p:nvPr>
            <p:ph type="title"/>
          </p:nvPr>
        </p:nvSpPr>
        <p:spPr/>
        <p:txBody>
          <a:bodyPr/>
          <a:lstStyle/>
          <a:p>
            <a:pPr algn="ctr" eaLnBrk="1" hangingPunct="1"/>
            <a:r>
              <a:rPr lang="en-US" altLang="en-US"/>
              <a:t>Thiazide Diuretics</a:t>
            </a:r>
          </a:p>
        </p:txBody>
      </p:sp>
      <p:sp>
        <p:nvSpPr>
          <p:cNvPr id="49155" name="Rectangle 3">
            <a:extLst>
              <a:ext uri="{FF2B5EF4-FFF2-40B4-BE49-F238E27FC236}">
                <a16:creationId xmlns:a16="http://schemas.microsoft.com/office/drawing/2014/main" id="{965AD050-69B2-4E9B-A8A6-1164FF3B4673}"/>
              </a:ext>
            </a:extLst>
          </p:cNvPr>
          <p:cNvSpPr>
            <a:spLocks noGrp="1" noChangeArrowheads="1"/>
          </p:cNvSpPr>
          <p:nvPr>
            <p:ph type="body" idx="1"/>
          </p:nvPr>
        </p:nvSpPr>
        <p:spPr/>
        <p:txBody>
          <a:bodyPr/>
          <a:lstStyle/>
          <a:p>
            <a:pPr eaLnBrk="1" hangingPunct="1"/>
            <a:r>
              <a:rPr lang="en-US" altLang="en-US"/>
              <a:t>Diuril (chlorothiazide)</a:t>
            </a:r>
          </a:p>
          <a:p>
            <a:pPr eaLnBrk="1" hangingPunct="1"/>
            <a:r>
              <a:rPr lang="en-US" altLang="en-US"/>
              <a:t>Hygroton (chlorthalidone)</a:t>
            </a:r>
          </a:p>
          <a:p>
            <a:pPr eaLnBrk="1" hangingPunct="1"/>
            <a:r>
              <a:rPr lang="en-US" altLang="en-US"/>
              <a:t>HydroDIURIL (hydrochlorothiazide)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251DC000-1B0B-41BB-B741-59543FFDD70D}"/>
              </a:ext>
            </a:extLst>
          </p:cNvPr>
          <p:cNvSpPr>
            <a:spLocks noGrp="1" noChangeArrowheads="1"/>
          </p:cNvSpPr>
          <p:nvPr>
            <p:ph type="title"/>
          </p:nvPr>
        </p:nvSpPr>
        <p:spPr/>
        <p:txBody>
          <a:bodyPr/>
          <a:lstStyle/>
          <a:p>
            <a:pPr algn="ctr" eaLnBrk="1" hangingPunct="1"/>
            <a:r>
              <a:rPr lang="en-US" altLang="en-US"/>
              <a:t>Loop Diuretics</a:t>
            </a:r>
          </a:p>
        </p:txBody>
      </p:sp>
      <p:sp>
        <p:nvSpPr>
          <p:cNvPr id="50179" name="Rectangle 3">
            <a:extLst>
              <a:ext uri="{FF2B5EF4-FFF2-40B4-BE49-F238E27FC236}">
                <a16:creationId xmlns:a16="http://schemas.microsoft.com/office/drawing/2014/main" id="{02EB86DE-0A93-4E2C-BAB4-692464271F51}"/>
              </a:ext>
            </a:extLst>
          </p:cNvPr>
          <p:cNvSpPr>
            <a:spLocks noGrp="1" noChangeArrowheads="1"/>
          </p:cNvSpPr>
          <p:nvPr>
            <p:ph type="body" idx="1"/>
          </p:nvPr>
        </p:nvSpPr>
        <p:spPr/>
        <p:txBody>
          <a:bodyPr/>
          <a:lstStyle/>
          <a:p>
            <a:pPr eaLnBrk="1" hangingPunct="1"/>
            <a:r>
              <a:rPr lang="en-US" altLang="en-US"/>
              <a:t>Inhibit sodium and chloride reabsorption in the ascending limb of the Loop of Henle</a:t>
            </a:r>
          </a:p>
          <a:p>
            <a:pPr eaLnBrk="1" hangingPunct="1"/>
            <a:r>
              <a:rPr lang="en-US" altLang="en-US"/>
              <a:t>Potent diuresis</a:t>
            </a:r>
          </a:p>
          <a:p>
            <a:pPr eaLnBrk="1" hangingPunct="1"/>
            <a:r>
              <a:rPr lang="en-US" altLang="en-US"/>
              <a:t>Need to restrict dietary sodium when taking these meds</a:t>
            </a:r>
          </a:p>
          <a:p>
            <a:pPr eaLnBrk="1" hangingPunct="1"/>
            <a:r>
              <a:rPr lang="en-US" altLang="en-US"/>
              <a:t>Lasix (furosemide) is the prototype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EB629E23-CAE5-4037-8157-5F275666E863}"/>
              </a:ext>
            </a:extLst>
          </p:cNvPr>
          <p:cNvSpPr>
            <a:spLocks noGrp="1" noChangeArrowheads="1"/>
          </p:cNvSpPr>
          <p:nvPr>
            <p:ph type="title"/>
          </p:nvPr>
        </p:nvSpPr>
        <p:spPr/>
        <p:txBody>
          <a:bodyPr/>
          <a:lstStyle/>
          <a:p>
            <a:pPr algn="ctr" eaLnBrk="1" hangingPunct="1"/>
            <a:r>
              <a:rPr lang="en-US" altLang="en-US"/>
              <a:t>Loop Diuretics</a:t>
            </a:r>
          </a:p>
        </p:txBody>
      </p:sp>
      <p:sp>
        <p:nvSpPr>
          <p:cNvPr id="51203" name="Rectangle 3">
            <a:extLst>
              <a:ext uri="{FF2B5EF4-FFF2-40B4-BE49-F238E27FC236}">
                <a16:creationId xmlns:a16="http://schemas.microsoft.com/office/drawing/2014/main" id="{E4D78070-EE8E-413D-B09B-8A968463DBA1}"/>
              </a:ext>
            </a:extLst>
          </p:cNvPr>
          <p:cNvSpPr>
            <a:spLocks noGrp="1" noChangeArrowheads="1"/>
          </p:cNvSpPr>
          <p:nvPr>
            <p:ph type="body" idx="1"/>
          </p:nvPr>
        </p:nvSpPr>
        <p:spPr/>
        <p:txBody>
          <a:bodyPr/>
          <a:lstStyle/>
          <a:p>
            <a:pPr eaLnBrk="1" hangingPunct="1"/>
            <a:r>
              <a:rPr lang="en-US" altLang="en-US"/>
              <a:t>Bumex (bumetamide) more potent than Lasix</a:t>
            </a:r>
          </a:p>
          <a:p>
            <a:pPr eaLnBrk="1" hangingPunct="1"/>
            <a:r>
              <a:rPr lang="en-US" altLang="en-US"/>
              <a:t>Can give either as oral agents, IV or IM</a:t>
            </a:r>
          </a:p>
          <a:p>
            <a:pPr eaLnBrk="1" hangingPunct="1"/>
            <a:r>
              <a:rPr lang="en-US" altLang="en-US"/>
              <a:t>Rapid administration can cause deafness</a:t>
            </a:r>
          </a:p>
          <a:p>
            <a:pPr eaLnBrk="1" hangingPunct="1"/>
            <a:r>
              <a:rPr lang="en-US" altLang="en-US" b="1" i="1" u="sng"/>
              <a:t>Must</a:t>
            </a:r>
            <a:r>
              <a:rPr lang="en-US" altLang="en-US"/>
              <a:t> monitor potassium levels, I&amp;0, also weight would be optimum</a:t>
            </a:r>
            <a:endParaRPr lang="en-US" altLang="en-US" b="1" i="1" u="sng"/>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CA3A4C8F-33EC-4BB0-A89B-FD4FE06000EF}"/>
              </a:ext>
            </a:extLst>
          </p:cNvPr>
          <p:cNvSpPr>
            <a:spLocks noGrp="1" noChangeArrowheads="1"/>
          </p:cNvSpPr>
          <p:nvPr>
            <p:ph type="title"/>
          </p:nvPr>
        </p:nvSpPr>
        <p:spPr/>
        <p:txBody>
          <a:bodyPr/>
          <a:lstStyle/>
          <a:p>
            <a:pPr algn="ctr" eaLnBrk="1" hangingPunct="1"/>
            <a:r>
              <a:rPr lang="en-US" altLang="en-US" sz="3600"/>
              <a:t>Potassium Sparing Diuretics</a:t>
            </a:r>
          </a:p>
        </p:txBody>
      </p:sp>
      <p:sp>
        <p:nvSpPr>
          <p:cNvPr id="52227" name="Rectangle 3">
            <a:extLst>
              <a:ext uri="{FF2B5EF4-FFF2-40B4-BE49-F238E27FC236}">
                <a16:creationId xmlns:a16="http://schemas.microsoft.com/office/drawing/2014/main" id="{BC0F010A-9B10-4D7A-84BE-53F0E97AC1AC}"/>
              </a:ext>
            </a:extLst>
          </p:cNvPr>
          <p:cNvSpPr>
            <a:spLocks noGrp="1" noChangeArrowheads="1"/>
          </p:cNvSpPr>
          <p:nvPr>
            <p:ph type="body" idx="1"/>
          </p:nvPr>
        </p:nvSpPr>
        <p:spPr/>
        <p:txBody>
          <a:bodyPr/>
          <a:lstStyle/>
          <a:p>
            <a:pPr eaLnBrk="1" hangingPunct="1">
              <a:lnSpc>
                <a:spcPct val="90000"/>
              </a:lnSpc>
            </a:pPr>
            <a:r>
              <a:rPr lang="en-US" altLang="en-US"/>
              <a:t>Act at distal tubule to decrease reabsorption of sodium and potassium excretion</a:t>
            </a:r>
          </a:p>
          <a:p>
            <a:pPr eaLnBrk="1" hangingPunct="1">
              <a:lnSpc>
                <a:spcPct val="90000"/>
              </a:lnSpc>
            </a:pPr>
            <a:r>
              <a:rPr lang="en-US" altLang="en-US"/>
              <a:t>Spironolactone (prototype) blocks the sodium retaining effects of aldosterone</a:t>
            </a:r>
          </a:p>
          <a:p>
            <a:pPr eaLnBrk="1" hangingPunct="1">
              <a:lnSpc>
                <a:spcPct val="90000"/>
              </a:lnSpc>
            </a:pPr>
            <a:r>
              <a:rPr lang="en-US" altLang="en-US"/>
              <a:t>Weak diuretics when used alone, often used in combination</a:t>
            </a:r>
          </a:p>
          <a:p>
            <a:pPr eaLnBrk="1" hangingPunct="1">
              <a:lnSpc>
                <a:spcPct val="90000"/>
              </a:lnSpc>
            </a:pPr>
            <a:r>
              <a:rPr lang="en-US" altLang="en-US"/>
              <a:t>Contraindicated in renal failure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BEF2219-B00C-4EA1-B90B-44721BA3EEF4}"/>
              </a:ext>
            </a:extLst>
          </p:cNvPr>
          <p:cNvSpPr>
            <a:spLocks noGrp="1" noChangeArrowheads="1"/>
          </p:cNvSpPr>
          <p:nvPr>
            <p:ph type="title"/>
          </p:nvPr>
        </p:nvSpPr>
        <p:spPr/>
        <p:txBody>
          <a:bodyPr/>
          <a:lstStyle/>
          <a:p>
            <a:pPr eaLnBrk="1" hangingPunct="1"/>
            <a:r>
              <a:rPr lang="en-US" altLang="en-US"/>
              <a:t>BP review</a:t>
            </a:r>
          </a:p>
        </p:txBody>
      </p:sp>
      <p:sp>
        <p:nvSpPr>
          <p:cNvPr id="7171" name="Rectangle 3">
            <a:extLst>
              <a:ext uri="{FF2B5EF4-FFF2-40B4-BE49-F238E27FC236}">
                <a16:creationId xmlns:a16="http://schemas.microsoft.com/office/drawing/2014/main" id="{EF21DBAD-23EE-419C-9C0B-97729B46964F}"/>
              </a:ext>
            </a:extLst>
          </p:cNvPr>
          <p:cNvSpPr>
            <a:spLocks noGrp="1" noChangeArrowheads="1"/>
          </p:cNvSpPr>
          <p:nvPr>
            <p:ph type="body" idx="1"/>
          </p:nvPr>
        </p:nvSpPr>
        <p:spPr/>
        <p:txBody>
          <a:bodyPr/>
          <a:lstStyle/>
          <a:p>
            <a:pPr eaLnBrk="1" hangingPunct="1"/>
            <a:r>
              <a:rPr lang="en-US" altLang="en-US"/>
              <a:t>Any condition that affects heart rate, stroke volume or peripheral vascular resistance affects arterial blood pressure</a:t>
            </a:r>
          </a:p>
          <a:p>
            <a:pPr eaLnBrk="1" hangingPunct="1"/>
            <a:r>
              <a:rPr lang="en-US" altLang="en-US"/>
              <a:t>Compensatory mechanisms to maintain balance between hypotension and hypertension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BBF20292-517B-465F-9F8F-55A9D73DBD0E}"/>
              </a:ext>
            </a:extLst>
          </p:cNvPr>
          <p:cNvSpPr>
            <a:spLocks noGrp="1" noChangeArrowheads="1"/>
          </p:cNvSpPr>
          <p:nvPr>
            <p:ph type="title"/>
          </p:nvPr>
        </p:nvSpPr>
        <p:spPr/>
        <p:txBody>
          <a:bodyPr/>
          <a:lstStyle/>
          <a:p>
            <a:pPr algn="ctr" eaLnBrk="1" hangingPunct="1"/>
            <a:r>
              <a:rPr lang="en-US" altLang="en-US"/>
              <a:t>Osmotic Diuretics </a:t>
            </a:r>
          </a:p>
        </p:txBody>
      </p:sp>
      <p:sp>
        <p:nvSpPr>
          <p:cNvPr id="53251" name="Rectangle 3">
            <a:extLst>
              <a:ext uri="{FF2B5EF4-FFF2-40B4-BE49-F238E27FC236}">
                <a16:creationId xmlns:a16="http://schemas.microsoft.com/office/drawing/2014/main" id="{64184C9C-33BA-4297-B7D7-38F1967E2058}"/>
              </a:ext>
            </a:extLst>
          </p:cNvPr>
          <p:cNvSpPr>
            <a:spLocks noGrp="1" noChangeArrowheads="1"/>
          </p:cNvSpPr>
          <p:nvPr>
            <p:ph type="body" idx="1"/>
          </p:nvPr>
        </p:nvSpPr>
        <p:spPr/>
        <p:txBody>
          <a:bodyPr/>
          <a:lstStyle/>
          <a:p>
            <a:pPr eaLnBrk="1" hangingPunct="1">
              <a:lnSpc>
                <a:spcPct val="90000"/>
              </a:lnSpc>
            </a:pPr>
            <a:r>
              <a:rPr lang="en-US" altLang="en-US"/>
              <a:t>Produce rapid diuresis by increasing the solute load of the glomerular filtrate</a:t>
            </a:r>
          </a:p>
          <a:p>
            <a:pPr eaLnBrk="1" hangingPunct="1">
              <a:lnSpc>
                <a:spcPct val="90000"/>
              </a:lnSpc>
            </a:pPr>
            <a:r>
              <a:rPr lang="en-US" altLang="en-US"/>
              <a:t>Water is pulled into the intravascular space and excreted via kidneys</a:t>
            </a:r>
          </a:p>
          <a:p>
            <a:pPr eaLnBrk="1" hangingPunct="1">
              <a:lnSpc>
                <a:spcPct val="90000"/>
              </a:lnSpc>
            </a:pPr>
            <a:r>
              <a:rPr lang="en-US" altLang="en-US"/>
              <a:t>Useful in managing oliguria or anuria</a:t>
            </a:r>
          </a:p>
          <a:p>
            <a:pPr eaLnBrk="1" hangingPunct="1">
              <a:lnSpc>
                <a:spcPct val="90000"/>
              </a:lnSpc>
            </a:pPr>
            <a:r>
              <a:rPr lang="en-US" altLang="en-US"/>
              <a:t>Can prevent acute renal failure during prolonged surgery, trauma or during chemotherapy</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62D7329D-89D9-4EF9-AF28-4F651B80E619}"/>
              </a:ext>
            </a:extLst>
          </p:cNvPr>
          <p:cNvSpPr>
            <a:spLocks noGrp="1" noChangeArrowheads="1"/>
          </p:cNvSpPr>
          <p:nvPr>
            <p:ph type="title"/>
          </p:nvPr>
        </p:nvSpPr>
        <p:spPr/>
        <p:txBody>
          <a:bodyPr/>
          <a:lstStyle/>
          <a:p>
            <a:pPr algn="ctr" eaLnBrk="1" hangingPunct="1"/>
            <a:r>
              <a:rPr lang="en-US" altLang="en-US"/>
              <a:t>Osmotic Diuretics</a:t>
            </a:r>
          </a:p>
        </p:txBody>
      </p:sp>
      <p:sp>
        <p:nvSpPr>
          <p:cNvPr id="54275" name="Rectangle 3">
            <a:extLst>
              <a:ext uri="{FF2B5EF4-FFF2-40B4-BE49-F238E27FC236}">
                <a16:creationId xmlns:a16="http://schemas.microsoft.com/office/drawing/2014/main" id="{A7228867-8192-4717-B5DB-88DD3BF9071B}"/>
              </a:ext>
            </a:extLst>
          </p:cNvPr>
          <p:cNvSpPr>
            <a:spLocks noGrp="1" noChangeArrowheads="1"/>
          </p:cNvSpPr>
          <p:nvPr>
            <p:ph type="body" idx="1"/>
          </p:nvPr>
        </p:nvSpPr>
        <p:spPr/>
        <p:txBody>
          <a:bodyPr/>
          <a:lstStyle/>
          <a:p>
            <a:pPr eaLnBrk="1" hangingPunct="1"/>
            <a:r>
              <a:rPr lang="en-US" altLang="en-US"/>
              <a:t>Help reduce increased ICP, reduction of intraocular pressure before certain ophthalmic surgery and for urinary excretion of toxic substances</a:t>
            </a:r>
          </a:p>
          <a:p>
            <a:pPr eaLnBrk="1" hangingPunct="1"/>
            <a:r>
              <a:rPr lang="en-US" altLang="en-US"/>
              <a:t>Examples include: Osmitrol (mannitol), Ismotic (isosorbide) and Osmoglyn (glycerin)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23129472-030E-461C-A908-53BA2B477BB3}"/>
              </a:ext>
            </a:extLst>
          </p:cNvPr>
          <p:cNvSpPr>
            <a:spLocks noGrp="1" noChangeArrowheads="1"/>
          </p:cNvSpPr>
          <p:nvPr>
            <p:ph type="title"/>
          </p:nvPr>
        </p:nvSpPr>
        <p:spPr/>
        <p:txBody>
          <a:bodyPr/>
          <a:lstStyle/>
          <a:p>
            <a:pPr algn="ctr" eaLnBrk="1" hangingPunct="1"/>
            <a:r>
              <a:rPr lang="en-US" altLang="en-US" sz="3600"/>
              <a:t>Drugs that affect Coagulation</a:t>
            </a:r>
          </a:p>
        </p:txBody>
      </p:sp>
      <p:sp>
        <p:nvSpPr>
          <p:cNvPr id="55299" name="Rectangle 3">
            <a:extLst>
              <a:ext uri="{FF2B5EF4-FFF2-40B4-BE49-F238E27FC236}">
                <a16:creationId xmlns:a16="http://schemas.microsoft.com/office/drawing/2014/main" id="{B581BA69-C06C-4CCB-AB89-D4042B0CE7EA}"/>
              </a:ext>
            </a:extLst>
          </p:cNvPr>
          <p:cNvSpPr>
            <a:spLocks noGrp="1" noChangeArrowheads="1"/>
          </p:cNvSpPr>
          <p:nvPr>
            <p:ph type="body" idx="1"/>
          </p:nvPr>
        </p:nvSpPr>
        <p:spPr/>
        <p:txBody>
          <a:bodyPr/>
          <a:lstStyle/>
          <a:p>
            <a:pPr eaLnBrk="1" hangingPunct="1"/>
            <a:r>
              <a:rPr lang="en-US" altLang="en-US" sz="2800"/>
              <a:t>Thrombosis may occur in both arteries and veins</a:t>
            </a:r>
          </a:p>
          <a:p>
            <a:pPr eaLnBrk="1" hangingPunct="1"/>
            <a:r>
              <a:rPr lang="en-US" altLang="en-US" sz="2800"/>
              <a:t>Arterial thrombi cause disease by obstructing blood flow which can result in tissue ischemia or death</a:t>
            </a:r>
          </a:p>
          <a:p>
            <a:pPr eaLnBrk="1" hangingPunct="1"/>
            <a:r>
              <a:rPr lang="en-US" altLang="en-US" sz="2800"/>
              <a:t>Venous thrombosis is associated with venous stasis. A venous thrombus is less cohesive than an arterial embolus so venous emboli more prevalent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2D714AAA-923F-4D26-B654-CDE9C0F7F043}"/>
              </a:ext>
            </a:extLst>
          </p:cNvPr>
          <p:cNvSpPr>
            <a:spLocks noGrp="1" noChangeArrowheads="1"/>
          </p:cNvSpPr>
          <p:nvPr>
            <p:ph type="title"/>
          </p:nvPr>
        </p:nvSpPr>
        <p:spPr/>
        <p:txBody>
          <a:bodyPr/>
          <a:lstStyle/>
          <a:p>
            <a:pPr algn="ctr" eaLnBrk="1" hangingPunct="1"/>
            <a:r>
              <a:rPr lang="en-US" altLang="en-US"/>
              <a:t>Hemostasis </a:t>
            </a:r>
          </a:p>
        </p:txBody>
      </p:sp>
      <p:sp>
        <p:nvSpPr>
          <p:cNvPr id="56323" name="Rectangle 3">
            <a:extLst>
              <a:ext uri="{FF2B5EF4-FFF2-40B4-BE49-F238E27FC236}">
                <a16:creationId xmlns:a16="http://schemas.microsoft.com/office/drawing/2014/main" id="{CDE98B4F-1B41-441C-9410-336FAEBE2C68}"/>
              </a:ext>
            </a:extLst>
          </p:cNvPr>
          <p:cNvSpPr>
            <a:spLocks noGrp="1" noChangeArrowheads="1"/>
          </p:cNvSpPr>
          <p:nvPr>
            <p:ph type="body" idx="1"/>
          </p:nvPr>
        </p:nvSpPr>
        <p:spPr/>
        <p:txBody>
          <a:bodyPr/>
          <a:lstStyle/>
          <a:p>
            <a:pPr eaLnBrk="1" hangingPunct="1"/>
            <a:r>
              <a:rPr lang="en-US" altLang="en-US" sz="2800" i="1"/>
              <a:t>Hemostasis</a:t>
            </a:r>
            <a:r>
              <a:rPr lang="en-US" altLang="en-US" sz="2800"/>
              <a:t> is the prevention or stoppage of blood loss from an injured blood vessel.   Process involves vasoconstriction, formation of a platelet plug, activation of clotting factors and growth of fibrous tissue into the blood clot making it more stable.</a:t>
            </a:r>
            <a:endParaRPr lang="en-US" altLang="en-US" sz="2800" i="1"/>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6F6890F9-BE62-43E0-8C76-5716D3682457}"/>
              </a:ext>
            </a:extLst>
          </p:cNvPr>
          <p:cNvSpPr>
            <a:spLocks noGrp="1" noChangeArrowheads="1"/>
          </p:cNvSpPr>
          <p:nvPr>
            <p:ph type="title"/>
          </p:nvPr>
        </p:nvSpPr>
        <p:spPr/>
        <p:txBody>
          <a:bodyPr/>
          <a:lstStyle/>
          <a:p>
            <a:pPr algn="ctr" eaLnBrk="1" hangingPunct="1"/>
            <a:r>
              <a:rPr lang="en-US" altLang="en-US"/>
              <a:t>Clot Lysis</a:t>
            </a:r>
          </a:p>
        </p:txBody>
      </p:sp>
      <p:sp>
        <p:nvSpPr>
          <p:cNvPr id="57347" name="Rectangle 3">
            <a:extLst>
              <a:ext uri="{FF2B5EF4-FFF2-40B4-BE49-F238E27FC236}">
                <a16:creationId xmlns:a16="http://schemas.microsoft.com/office/drawing/2014/main" id="{50A06F05-0D21-4BE1-8329-3A76BCE64074}"/>
              </a:ext>
            </a:extLst>
          </p:cNvPr>
          <p:cNvSpPr>
            <a:spLocks noGrp="1" noChangeArrowheads="1"/>
          </p:cNvSpPr>
          <p:nvPr>
            <p:ph type="body" idx="1"/>
          </p:nvPr>
        </p:nvSpPr>
        <p:spPr/>
        <p:txBody>
          <a:bodyPr/>
          <a:lstStyle/>
          <a:p>
            <a:pPr eaLnBrk="1" hangingPunct="1">
              <a:lnSpc>
                <a:spcPct val="90000"/>
              </a:lnSpc>
            </a:pPr>
            <a:r>
              <a:rPr lang="en-US" altLang="en-US"/>
              <a:t>When clot is being formed, plasminogen is bound to fibrin and becomes a component of the clot</a:t>
            </a:r>
          </a:p>
          <a:p>
            <a:pPr eaLnBrk="1" hangingPunct="1">
              <a:lnSpc>
                <a:spcPct val="90000"/>
              </a:lnSpc>
            </a:pPr>
            <a:r>
              <a:rPr lang="en-US" altLang="en-US"/>
              <a:t>After tear in blood vessel is repaired, plasminogen is activated by plasminogen activator to produce plasmin. Plasmin (enzyme) breaks down the fibrin mesh and dissolves the clot.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B4E2707E-2C6E-4C08-92BB-B722409DB5C7}"/>
              </a:ext>
            </a:extLst>
          </p:cNvPr>
          <p:cNvSpPr>
            <a:spLocks noGrp="1" noChangeArrowheads="1"/>
          </p:cNvSpPr>
          <p:nvPr>
            <p:ph type="title"/>
          </p:nvPr>
        </p:nvSpPr>
        <p:spPr/>
        <p:txBody>
          <a:bodyPr/>
          <a:lstStyle/>
          <a:p>
            <a:pPr algn="ctr" eaLnBrk="1" hangingPunct="1"/>
            <a:r>
              <a:rPr lang="en-US" altLang="en-US" sz="3600"/>
              <a:t>Blood Coagulation Factors</a:t>
            </a:r>
          </a:p>
        </p:txBody>
      </p:sp>
      <p:sp>
        <p:nvSpPr>
          <p:cNvPr id="58371" name="Rectangle 3">
            <a:extLst>
              <a:ext uri="{FF2B5EF4-FFF2-40B4-BE49-F238E27FC236}">
                <a16:creationId xmlns:a16="http://schemas.microsoft.com/office/drawing/2014/main" id="{95450376-5CAB-4085-BD0D-4DB7B45892E3}"/>
              </a:ext>
            </a:extLst>
          </p:cNvPr>
          <p:cNvSpPr>
            <a:spLocks noGrp="1" noChangeArrowheads="1"/>
          </p:cNvSpPr>
          <p:nvPr>
            <p:ph type="body" idx="1"/>
          </p:nvPr>
        </p:nvSpPr>
        <p:spPr/>
        <p:txBody>
          <a:bodyPr/>
          <a:lstStyle/>
          <a:p>
            <a:pPr eaLnBrk="1" hangingPunct="1">
              <a:lnSpc>
                <a:spcPct val="80000"/>
              </a:lnSpc>
            </a:pPr>
            <a:r>
              <a:rPr lang="en-US" altLang="en-US" sz="2400"/>
              <a:t>I fibrinogen</a:t>
            </a:r>
          </a:p>
          <a:p>
            <a:pPr eaLnBrk="1" hangingPunct="1">
              <a:lnSpc>
                <a:spcPct val="80000"/>
              </a:lnSpc>
            </a:pPr>
            <a:r>
              <a:rPr lang="en-US" altLang="en-US" sz="2400"/>
              <a:t>II prothrombin</a:t>
            </a:r>
          </a:p>
          <a:p>
            <a:pPr eaLnBrk="1" hangingPunct="1">
              <a:lnSpc>
                <a:spcPct val="80000"/>
              </a:lnSpc>
            </a:pPr>
            <a:r>
              <a:rPr lang="en-US" altLang="en-US" sz="2400"/>
              <a:t>Ill thromboplastin</a:t>
            </a:r>
          </a:p>
          <a:p>
            <a:pPr eaLnBrk="1" hangingPunct="1">
              <a:lnSpc>
                <a:spcPct val="80000"/>
              </a:lnSpc>
            </a:pPr>
            <a:r>
              <a:rPr lang="en-US" altLang="en-US" sz="2400"/>
              <a:t>IV calcium</a:t>
            </a:r>
          </a:p>
          <a:p>
            <a:pPr eaLnBrk="1" hangingPunct="1">
              <a:lnSpc>
                <a:spcPct val="80000"/>
              </a:lnSpc>
            </a:pPr>
            <a:r>
              <a:rPr lang="en-US" altLang="en-US" sz="2400"/>
              <a:t>V Labile factor</a:t>
            </a:r>
          </a:p>
          <a:p>
            <a:pPr eaLnBrk="1" hangingPunct="1">
              <a:lnSpc>
                <a:spcPct val="80000"/>
              </a:lnSpc>
            </a:pPr>
            <a:r>
              <a:rPr lang="en-US" altLang="en-US" sz="2400"/>
              <a:t>VII proconvertin or stable factor</a:t>
            </a:r>
          </a:p>
          <a:p>
            <a:pPr eaLnBrk="1" hangingPunct="1">
              <a:lnSpc>
                <a:spcPct val="80000"/>
              </a:lnSpc>
            </a:pPr>
            <a:r>
              <a:rPr lang="en-US" altLang="en-US" sz="2400"/>
              <a:t>VIII antihemophilic factor</a:t>
            </a:r>
          </a:p>
          <a:p>
            <a:pPr eaLnBrk="1" hangingPunct="1">
              <a:lnSpc>
                <a:spcPct val="80000"/>
              </a:lnSpc>
            </a:pPr>
            <a:r>
              <a:rPr lang="en-US" altLang="en-US" sz="2400"/>
              <a:t>IX Christmas factor</a:t>
            </a:r>
          </a:p>
          <a:p>
            <a:pPr eaLnBrk="1" hangingPunct="1">
              <a:lnSpc>
                <a:spcPct val="80000"/>
              </a:lnSpc>
            </a:pPr>
            <a:r>
              <a:rPr lang="en-US" altLang="en-US" sz="2400"/>
              <a:t>X Stuart factor</a:t>
            </a:r>
          </a:p>
          <a:p>
            <a:pPr eaLnBrk="1" hangingPunct="1">
              <a:lnSpc>
                <a:spcPct val="80000"/>
              </a:lnSpc>
            </a:pPr>
            <a:r>
              <a:rPr lang="en-US" altLang="en-US" sz="2400"/>
              <a:t>XI plasma thromboplastin antecedent</a:t>
            </a:r>
          </a:p>
          <a:p>
            <a:pPr eaLnBrk="1" hangingPunct="1">
              <a:lnSpc>
                <a:spcPct val="80000"/>
              </a:lnSpc>
            </a:pPr>
            <a:r>
              <a:rPr lang="en-US" altLang="en-US" sz="2400"/>
              <a:t>XII Hageman factor</a:t>
            </a:r>
          </a:p>
          <a:p>
            <a:pPr eaLnBrk="1" hangingPunct="1">
              <a:lnSpc>
                <a:spcPct val="80000"/>
              </a:lnSpc>
            </a:pPr>
            <a:r>
              <a:rPr lang="en-US" altLang="en-US" sz="2400"/>
              <a:t>XIII fibrin-stabilizing factor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AAF8DEC5-0E6B-4620-B39C-74DAA84046F8}"/>
              </a:ext>
            </a:extLst>
          </p:cNvPr>
          <p:cNvSpPr>
            <a:spLocks noGrp="1" noChangeArrowheads="1"/>
          </p:cNvSpPr>
          <p:nvPr>
            <p:ph type="title"/>
          </p:nvPr>
        </p:nvSpPr>
        <p:spPr/>
        <p:txBody>
          <a:bodyPr/>
          <a:lstStyle/>
          <a:p>
            <a:pPr algn="ctr" eaLnBrk="1" hangingPunct="1"/>
            <a:r>
              <a:rPr lang="en-US" altLang="en-US"/>
              <a:t>Anticoagulants</a:t>
            </a:r>
          </a:p>
        </p:txBody>
      </p:sp>
      <p:sp>
        <p:nvSpPr>
          <p:cNvPr id="59395" name="Rectangle 3">
            <a:extLst>
              <a:ext uri="{FF2B5EF4-FFF2-40B4-BE49-F238E27FC236}">
                <a16:creationId xmlns:a16="http://schemas.microsoft.com/office/drawing/2014/main" id="{9683D5CF-09C1-442E-9440-6E709F01ECB8}"/>
              </a:ext>
            </a:extLst>
          </p:cNvPr>
          <p:cNvSpPr>
            <a:spLocks noGrp="1" noChangeArrowheads="1"/>
          </p:cNvSpPr>
          <p:nvPr>
            <p:ph type="body" idx="1"/>
          </p:nvPr>
        </p:nvSpPr>
        <p:spPr/>
        <p:txBody>
          <a:bodyPr/>
          <a:lstStyle/>
          <a:p>
            <a:pPr eaLnBrk="1" hangingPunct="1"/>
            <a:r>
              <a:rPr lang="en-US" altLang="en-US"/>
              <a:t>Given to prevent formation of new clots and extension of clots already present; do </a:t>
            </a:r>
            <a:r>
              <a:rPr lang="en-US" altLang="en-US" i="1"/>
              <a:t>not </a:t>
            </a:r>
            <a:r>
              <a:rPr lang="en-US" altLang="en-US"/>
              <a:t>dissolve clots already present</a:t>
            </a:r>
          </a:p>
          <a:p>
            <a:pPr eaLnBrk="1" hangingPunct="1"/>
            <a:r>
              <a:rPr lang="en-US" altLang="en-US"/>
              <a:t>Prototype is Heparin</a:t>
            </a:r>
          </a:p>
          <a:p>
            <a:pPr eaLnBrk="1" hangingPunct="1"/>
            <a:r>
              <a:rPr lang="en-US" altLang="en-US"/>
              <a:t>Heparin may be used in pregnancy</a:t>
            </a:r>
          </a:p>
          <a:p>
            <a:pPr eaLnBrk="1" hangingPunct="1"/>
            <a:r>
              <a:rPr lang="en-US" altLang="en-US"/>
              <a:t>Weight based dosing per institutional nomogram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6B36138-92F3-4BF8-A80A-29E43FF2D218}"/>
              </a:ext>
            </a:extLst>
          </p:cNvPr>
          <p:cNvSpPr>
            <a:spLocks noGrp="1" noChangeArrowheads="1"/>
          </p:cNvSpPr>
          <p:nvPr>
            <p:ph type="title"/>
          </p:nvPr>
        </p:nvSpPr>
        <p:spPr/>
        <p:txBody>
          <a:bodyPr/>
          <a:lstStyle/>
          <a:p>
            <a:pPr algn="ctr" eaLnBrk="1" hangingPunct="1"/>
            <a:r>
              <a:rPr lang="en-US" altLang="en-US"/>
              <a:t>Heparin</a:t>
            </a:r>
          </a:p>
        </p:txBody>
      </p:sp>
      <p:sp>
        <p:nvSpPr>
          <p:cNvPr id="60419" name="Rectangle 3">
            <a:extLst>
              <a:ext uri="{FF2B5EF4-FFF2-40B4-BE49-F238E27FC236}">
                <a16:creationId xmlns:a16="http://schemas.microsoft.com/office/drawing/2014/main" id="{E74FFC9A-DF49-4F20-A827-3DD0C1777EEC}"/>
              </a:ext>
            </a:extLst>
          </p:cNvPr>
          <p:cNvSpPr>
            <a:spLocks noGrp="1" noChangeArrowheads="1"/>
          </p:cNvSpPr>
          <p:nvPr>
            <p:ph type="body" idx="1"/>
          </p:nvPr>
        </p:nvSpPr>
        <p:spPr/>
        <p:txBody>
          <a:bodyPr/>
          <a:lstStyle/>
          <a:p>
            <a:pPr eaLnBrk="1" hangingPunct="1">
              <a:lnSpc>
                <a:spcPct val="90000"/>
              </a:lnSpc>
            </a:pPr>
            <a:r>
              <a:rPr lang="en-US" altLang="en-US"/>
              <a:t>Usually will give a loading dose then calculated dosage per 24h; e.g. 15-25units/kg/h for IV dosing</a:t>
            </a:r>
          </a:p>
          <a:p>
            <a:pPr eaLnBrk="1" hangingPunct="1">
              <a:lnSpc>
                <a:spcPct val="90000"/>
              </a:lnSpc>
            </a:pPr>
            <a:r>
              <a:rPr lang="en-US" altLang="en-US"/>
              <a:t>Monitor aPTT, should be 1.5-2.5 control value—normal value is 35 sec.</a:t>
            </a:r>
          </a:p>
          <a:p>
            <a:pPr eaLnBrk="1" hangingPunct="1">
              <a:lnSpc>
                <a:spcPct val="90000"/>
              </a:lnSpc>
            </a:pPr>
            <a:r>
              <a:rPr lang="en-US" altLang="en-US"/>
              <a:t>Can cause heparin induced thrombocytopenia</a:t>
            </a:r>
          </a:p>
          <a:p>
            <a:pPr eaLnBrk="1" hangingPunct="1">
              <a:lnSpc>
                <a:spcPct val="90000"/>
              </a:lnSpc>
            </a:pPr>
            <a:r>
              <a:rPr lang="en-US" altLang="en-US"/>
              <a:t>Reversal agent is protamine sulfate</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4AEE6925-A63D-4151-83F9-AD667EA46F89}"/>
              </a:ext>
            </a:extLst>
          </p:cNvPr>
          <p:cNvSpPr>
            <a:spLocks noGrp="1" noChangeArrowheads="1"/>
          </p:cNvSpPr>
          <p:nvPr>
            <p:ph type="title"/>
          </p:nvPr>
        </p:nvSpPr>
        <p:spPr/>
        <p:txBody>
          <a:bodyPr/>
          <a:lstStyle/>
          <a:p>
            <a:pPr algn="ctr" eaLnBrk="1" hangingPunct="1"/>
            <a:r>
              <a:rPr lang="en-US" altLang="en-US"/>
              <a:t>Heparin</a:t>
            </a:r>
          </a:p>
        </p:txBody>
      </p:sp>
      <p:sp>
        <p:nvSpPr>
          <p:cNvPr id="61443" name="Rectangle 3">
            <a:extLst>
              <a:ext uri="{FF2B5EF4-FFF2-40B4-BE49-F238E27FC236}">
                <a16:creationId xmlns:a16="http://schemas.microsoft.com/office/drawing/2014/main" id="{AA2706B1-BC08-42D7-8B0F-92417E20708E}"/>
              </a:ext>
            </a:extLst>
          </p:cNvPr>
          <p:cNvSpPr>
            <a:spLocks noGrp="1" noChangeArrowheads="1"/>
          </p:cNvSpPr>
          <p:nvPr>
            <p:ph type="body" idx="1"/>
          </p:nvPr>
        </p:nvSpPr>
        <p:spPr/>
        <p:txBody>
          <a:bodyPr/>
          <a:lstStyle/>
          <a:p>
            <a:pPr eaLnBrk="1" hangingPunct="1">
              <a:lnSpc>
                <a:spcPct val="90000"/>
              </a:lnSpc>
            </a:pPr>
            <a:r>
              <a:rPr lang="en-US" altLang="en-US"/>
              <a:t>Combines w/antithrombin III which will inactivate clotting factors IX, X, XI and XII, inhibits conversion of prothrombin to thrombin and prevents thrombus formation. Further affects coagulation by preventing conversion of fibrinogen to fibrin, inhibiting factors V,VIII, XIII and platelet aggregation.</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35D49333-F182-4237-A4CD-3C9D002CBC22}"/>
              </a:ext>
            </a:extLst>
          </p:cNvPr>
          <p:cNvSpPr>
            <a:spLocks noGrp="1" noChangeArrowheads="1"/>
          </p:cNvSpPr>
          <p:nvPr>
            <p:ph type="title"/>
          </p:nvPr>
        </p:nvSpPr>
        <p:spPr/>
        <p:txBody>
          <a:bodyPr/>
          <a:lstStyle/>
          <a:p>
            <a:pPr algn="ctr" eaLnBrk="1" hangingPunct="1"/>
            <a:r>
              <a:rPr lang="en-US" altLang="en-US" sz="3600"/>
              <a:t>Low Molecular Weight Heparins</a:t>
            </a:r>
          </a:p>
        </p:txBody>
      </p:sp>
      <p:sp>
        <p:nvSpPr>
          <p:cNvPr id="62467" name="Rectangle 3">
            <a:extLst>
              <a:ext uri="{FF2B5EF4-FFF2-40B4-BE49-F238E27FC236}">
                <a16:creationId xmlns:a16="http://schemas.microsoft.com/office/drawing/2014/main" id="{1EB3E9D4-4FF9-4A94-BEA4-1C80485B6B32}"/>
              </a:ext>
            </a:extLst>
          </p:cNvPr>
          <p:cNvSpPr>
            <a:spLocks noGrp="1" noChangeArrowheads="1"/>
          </p:cNvSpPr>
          <p:nvPr>
            <p:ph type="body" idx="1"/>
          </p:nvPr>
        </p:nvSpPr>
        <p:spPr/>
        <p:txBody>
          <a:bodyPr/>
          <a:lstStyle/>
          <a:p>
            <a:pPr eaLnBrk="1" hangingPunct="1"/>
            <a:r>
              <a:rPr lang="en-US" altLang="en-US"/>
              <a:t>Given subcutaneously in abdomen and do not require close monitoring of blood coagulation tests</a:t>
            </a:r>
          </a:p>
          <a:p>
            <a:pPr eaLnBrk="1" hangingPunct="1"/>
            <a:r>
              <a:rPr lang="en-US" altLang="en-US"/>
              <a:t>Still should follow platelet counts</a:t>
            </a:r>
          </a:p>
          <a:p>
            <a:pPr eaLnBrk="1" hangingPunct="1"/>
            <a:r>
              <a:rPr lang="en-US" altLang="en-US"/>
              <a:t>Fragmin (dalteparin)</a:t>
            </a:r>
          </a:p>
          <a:p>
            <a:pPr eaLnBrk="1" hangingPunct="1"/>
            <a:r>
              <a:rPr lang="en-US" altLang="en-US"/>
              <a:t>Lovenox (enoxaparin)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73CE9E4-7EDE-4DD4-9E52-674D37038A1C}"/>
              </a:ext>
            </a:extLst>
          </p:cNvPr>
          <p:cNvSpPr>
            <a:spLocks noGrp="1" noChangeArrowheads="1"/>
          </p:cNvSpPr>
          <p:nvPr>
            <p:ph type="title"/>
          </p:nvPr>
        </p:nvSpPr>
        <p:spPr/>
        <p:txBody>
          <a:bodyPr/>
          <a:lstStyle/>
          <a:p>
            <a:pPr eaLnBrk="1" hangingPunct="1"/>
            <a:r>
              <a:rPr lang="en-US" altLang="en-US"/>
              <a:t>BP review</a:t>
            </a:r>
          </a:p>
        </p:txBody>
      </p:sp>
      <p:sp>
        <p:nvSpPr>
          <p:cNvPr id="8195" name="Rectangle 3">
            <a:extLst>
              <a:ext uri="{FF2B5EF4-FFF2-40B4-BE49-F238E27FC236}">
                <a16:creationId xmlns:a16="http://schemas.microsoft.com/office/drawing/2014/main" id="{D333ABE5-6774-4175-8CB8-071ED5314EAB}"/>
              </a:ext>
            </a:extLst>
          </p:cNvPr>
          <p:cNvSpPr>
            <a:spLocks noGrp="1" noChangeArrowheads="1"/>
          </p:cNvSpPr>
          <p:nvPr>
            <p:ph type="body" idx="1"/>
          </p:nvPr>
        </p:nvSpPr>
        <p:spPr/>
        <p:txBody>
          <a:bodyPr/>
          <a:lstStyle/>
          <a:p>
            <a:pPr eaLnBrk="1" hangingPunct="1">
              <a:lnSpc>
                <a:spcPct val="90000"/>
              </a:lnSpc>
            </a:pPr>
            <a:r>
              <a:rPr lang="en-US" altLang="en-US" sz="2800"/>
              <a:t>BP regulation operates in a negative feedback system</a:t>
            </a:r>
          </a:p>
          <a:p>
            <a:pPr eaLnBrk="1" hangingPunct="1">
              <a:lnSpc>
                <a:spcPct val="90000"/>
              </a:lnSpc>
            </a:pPr>
            <a:r>
              <a:rPr lang="en-US" altLang="en-US" sz="2800"/>
              <a:t>Baroreceptors and chemoreceptors in the carotid arteries and aortic arch detect changes in arterial blood pressure and in pO2, pCO2 and H+.</a:t>
            </a:r>
          </a:p>
          <a:p>
            <a:pPr eaLnBrk="1" hangingPunct="1">
              <a:lnSpc>
                <a:spcPct val="90000"/>
              </a:lnSpc>
            </a:pPr>
            <a:r>
              <a:rPr lang="en-US" altLang="en-US" sz="2800"/>
              <a:t>Increased BP results in increased stretch of vessels; activation of vagus and stimulation of medulla via sympathetic or parasympathetic pathways.</a:t>
            </a:r>
          </a:p>
          <a:p>
            <a:pPr eaLnBrk="1" hangingPunct="1">
              <a:lnSpc>
                <a:spcPct val="90000"/>
              </a:lnSpc>
            </a:pPr>
            <a:endParaRPr lang="en-US" altLang="en-US" sz="28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E33AE25C-044C-4C2B-A7B9-0BE6EECB144B}"/>
              </a:ext>
            </a:extLst>
          </p:cNvPr>
          <p:cNvSpPr>
            <a:spLocks noGrp="1" noChangeArrowheads="1"/>
          </p:cNvSpPr>
          <p:nvPr>
            <p:ph type="title"/>
          </p:nvPr>
        </p:nvSpPr>
        <p:spPr/>
        <p:txBody>
          <a:bodyPr/>
          <a:lstStyle/>
          <a:p>
            <a:pPr algn="ctr" eaLnBrk="1" hangingPunct="1"/>
            <a:r>
              <a:rPr lang="en-US" altLang="en-US"/>
              <a:t>Coumadin (warfarin)</a:t>
            </a:r>
          </a:p>
        </p:txBody>
      </p:sp>
      <p:sp>
        <p:nvSpPr>
          <p:cNvPr id="63491" name="Rectangle 3">
            <a:extLst>
              <a:ext uri="{FF2B5EF4-FFF2-40B4-BE49-F238E27FC236}">
                <a16:creationId xmlns:a16="http://schemas.microsoft.com/office/drawing/2014/main" id="{0E00B392-C885-44CD-A56C-01F097290C64}"/>
              </a:ext>
            </a:extLst>
          </p:cNvPr>
          <p:cNvSpPr>
            <a:spLocks noGrp="1" noChangeArrowheads="1"/>
          </p:cNvSpPr>
          <p:nvPr>
            <p:ph type="body" idx="1"/>
          </p:nvPr>
        </p:nvSpPr>
        <p:spPr/>
        <p:txBody>
          <a:bodyPr/>
          <a:lstStyle/>
          <a:p>
            <a:pPr eaLnBrk="1" hangingPunct="1">
              <a:lnSpc>
                <a:spcPct val="90000"/>
              </a:lnSpc>
            </a:pPr>
            <a:r>
              <a:rPr lang="en-US" altLang="en-US"/>
              <a:t>Most commonly used oral anticoagulant</a:t>
            </a:r>
          </a:p>
          <a:p>
            <a:pPr eaLnBrk="1" hangingPunct="1">
              <a:lnSpc>
                <a:spcPct val="90000"/>
              </a:lnSpc>
            </a:pPr>
            <a:r>
              <a:rPr lang="en-US" altLang="en-US"/>
              <a:t>Drug acts in liver to prevent synthesis of vitamin K-dependent clotting factors (II,VII,IX, X). Acts as a competitive antagonist to hepatic use of vitamin K. </a:t>
            </a:r>
          </a:p>
          <a:p>
            <a:pPr eaLnBrk="1" hangingPunct="1">
              <a:lnSpc>
                <a:spcPct val="90000"/>
              </a:lnSpc>
            </a:pPr>
            <a:r>
              <a:rPr lang="en-US" altLang="en-US"/>
              <a:t>Anticoagulant of choice for long-term maintenance therapy.</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6E1F61A4-E8EF-4C34-9A47-BCC3CD10F6A8}"/>
              </a:ext>
            </a:extLst>
          </p:cNvPr>
          <p:cNvSpPr>
            <a:spLocks noGrp="1" noChangeArrowheads="1"/>
          </p:cNvSpPr>
          <p:nvPr>
            <p:ph type="title"/>
          </p:nvPr>
        </p:nvSpPr>
        <p:spPr/>
        <p:txBody>
          <a:bodyPr/>
          <a:lstStyle/>
          <a:p>
            <a:pPr algn="ctr" eaLnBrk="1" hangingPunct="1"/>
            <a:r>
              <a:rPr lang="en-US" altLang="en-US"/>
              <a:t>Coumadin (warfarin)</a:t>
            </a:r>
          </a:p>
        </p:txBody>
      </p:sp>
      <p:sp>
        <p:nvSpPr>
          <p:cNvPr id="64515" name="Rectangle 3">
            <a:extLst>
              <a:ext uri="{FF2B5EF4-FFF2-40B4-BE49-F238E27FC236}">
                <a16:creationId xmlns:a16="http://schemas.microsoft.com/office/drawing/2014/main" id="{4E57AB92-49D8-4CAF-BB49-E44F9B76F89F}"/>
              </a:ext>
            </a:extLst>
          </p:cNvPr>
          <p:cNvSpPr>
            <a:spLocks noGrp="1" noChangeArrowheads="1"/>
          </p:cNvSpPr>
          <p:nvPr>
            <p:ph type="body" idx="1"/>
          </p:nvPr>
        </p:nvSpPr>
        <p:spPr/>
        <p:txBody>
          <a:bodyPr/>
          <a:lstStyle/>
          <a:p>
            <a:pPr eaLnBrk="1" hangingPunct="1"/>
            <a:r>
              <a:rPr lang="en-US" altLang="en-US"/>
              <a:t>Anticoagulant effects do not occur for 3-5 days after warfarin is started</a:t>
            </a:r>
          </a:p>
          <a:p>
            <a:pPr eaLnBrk="1" hangingPunct="1"/>
            <a:r>
              <a:rPr lang="en-US" altLang="en-US"/>
              <a:t>Has no effect on platelets or on circulating clotting factors</a:t>
            </a:r>
          </a:p>
          <a:p>
            <a:pPr eaLnBrk="1" hangingPunct="1"/>
            <a:r>
              <a:rPr lang="en-US" altLang="en-US"/>
              <a:t>Regulated according to the INR (international normalized ratio)</a:t>
            </a:r>
          </a:p>
          <a:p>
            <a:pPr eaLnBrk="1" hangingPunct="1">
              <a:buFontTx/>
              <a:buNone/>
            </a:pPr>
            <a:r>
              <a:rPr lang="en-US" altLang="en-US"/>
              <a:t>. Therapeutic values are generally 2 to 3.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85B36A15-CE2A-4319-A5F6-F01E199C67A9}"/>
              </a:ext>
            </a:extLst>
          </p:cNvPr>
          <p:cNvSpPr>
            <a:spLocks noGrp="1" noChangeArrowheads="1"/>
          </p:cNvSpPr>
          <p:nvPr>
            <p:ph type="title"/>
          </p:nvPr>
        </p:nvSpPr>
        <p:spPr/>
        <p:txBody>
          <a:bodyPr/>
          <a:lstStyle/>
          <a:p>
            <a:pPr algn="ctr" eaLnBrk="1" hangingPunct="1"/>
            <a:r>
              <a:rPr lang="en-US" altLang="en-US"/>
              <a:t>Coumadin</a:t>
            </a:r>
          </a:p>
        </p:txBody>
      </p:sp>
      <p:sp>
        <p:nvSpPr>
          <p:cNvPr id="65539" name="Rectangle 3">
            <a:extLst>
              <a:ext uri="{FF2B5EF4-FFF2-40B4-BE49-F238E27FC236}">
                <a16:creationId xmlns:a16="http://schemas.microsoft.com/office/drawing/2014/main" id="{42145D90-4D52-4EE2-9C4C-F3488506291F}"/>
              </a:ext>
            </a:extLst>
          </p:cNvPr>
          <p:cNvSpPr>
            <a:spLocks noGrp="1" noChangeArrowheads="1"/>
          </p:cNvSpPr>
          <p:nvPr>
            <p:ph type="body" idx="1"/>
          </p:nvPr>
        </p:nvSpPr>
        <p:spPr/>
        <p:txBody>
          <a:bodyPr/>
          <a:lstStyle/>
          <a:p>
            <a:pPr eaLnBrk="1" hangingPunct="1"/>
            <a:r>
              <a:rPr lang="en-US" altLang="en-US"/>
              <a:t>INR is based on prothrombin time. Normal baseline or control PT is 12 seconds, therapeutic value is 1.5 times the control or 18 seconds.</a:t>
            </a:r>
          </a:p>
          <a:p>
            <a:pPr eaLnBrk="1" hangingPunct="1"/>
            <a:r>
              <a:rPr lang="en-US" altLang="en-US"/>
              <a:t>Use of INR has eliminated disparities in different labs</a:t>
            </a:r>
          </a:p>
          <a:p>
            <a:pPr eaLnBrk="1" hangingPunct="1">
              <a:buFontTx/>
              <a:buNone/>
            </a:pPr>
            <a:endParaRPr lang="en-US" alt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CE4497C8-AD49-47DA-8684-CBB86F53D414}"/>
              </a:ext>
            </a:extLst>
          </p:cNvPr>
          <p:cNvSpPr>
            <a:spLocks noGrp="1" noChangeArrowheads="1"/>
          </p:cNvSpPr>
          <p:nvPr>
            <p:ph type="title"/>
          </p:nvPr>
        </p:nvSpPr>
        <p:spPr/>
        <p:txBody>
          <a:bodyPr/>
          <a:lstStyle/>
          <a:p>
            <a:pPr algn="ctr" eaLnBrk="1" hangingPunct="1"/>
            <a:r>
              <a:rPr lang="en-US" altLang="en-US"/>
              <a:t>Coumadin</a:t>
            </a:r>
          </a:p>
        </p:txBody>
      </p:sp>
      <p:sp>
        <p:nvSpPr>
          <p:cNvPr id="66563" name="Rectangle 3">
            <a:extLst>
              <a:ext uri="{FF2B5EF4-FFF2-40B4-BE49-F238E27FC236}">
                <a16:creationId xmlns:a16="http://schemas.microsoft.com/office/drawing/2014/main" id="{D444C17C-718F-4A47-890C-94930241A758}"/>
              </a:ext>
            </a:extLst>
          </p:cNvPr>
          <p:cNvSpPr>
            <a:spLocks noGrp="1" noChangeArrowheads="1"/>
          </p:cNvSpPr>
          <p:nvPr>
            <p:ph type="body" idx="1"/>
          </p:nvPr>
        </p:nvSpPr>
        <p:spPr/>
        <p:txBody>
          <a:bodyPr/>
          <a:lstStyle/>
          <a:p>
            <a:pPr eaLnBrk="1" hangingPunct="1">
              <a:lnSpc>
                <a:spcPct val="90000"/>
              </a:lnSpc>
            </a:pPr>
            <a:r>
              <a:rPr lang="en-US" altLang="en-US" sz="2800"/>
              <a:t>Dosage reduction in patients with biliary tract disorders, liver disease, malabsorption syndromes, and hyperthyroidism. These conditions increase anticoagulant drug effects by reducing absorption of vitamin K or decreasing hepatic synthesis of clotting factors </a:t>
            </a:r>
          </a:p>
          <a:p>
            <a:pPr eaLnBrk="1" hangingPunct="1">
              <a:lnSpc>
                <a:spcPct val="90000"/>
              </a:lnSpc>
            </a:pPr>
            <a:r>
              <a:rPr lang="en-US" altLang="en-US" sz="2800"/>
              <a:t>Has multiple, multiple drug interactions</a:t>
            </a:r>
          </a:p>
          <a:p>
            <a:pPr eaLnBrk="1" hangingPunct="1">
              <a:lnSpc>
                <a:spcPct val="90000"/>
              </a:lnSpc>
            </a:pPr>
            <a:r>
              <a:rPr lang="en-US" altLang="en-US" sz="2800"/>
              <a:t>Counteract with vitamin K</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2133E23E-60E3-4B2D-BD75-3E7A97DE270D}"/>
              </a:ext>
            </a:extLst>
          </p:cNvPr>
          <p:cNvSpPr>
            <a:spLocks noGrp="1" noChangeArrowheads="1"/>
          </p:cNvSpPr>
          <p:nvPr>
            <p:ph type="title"/>
          </p:nvPr>
        </p:nvSpPr>
        <p:spPr/>
        <p:txBody>
          <a:bodyPr/>
          <a:lstStyle/>
          <a:p>
            <a:pPr algn="ctr" eaLnBrk="1" hangingPunct="1"/>
            <a:r>
              <a:rPr lang="en-US" altLang="en-US"/>
              <a:t>Other anticoagulants</a:t>
            </a:r>
          </a:p>
        </p:txBody>
      </p:sp>
      <p:sp>
        <p:nvSpPr>
          <p:cNvPr id="67587" name="Rectangle 3">
            <a:extLst>
              <a:ext uri="{FF2B5EF4-FFF2-40B4-BE49-F238E27FC236}">
                <a16:creationId xmlns:a16="http://schemas.microsoft.com/office/drawing/2014/main" id="{EAC75728-25C5-435E-A5AF-4503D7D4B1EF}"/>
              </a:ext>
            </a:extLst>
          </p:cNvPr>
          <p:cNvSpPr>
            <a:spLocks noGrp="1" noChangeArrowheads="1"/>
          </p:cNvSpPr>
          <p:nvPr>
            <p:ph type="body" idx="1"/>
          </p:nvPr>
        </p:nvSpPr>
        <p:spPr>
          <a:xfrm>
            <a:off x="1295400" y="1676400"/>
            <a:ext cx="7162800" cy="5181600"/>
          </a:xfrm>
        </p:spPr>
        <p:txBody>
          <a:bodyPr/>
          <a:lstStyle/>
          <a:p>
            <a:pPr eaLnBrk="1" hangingPunct="1">
              <a:lnSpc>
                <a:spcPct val="90000"/>
              </a:lnSpc>
            </a:pPr>
            <a:r>
              <a:rPr lang="en-US" altLang="en-US"/>
              <a:t>Orgaran (danaparoid)—low molecular weight, heparin-like drug. Given subq. Used in management of hip surgery, ischemic stroke or in those who cannot take heparin. Does not contain heparin. </a:t>
            </a:r>
          </a:p>
          <a:p>
            <a:pPr eaLnBrk="1" hangingPunct="1">
              <a:lnSpc>
                <a:spcPct val="90000"/>
              </a:lnSpc>
            </a:pPr>
            <a:r>
              <a:rPr lang="en-US" altLang="en-US"/>
              <a:t>Refludan (lepirudin)—used as heparin substitutes </a:t>
            </a:r>
          </a:p>
          <a:p>
            <a:pPr eaLnBrk="1" hangingPunct="1">
              <a:lnSpc>
                <a:spcPct val="90000"/>
              </a:lnSpc>
            </a:pPr>
            <a:r>
              <a:rPr lang="en-US" altLang="en-US"/>
              <a:t>Arixtra (fondaparinux) –binds to clot bound factor Xa, inhibits thrombon productions</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9F66B02E-57B1-44C2-8B85-F965DEC8F4F1}"/>
              </a:ext>
            </a:extLst>
          </p:cNvPr>
          <p:cNvSpPr>
            <a:spLocks noGrp="1" noChangeArrowheads="1"/>
          </p:cNvSpPr>
          <p:nvPr>
            <p:ph type="title"/>
          </p:nvPr>
        </p:nvSpPr>
        <p:spPr/>
        <p:txBody>
          <a:bodyPr/>
          <a:lstStyle/>
          <a:p>
            <a:pPr algn="ctr" eaLnBrk="1" hangingPunct="1"/>
            <a:r>
              <a:rPr lang="en-US" altLang="en-US" sz="3600"/>
              <a:t>Other Anticoagulants cont.</a:t>
            </a:r>
            <a:br>
              <a:rPr lang="en-US" altLang="en-US" sz="3600"/>
            </a:br>
            <a:r>
              <a:rPr lang="en-US" altLang="en-US" sz="3600"/>
              <a:t>Trade and generic names</a:t>
            </a:r>
          </a:p>
        </p:txBody>
      </p:sp>
      <p:sp>
        <p:nvSpPr>
          <p:cNvPr id="68611" name="Rectangle 3">
            <a:extLst>
              <a:ext uri="{FF2B5EF4-FFF2-40B4-BE49-F238E27FC236}">
                <a16:creationId xmlns:a16="http://schemas.microsoft.com/office/drawing/2014/main" id="{869ADAB8-B9D1-4F04-936B-49459D1E9CBB}"/>
              </a:ext>
            </a:extLst>
          </p:cNvPr>
          <p:cNvSpPr>
            <a:spLocks noGrp="1" noChangeArrowheads="1"/>
          </p:cNvSpPr>
          <p:nvPr>
            <p:ph type="body" idx="1"/>
          </p:nvPr>
        </p:nvSpPr>
        <p:spPr/>
        <p:txBody>
          <a:bodyPr/>
          <a:lstStyle/>
          <a:p>
            <a:pPr eaLnBrk="1" hangingPunct="1"/>
            <a:r>
              <a:rPr lang="en-US" altLang="en-US"/>
              <a:t>Refludan (lepirudin)</a:t>
            </a:r>
          </a:p>
          <a:p>
            <a:pPr eaLnBrk="1" hangingPunct="1"/>
            <a:r>
              <a:rPr lang="en-US" altLang="en-US"/>
              <a:t>Argatroban (same generic name)</a:t>
            </a:r>
          </a:p>
          <a:p>
            <a:pPr eaLnBrk="1" hangingPunct="1"/>
            <a:r>
              <a:rPr lang="en-US" altLang="en-US"/>
              <a:t>Arixtra (fondaparinux)</a:t>
            </a:r>
          </a:p>
          <a:p>
            <a:pPr eaLnBrk="1" hangingPunct="1"/>
            <a:r>
              <a:rPr lang="en-US" altLang="en-US"/>
              <a:t>Angiomax (bivalirudin)</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60D597A2-264C-4AC9-8819-A4972A8EEB37}"/>
              </a:ext>
            </a:extLst>
          </p:cNvPr>
          <p:cNvSpPr>
            <a:spLocks noGrp="1" noChangeArrowheads="1"/>
          </p:cNvSpPr>
          <p:nvPr>
            <p:ph type="title"/>
          </p:nvPr>
        </p:nvSpPr>
        <p:spPr/>
        <p:txBody>
          <a:bodyPr/>
          <a:lstStyle/>
          <a:p>
            <a:pPr algn="ctr" eaLnBrk="1" hangingPunct="1"/>
            <a:r>
              <a:rPr lang="en-US" altLang="en-US"/>
              <a:t>Antiplatelet Drugs</a:t>
            </a:r>
          </a:p>
        </p:txBody>
      </p:sp>
      <p:sp>
        <p:nvSpPr>
          <p:cNvPr id="69635" name="Rectangle 3">
            <a:extLst>
              <a:ext uri="{FF2B5EF4-FFF2-40B4-BE49-F238E27FC236}">
                <a16:creationId xmlns:a16="http://schemas.microsoft.com/office/drawing/2014/main" id="{CFA3C67D-82E3-45A8-9DFA-9CEF64876DF2}"/>
              </a:ext>
            </a:extLst>
          </p:cNvPr>
          <p:cNvSpPr>
            <a:spLocks noGrp="1" noChangeArrowheads="1"/>
          </p:cNvSpPr>
          <p:nvPr>
            <p:ph type="body" idx="1"/>
          </p:nvPr>
        </p:nvSpPr>
        <p:spPr/>
        <p:txBody>
          <a:bodyPr/>
          <a:lstStyle/>
          <a:p>
            <a:pPr eaLnBrk="1" hangingPunct="1"/>
            <a:r>
              <a:rPr lang="en-US" altLang="en-US" sz="2800"/>
              <a:t>Arterial thrombi are composed primarily of platelets</a:t>
            </a:r>
          </a:p>
          <a:p>
            <a:pPr eaLnBrk="1" hangingPunct="1"/>
            <a:r>
              <a:rPr lang="en-US" altLang="en-US" sz="2800"/>
              <a:t>Antiplatelet drugs act by inhibiting platelet activation, adhesion, aggregation, or procoagulant activity. </a:t>
            </a:r>
          </a:p>
          <a:p>
            <a:pPr eaLnBrk="1" hangingPunct="1"/>
            <a:r>
              <a:rPr lang="en-US" altLang="en-US" sz="2800"/>
              <a:t>Include drugs that block platelet receptors for thromboxane, ADP, glycoprotein IIb/IIIa and phosphodiesterase inhibitors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CFC5C5E-19E3-4FD2-B459-5ECFE4E254AB}"/>
              </a:ext>
            </a:extLst>
          </p:cNvPr>
          <p:cNvSpPr>
            <a:spLocks noGrp="1" noChangeArrowheads="1"/>
          </p:cNvSpPr>
          <p:nvPr>
            <p:ph type="title"/>
          </p:nvPr>
        </p:nvSpPr>
        <p:spPr/>
        <p:txBody>
          <a:bodyPr/>
          <a:lstStyle/>
          <a:p>
            <a:pPr algn="ctr" eaLnBrk="1" hangingPunct="1"/>
            <a:r>
              <a:rPr lang="en-US" altLang="en-US" sz="3600"/>
              <a:t>Thromboxane A2 Inhibitors</a:t>
            </a:r>
          </a:p>
        </p:txBody>
      </p:sp>
      <p:sp>
        <p:nvSpPr>
          <p:cNvPr id="70659" name="Rectangle 3">
            <a:extLst>
              <a:ext uri="{FF2B5EF4-FFF2-40B4-BE49-F238E27FC236}">
                <a16:creationId xmlns:a16="http://schemas.microsoft.com/office/drawing/2014/main" id="{7B2C84F6-A58F-4376-A0DA-6D8342EE0C50}"/>
              </a:ext>
            </a:extLst>
          </p:cNvPr>
          <p:cNvSpPr>
            <a:spLocks noGrp="1" noChangeArrowheads="1"/>
          </p:cNvSpPr>
          <p:nvPr>
            <p:ph type="body" idx="1"/>
          </p:nvPr>
        </p:nvSpPr>
        <p:spPr/>
        <p:txBody>
          <a:bodyPr/>
          <a:lstStyle/>
          <a:p>
            <a:pPr eaLnBrk="1" hangingPunct="1"/>
            <a:r>
              <a:rPr lang="en-US" altLang="en-US" sz="2800"/>
              <a:t>Work by inhibiting synthesis of prostaglandins. TA inhibitors work by acetylating cyclooxygensase, the enzyme in platelets that synthesizes thromboxane A2 (which causes platelet aggregation).</a:t>
            </a:r>
          </a:p>
          <a:p>
            <a:pPr eaLnBrk="1" hangingPunct="1"/>
            <a:r>
              <a:rPr lang="en-US" altLang="en-US" sz="2800"/>
              <a:t>ASA is example. It affects the platelets for the life of the platelet.</a:t>
            </a:r>
          </a:p>
          <a:p>
            <a:pPr eaLnBrk="1" hangingPunct="1"/>
            <a:r>
              <a:rPr lang="en-US" altLang="en-US" sz="2800"/>
              <a:t>NSAIDs not so useful as action wears off as drug wears off</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614ABD27-F203-446A-AAD5-903E09E92F27}"/>
              </a:ext>
            </a:extLst>
          </p:cNvPr>
          <p:cNvSpPr>
            <a:spLocks noGrp="1" noChangeArrowheads="1"/>
          </p:cNvSpPr>
          <p:nvPr>
            <p:ph type="title"/>
          </p:nvPr>
        </p:nvSpPr>
        <p:spPr/>
        <p:txBody>
          <a:bodyPr/>
          <a:lstStyle/>
          <a:p>
            <a:pPr algn="ctr" eaLnBrk="1" hangingPunct="1"/>
            <a:r>
              <a:rPr lang="en-US" altLang="en-US" sz="3600"/>
              <a:t>Adenosine Diphosphate Receptor Antagonists</a:t>
            </a:r>
          </a:p>
        </p:txBody>
      </p:sp>
      <p:sp>
        <p:nvSpPr>
          <p:cNvPr id="71683" name="Rectangle 3">
            <a:extLst>
              <a:ext uri="{FF2B5EF4-FFF2-40B4-BE49-F238E27FC236}">
                <a16:creationId xmlns:a16="http://schemas.microsoft.com/office/drawing/2014/main" id="{2BB95E5E-7DC9-4A7A-AF5F-D217D078A947}"/>
              </a:ext>
            </a:extLst>
          </p:cNvPr>
          <p:cNvSpPr>
            <a:spLocks noGrp="1" noChangeArrowheads="1"/>
          </p:cNvSpPr>
          <p:nvPr>
            <p:ph type="body" idx="1"/>
          </p:nvPr>
        </p:nvSpPr>
        <p:spPr/>
        <p:txBody>
          <a:bodyPr/>
          <a:lstStyle/>
          <a:p>
            <a:pPr eaLnBrk="1" hangingPunct="1">
              <a:lnSpc>
                <a:spcPct val="90000"/>
              </a:lnSpc>
            </a:pPr>
            <a:r>
              <a:rPr lang="en-US" altLang="en-US" sz="2800"/>
              <a:t>Ticlid (ticlopidine)</a:t>
            </a:r>
          </a:p>
          <a:p>
            <a:pPr eaLnBrk="1" hangingPunct="1">
              <a:lnSpc>
                <a:spcPct val="90000"/>
              </a:lnSpc>
            </a:pPr>
            <a:r>
              <a:rPr lang="en-US" altLang="en-US" sz="2800"/>
              <a:t>Inhibit platelet aggregation by preventing ADP-induced binding between platelets and fibrinogen. This reaction inhibits platelet aggregation irreversibly and persist for the lifespan of the platelet (9-10 days)</a:t>
            </a:r>
          </a:p>
          <a:p>
            <a:pPr eaLnBrk="1" hangingPunct="1">
              <a:lnSpc>
                <a:spcPct val="90000"/>
              </a:lnSpc>
            </a:pPr>
            <a:r>
              <a:rPr lang="en-US" altLang="en-US" sz="2800"/>
              <a:t>Indicated in TIAs</a:t>
            </a:r>
          </a:p>
          <a:p>
            <a:pPr eaLnBrk="1" hangingPunct="1">
              <a:lnSpc>
                <a:spcPct val="90000"/>
              </a:lnSpc>
            </a:pPr>
            <a:r>
              <a:rPr lang="en-US" altLang="en-US" sz="2800"/>
              <a:t>Adverse effects-neutropenia, diarrhea, skin rashes</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7FB724CA-CE2E-451D-803B-437A50E03E4B}"/>
              </a:ext>
            </a:extLst>
          </p:cNvPr>
          <p:cNvSpPr>
            <a:spLocks noGrp="1" noChangeArrowheads="1"/>
          </p:cNvSpPr>
          <p:nvPr>
            <p:ph type="title"/>
          </p:nvPr>
        </p:nvSpPr>
        <p:spPr/>
        <p:txBody>
          <a:bodyPr/>
          <a:lstStyle/>
          <a:p>
            <a:pPr algn="ctr" eaLnBrk="1" hangingPunct="1"/>
            <a:r>
              <a:rPr lang="en-US" altLang="en-US" sz="3600"/>
              <a:t>Adenosine Diphosphate Receptor Antagonists</a:t>
            </a:r>
          </a:p>
        </p:txBody>
      </p:sp>
      <p:sp>
        <p:nvSpPr>
          <p:cNvPr id="72707" name="Rectangle 3">
            <a:extLst>
              <a:ext uri="{FF2B5EF4-FFF2-40B4-BE49-F238E27FC236}">
                <a16:creationId xmlns:a16="http://schemas.microsoft.com/office/drawing/2014/main" id="{CC556698-896D-480A-922D-3F31BFD93F29}"/>
              </a:ext>
            </a:extLst>
          </p:cNvPr>
          <p:cNvSpPr>
            <a:spLocks noGrp="1" noChangeArrowheads="1"/>
          </p:cNvSpPr>
          <p:nvPr>
            <p:ph type="body" idx="1"/>
          </p:nvPr>
        </p:nvSpPr>
        <p:spPr/>
        <p:txBody>
          <a:bodyPr/>
          <a:lstStyle/>
          <a:p>
            <a:pPr eaLnBrk="1" hangingPunct="1"/>
            <a:r>
              <a:rPr lang="en-US" altLang="en-US"/>
              <a:t>Plavix (clopidogrel)</a:t>
            </a:r>
          </a:p>
          <a:p>
            <a:pPr eaLnBrk="1" hangingPunct="1"/>
            <a:r>
              <a:rPr lang="en-US" altLang="en-US"/>
              <a:t>Fewer side effects than ASA or Ticlid</a:t>
            </a:r>
          </a:p>
          <a:p>
            <a:pPr eaLnBrk="1" hangingPunct="1"/>
            <a:r>
              <a:rPr lang="en-US" altLang="en-US"/>
              <a:t>indicated for patients with atherosclerosis for reduction of MI, stroke and vascular death</a:t>
            </a:r>
          </a:p>
          <a:p>
            <a:pPr eaLnBrk="1" hangingPunct="1"/>
            <a:r>
              <a:rPr lang="en-US" altLang="en-US"/>
              <a:t>Does not need reduction in those with renal problems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72C188B-9878-4E7D-85B2-A9F7E8461411}"/>
              </a:ext>
            </a:extLst>
          </p:cNvPr>
          <p:cNvSpPr>
            <a:spLocks noGrp="1" noChangeArrowheads="1"/>
          </p:cNvSpPr>
          <p:nvPr>
            <p:ph type="title"/>
          </p:nvPr>
        </p:nvSpPr>
        <p:spPr/>
        <p:txBody>
          <a:bodyPr/>
          <a:lstStyle/>
          <a:p>
            <a:pPr eaLnBrk="1" hangingPunct="1"/>
            <a:r>
              <a:rPr lang="en-US" altLang="en-US"/>
              <a:t>BP review</a:t>
            </a:r>
          </a:p>
        </p:txBody>
      </p:sp>
      <p:sp>
        <p:nvSpPr>
          <p:cNvPr id="9219" name="Rectangle 3">
            <a:extLst>
              <a:ext uri="{FF2B5EF4-FFF2-40B4-BE49-F238E27FC236}">
                <a16:creationId xmlns:a16="http://schemas.microsoft.com/office/drawing/2014/main" id="{2DBD932E-E612-4D9C-A2A3-105EE01447B4}"/>
              </a:ext>
            </a:extLst>
          </p:cNvPr>
          <p:cNvSpPr>
            <a:spLocks noGrp="1" noChangeArrowheads="1"/>
          </p:cNvSpPr>
          <p:nvPr>
            <p:ph type="body" idx="1"/>
          </p:nvPr>
        </p:nvSpPr>
        <p:spPr/>
        <p:txBody>
          <a:bodyPr/>
          <a:lstStyle/>
          <a:p>
            <a:pPr marL="609600" indent="-609600" eaLnBrk="1" hangingPunct="1">
              <a:buFontTx/>
              <a:buNone/>
            </a:pPr>
            <a:r>
              <a:rPr lang="en-US" altLang="en-US" sz="2800"/>
              <a:t>Normally, when the arterial blood pressure is elevated</a:t>
            </a:r>
          </a:p>
          <a:p>
            <a:pPr marL="609600" indent="-609600" eaLnBrk="1" hangingPunct="1">
              <a:buFontTx/>
              <a:buAutoNum type="arabicPeriod"/>
            </a:pPr>
            <a:r>
              <a:rPr lang="en-US" altLang="en-US" sz="2800"/>
              <a:t>Kidneys will excrete more fluid</a:t>
            </a:r>
          </a:p>
          <a:p>
            <a:pPr marL="609600" indent="-609600" eaLnBrk="1" hangingPunct="1">
              <a:buFontTx/>
              <a:buAutoNum type="arabicPeriod"/>
            </a:pPr>
            <a:r>
              <a:rPr lang="en-US" altLang="en-US" sz="2800"/>
              <a:t>Fluid loss will result in decreased ECF volume and blood volume</a:t>
            </a:r>
          </a:p>
          <a:p>
            <a:pPr marL="609600" indent="-609600" eaLnBrk="1" hangingPunct="1">
              <a:buFontTx/>
              <a:buAutoNum type="arabicPeriod"/>
            </a:pPr>
            <a:r>
              <a:rPr lang="en-US" altLang="en-US" sz="2800"/>
              <a:t>Decreased blood flow to the heart will reduce cardiac output</a:t>
            </a:r>
          </a:p>
          <a:p>
            <a:pPr marL="609600" indent="-609600" eaLnBrk="1" hangingPunct="1">
              <a:buFontTx/>
              <a:buAutoNum type="arabicPeriod"/>
            </a:pPr>
            <a:r>
              <a:rPr lang="en-US" altLang="en-US" sz="2800"/>
              <a:t>Decreased CO reduces arterial blood pressure</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6FDB908B-E45E-46C8-B5FC-4A0B1DDC2DB5}"/>
              </a:ext>
            </a:extLst>
          </p:cNvPr>
          <p:cNvSpPr>
            <a:spLocks noGrp="1" noChangeArrowheads="1"/>
          </p:cNvSpPr>
          <p:nvPr>
            <p:ph type="title"/>
          </p:nvPr>
        </p:nvSpPr>
        <p:spPr/>
        <p:txBody>
          <a:bodyPr/>
          <a:lstStyle/>
          <a:p>
            <a:pPr algn="ctr" eaLnBrk="1" hangingPunct="1"/>
            <a:r>
              <a:rPr lang="en-US" altLang="en-US" sz="3600"/>
              <a:t>Glycoprotein IIb/IIIa Receptor Antagonists</a:t>
            </a:r>
          </a:p>
        </p:txBody>
      </p:sp>
      <p:sp>
        <p:nvSpPr>
          <p:cNvPr id="73731" name="Rectangle 3">
            <a:extLst>
              <a:ext uri="{FF2B5EF4-FFF2-40B4-BE49-F238E27FC236}">
                <a16:creationId xmlns:a16="http://schemas.microsoft.com/office/drawing/2014/main" id="{B428BB10-1B33-443D-8C28-E29C692476A6}"/>
              </a:ext>
            </a:extLst>
          </p:cNvPr>
          <p:cNvSpPr>
            <a:spLocks noGrp="1" noChangeArrowheads="1"/>
          </p:cNvSpPr>
          <p:nvPr>
            <p:ph type="body" idx="1"/>
          </p:nvPr>
        </p:nvSpPr>
        <p:spPr/>
        <p:txBody>
          <a:bodyPr/>
          <a:lstStyle/>
          <a:p>
            <a:pPr eaLnBrk="1" hangingPunct="1">
              <a:lnSpc>
                <a:spcPct val="90000"/>
              </a:lnSpc>
            </a:pPr>
            <a:r>
              <a:rPr lang="en-US" altLang="en-US" sz="2800"/>
              <a:t>Reopro (abciximab) is a monoclonal antibody that prevents the binding of fibrinogen, von Willebrand factor and other molecules to GP IIb/IIIa receptors on activated platelets. This action inhibits platelet aggregation.</a:t>
            </a:r>
          </a:p>
          <a:p>
            <a:pPr eaLnBrk="1" hangingPunct="1">
              <a:lnSpc>
                <a:spcPct val="90000"/>
              </a:lnSpc>
            </a:pPr>
            <a:r>
              <a:rPr lang="en-US" altLang="en-US" sz="2800"/>
              <a:t>Used with percutaneous transluminal coronary angioplasty or removal of atherosclerotic plaque to prevent rethrombosis</a:t>
            </a:r>
          </a:p>
          <a:p>
            <a:pPr eaLnBrk="1" hangingPunct="1">
              <a:lnSpc>
                <a:spcPct val="90000"/>
              </a:lnSpc>
              <a:buFontTx/>
              <a:buNone/>
            </a:pPr>
            <a:endParaRPr lang="en-US" altLang="en-US" sz="28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292A06F9-CF84-473B-9749-708F812CA961}"/>
              </a:ext>
            </a:extLst>
          </p:cNvPr>
          <p:cNvSpPr>
            <a:spLocks noGrp="1" noChangeArrowheads="1"/>
          </p:cNvSpPr>
          <p:nvPr>
            <p:ph type="title"/>
          </p:nvPr>
        </p:nvSpPr>
        <p:spPr/>
        <p:txBody>
          <a:bodyPr/>
          <a:lstStyle/>
          <a:p>
            <a:pPr algn="ctr" eaLnBrk="1" hangingPunct="1"/>
            <a:r>
              <a:rPr lang="en-US" altLang="en-US"/>
              <a:t>Reopro cont.</a:t>
            </a:r>
          </a:p>
        </p:txBody>
      </p:sp>
      <p:sp>
        <p:nvSpPr>
          <p:cNvPr id="74755" name="Rectangle 3">
            <a:extLst>
              <a:ext uri="{FF2B5EF4-FFF2-40B4-BE49-F238E27FC236}">
                <a16:creationId xmlns:a16="http://schemas.microsoft.com/office/drawing/2014/main" id="{3D1E916A-E3CD-461F-A906-C7FA8B210B08}"/>
              </a:ext>
            </a:extLst>
          </p:cNvPr>
          <p:cNvSpPr>
            <a:spLocks noGrp="1" noChangeArrowheads="1"/>
          </p:cNvSpPr>
          <p:nvPr>
            <p:ph type="body" idx="1"/>
          </p:nvPr>
        </p:nvSpPr>
        <p:spPr/>
        <p:txBody>
          <a:bodyPr/>
          <a:lstStyle/>
          <a:p>
            <a:pPr eaLnBrk="1" hangingPunct="1">
              <a:lnSpc>
                <a:spcPct val="90000"/>
              </a:lnSpc>
            </a:pPr>
            <a:r>
              <a:rPr lang="en-US" altLang="en-US"/>
              <a:t>Used with aspirin and heparin and is contraindicated in clients who have recently received oral anticoagulants or IV dextran. </a:t>
            </a:r>
          </a:p>
          <a:p>
            <a:pPr eaLnBrk="1" hangingPunct="1">
              <a:lnSpc>
                <a:spcPct val="90000"/>
              </a:lnSpc>
            </a:pPr>
            <a:r>
              <a:rPr lang="en-US" altLang="en-US"/>
              <a:t>Other contraindications include active bleeding, thrombocytopenia, history of stroke, surgery or trauma within past 6 weeks, uncontrolled hypertension or hypersensitivity.</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83FF9FCB-F31D-453C-8DB8-7E3F3EEED6A5}"/>
              </a:ext>
            </a:extLst>
          </p:cNvPr>
          <p:cNvSpPr>
            <a:spLocks noGrp="1" noChangeArrowheads="1"/>
          </p:cNvSpPr>
          <p:nvPr>
            <p:ph type="title"/>
          </p:nvPr>
        </p:nvSpPr>
        <p:spPr/>
        <p:txBody>
          <a:bodyPr/>
          <a:lstStyle/>
          <a:p>
            <a:pPr algn="ctr" eaLnBrk="1" hangingPunct="1"/>
            <a:r>
              <a:rPr lang="en-US" altLang="en-US" sz="3600"/>
              <a:t>Other glycoprotein IIb/IIIa Receptor antagonists</a:t>
            </a:r>
          </a:p>
        </p:txBody>
      </p:sp>
      <p:sp>
        <p:nvSpPr>
          <p:cNvPr id="75779" name="Rectangle 3">
            <a:extLst>
              <a:ext uri="{FF2B5EF4-FFF2-40B4-BE49-F238E27FC236}">
                <a16:creationId xmlns:a16="http://schemas.microsoft.com/office/drawing/2014/main" id="{388786B9-6341-410B-A5B6-ABF39E0D8073}"/>
              </a:ext>
            </a:extLst>
          </p:cNvPr>
          <p:cNvSpPr>
            <a:spLocks noGrp="1" noChangeArrowheads="1"/>
          </p:cNvSpPr>
          <p:nvPr>
            <p:ph type="body" idx="1"/>
          </p:nvPr>
        </p:nvSpPr>
        <p:spPr/>
        <p:txBody>
          <a:bodyPr/>
          <a:lstStyle/>
          <a:p>
            <a:pPr eaLnBrk="1" hangingPunct="1"/>
            <a:r>
              <a:rPr lang="en-US" altLang="en-US"/>
              <a:t>Integrilin (Eptifibatide)</a:t>
            </a:r>
          </a:p>
          <a:p>
            <a:pPr eaLnBrk="1" hangingPunct="1"/>
            <a:r>
              <a:rPr lang="en-US" altLang="en-US"/>
              <a:t>Aggrastat (tirofiban)</a:t>
            </a:r>
          </a:p>
          <a:p>
            <a:pPr eaLnBrk="1" hangingPunct="1"/>
            <a:r>
              <a:rPr lang="en-US" altLang="en-US"/>
              <a:t>Similar mechanism of action as Reopro</a:t>
            </a:r>
          </a:p>
          <a:p>
            <a:pPr eaLnBrk="1" hangingPunct="1"/>
            <a:r>
              <a:rPr lang="en-US" altLang="en-US"/>
              <a:t>Indicated for acute coronary syndrome who are managed medically or by angioplasty or atherectomy</a:t>
            </a:r>
          </a:p>
          <a:p>
            <a:pPr eaLnBrk="1" hangingPunct="1">
              <a:buFontTx/>
              <a:buNone/>
            </a:pPr>
            <a:endParaRPr lang="en-US" alt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04C369E5-382F-4CB2-9FED-2B85DEEFE8CC}"/>
              </a:ext>
            </a:extLst>
          </p:cNvPr>
          <p:cNvSpPr>
            <a:spLocks noGrp="1" noChangeArrowheads="1"/>
          </p:cNvSpPr>
          <p:nvPr>
            <p:ph type="title"/>
          </p:nvPr>
        </p:nvSpPr>
        <p:spPr/>
        <p:txBody>
          <a:bodyPr/>
          <a:lstStyle/>
          <a:p>
            <a:pPr eaLnBrk="1" hangingPunct="1"/>
            <a:r>
              <a:rPr lang="en-US" altLang="en-US" sz="3600"/>
              <a:t>Glycoprotein IIb/IIIba receptor antagonists cont.</a:t>
            </a:r>
          </a:p>
        </p:txBody>
      </p:sp>
      <p:sp>
        <p:nvSpPr>
          <p:cNvPr id="76803" name="Rectangle 3">
            <a:extLst>
              <a:ext uri="{FF2B5EF4-FFF2-40B4-BE49-F238E27FC236}">
                <a16:creationId xmlns:a16="http://schemas.microsoft.com/office/drawing/2014/main" id="{D028E71D-7EB8-4B1A-936F-36A7B2D30F9C}"/>
              </a:ext>
            </a:extLst>
          </p:cNvPr>
          <p:cNvSpPr>
            <a:spLocks noGrp="1" noChangeArrowheads="1"/>
          </p:cNvSpPr>
          <p:nvPr>
            <p:ph type="body" idx="1"/>
          </p:nvPr>
        </p:nvSpPr>
        <p:spPr/>
        <p:txBody>
          <a:bodyPr/>
          <a:lstStyle/>
          <a:p>
            <a:pPr eaLnBrk="1" hangingPunct="1"/>
            <a:r>
              <a:rPr lang="en-US" altLang="en-US" sz="2800"/>
              <a:t>Contraindications include: recent bleeding, history of thrombocytopenia, history of stroke within 30 days, major surgery or severe trauma within past month, severe hypertension, hx of intracranial hemorhage, neoplasm, AV malformation, or aneurysm; platelet ct less than 100,000 or creatinine greater than 2 mg/dL</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98106A05-390F-4BB6-80AB-52F903FA0126}"/>
              </a:ext>
            </a:extLst>
          </p:cNvPr>
          <p:cNvSpPr>
            <a:spLocks noGrp="1" noChangeArrowheads="1"/>
          </p:cNvSpPr>
          <p:nvPr>
            <p:ph type="title"/>
          </p:nvPr>
        </p:nvSpPr>
        <p:spPr/>
        <p:txBody>
          <a:bodyPr/>
          <a:lstStyle/>
          <a:p>
            <a:pPr algn="ctr" eaLnBrk="1" hangingPunct="1"/>
            <a:r>
              <a:rPr lang="en-US" altLang="en-US" sz="3600"/>
              <a:t>Phosphodiesterase Inhibitors</a:t>
            </a:r>
          </a:p>
        </p:txBody>
      </p:sp>
      <p:sp>
        <p:nvSpPr>
          <p:cNvPr id="77827" name="Rectangle 3">
            <a:extLst>
              <a:ext uri="{FF2B5EF4-FFF2-40B4-BE49-F238E27FC236}">
                <a16:creationId xmlns:a16="http://schemas.microsoft.com/office/drawing/2014/main" id="{1BB36F62-5033-43A7-A497-AA81A067F3B8}"/>
              </a:ext>
            </a:extLst>
          </p:cNvPr>
          <p:cNvSpPr>
            <a:spLocks noGrp="1" noChangeArrowheads="1"/>
          </p:cNvSpPr>
          <p:nvPr>
            <p:ph type="body" idx="1"/>
          </p:nvPr>
        </p:nvSpPr>
        <p:spPr/>
        <p:txBody>
          <a:bodyPr/>
          <a:lstStyle/>
          <a:p>
            <a:pPr eaLnBrk="1" hangingPunct="1"/>
            <a:r>
              <a:rPr lang="en-US" altLang="en-US" sz="2800"/>
              <a:t>Pletal (cilostazol) increases cAMP which then inhibits platelet aggregation and produces vasodilation. Drug reversibly inhibits platelet aggregation. </a:t>
            </a:r>
          </a:p>
          <a:p>
            <a:pPr eaLnBrk="1" hangingPunct="1"/>
            <a:r>
              <a:rPr lang="en-US" altLang="en-US" sz="2800"/>
              <a:t>Indicated for intermittent claudication. </a:t>
            </a:r>
          </a:p>
          <a:p>
            <a:pPr eaLnBrk="1" hangingPunct="1"/>
            <a:r>
              <a:rPr lang="en-US" altLang="en-US" sz="2800"/>
              <a:t>Contraindicated in patients with heart failure</a:t>
            </a:r>
          </a:p>
          <a:p>
            <a:pPr eaLnBrk="1" hangingPunct="1"/>
            <a:r>
              <a:rPr lang="en-US" altLang="en-US" sz="2800"/>
              <a:t>Most common SE is diarrhea and headache</a:t>
            </a:r>
          </a:p>
          <a:p>
            <a:pPr eaLnBrk="1" hangingPunct="1"/>
            <a:endParaRPr lang="en-US" altLang="en-US" sz="28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A3EECBAD-CB02-42C0-88ED-20FFD0424548}"/>
              </a:ext>
            </a:extLst>
          </p:cNvPr>
          <p:cNvSpPr>
            <a:spLocks noGrp="1" noChangeArrowheads="1"/>
          </p:cNvSpPr>
          <p:nvPr>
            <p:ph type="title"/>
          </p:nvPr>
        </p:nvSpPr>
        <p:spPr/>
        <p:txBody>
          <a:bodyPr/>
          <a:lstStyle/>
          <a:p>
            <a:pPr algn="ctr" eaLnBrk="1" hangingPunct="1"/>
            <a:r>
              <a:rPr lang="en-US" altLang="en-US"/>
              <a:t>Miscellaneous</a:t>
            </a:r>
          </a:p>
        </p:txBody>
      </p:sp>
      <p:sp>
        <p:nvSpPr>
          <p:cNvPr id="78851" name="Rectangle 3">
            <a:extLst>
              <a:ext uri="{FF2B5EF4-FFF2-40B4-BE49-F238E27FC236}">
                <a16:creationId xmlns:a16="http://schemas.microsoft.com/office/drawing/2014/main" id="{5180ACD3-40A0-4C22-818B-1B16081CE87E}"/>
              </a:ext>
            </a:extLst>
          </p:cNvPr>
          <p:cNvSpPr>
            <a:spLocks noGrp="1" noChangeArrowheads="1"/>
          </p:cNvSpPr>
          <p:nvPr>
            <p:ph type="body" idx="1"/>
          </p:nvPr>
        </p:nvSpPr>
        <p:spPr/>
        <p:txBody>
          <a:bodyPr/>
          <a:lstStyle/>
          <a:p>
            <a:pPr eaLnBrk="1" hangingPunct="1"/>
            <a:r>
              <a:rPr lang="en-US" altLang="en-US"/>
              <a:t>Persantine (dipyridamole) inhibits platelet aggregation but mechanism is unclear</a:t>
            </a:r>
          </a:p>
          <a:p>
            <a:pPr eaLnBrk="1" hangingPunct="1"/>
            <a:r>
              <a:rPr lang="en-US" altLang="en-US"/>
              <a:t>Used for prevention of thromboembolism after cardiac valve replacement and is given with Coumadin</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5F446CF8-BF0A-4340-B0E1-7315B9FE327E}"/>
              </a:ext>
            </a:extLst>
          </p:cNvPr>
          <p:cNvSpPr>
            <a:spLocks noGrp="1" noChangeArrowheads="1"/>
          </p:cNvSpPr>
          <p:nvPr>
            <p:ph type="title"/>
          </p:nvPr>
        </p:nvSpPr>
        <p:spPr/>
        <p:txBody>
          <a:bodyPr/>
          <a:lstStyle/>
          <a:p>
            <a:pPr algn="ctr" eaLnBrk="1" hangingPunct="1"/>
            <a:r>
              <a:rPr lang="en-US" altLang="en-US"/>
              <a:t>Thrombolytics</a:t>
            </a:r>
          </a:p>
        </p:txBody>
      </p:sp>
      <p:sp>
        <p:nvSpPr>
          <p:cNvPr id="79875" name="Rectangle 3">
            <a:extLst>
              <a:ext uri="{FF2B5EF4-FFF2-40B4-BE49-F238E27FC236}">
                <a16:creationId xmlns:a16="http://schemas.microsoft.com/office/drawing/2014/main" id="{890585CF-3043-498E-979B-331C9C3A7493}"/>
              </a:ext>
            </a:extLst>
          </p:cNvPr>
          <p:cNvSpPr>
            <a:spLocks noGrp="1" noChangeArrowheads="1"/>
          </p:cNvSpPr>
          <p:nvPr>
            <p:ph type="body" idx="1"/>
          </p:nvPr>
        </p:nvSpPr>
        <p:spPr/>
        <p:txBody>
          <a:bodyPr/>
          <a:lstStyle/>
          <a:p>
            <a:pPr eaLnBrk="1" hangingPunct="1"/>
            <a:r>
              <a:rPr lang="en-US" altLang="en-US"/>
              <a:t>Given to dissolve thrombi</a:t>
            </a:r>
          </a:p>
          <a:p>
            <a:pPr eaLnBrk="1" hangingPunct="1"/>
            <a:r>
              <a:rPr lang="en-US" altLang="en-US"/>
              <a:t>Stimulate conversion of plasminogen to plasmin, an enzyme that breaks down fibrin (the framework of a thrombus)</a:t>
            </a:r>
          </a:p>
          <a:p>
            <a:pPr eaLnBrk="1" hangingPunct="1"/>
            <a:r>
              <a:rPr lang="en-US" altLang="en-US"/>
              <a:t>Used in severe thromboembolic disease such as MI, PE and ileofemoral thrombosis</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93EADA19-B594-4905-BA20-1236ECD19320}"/>
              </a:ext>
            </a:extLst>
          </p:cNvPr>
          <p:cNvSpPr>
            <a:spLocks noGrp="1" noChangeArrowheads="1"/>
          </p:cNvSpPr>
          <p:nvPr>
            <p:ph type="title"/>
          </p:nvPr>
        </p:nvSpPr>
        <p:spPr/>
        <p:txBody>
          <a:bodyPr/>
          <a:lstStyle/>
          <a:p>
            <a:pPr algn="ctr" eaLnBrk="1" hangingPunct="1"/>
            <a:r>
              <a:rPr lang="en-US" altLang="en-US"/>
              <a:t>Thrombolytics</a:t>
            </a:r>
          </a:p>
        </p:txBody>
      </p:sp>
      <p:sp>
        <p:nvSpPr>
          <p:cNvPr id="80899" name="Rectangle 3">
            <a:extLst>
              <a:ext uri="{FF2B5EF4-FFF2-40B4-BE49-F238E27FC236}">
                <a16:creationId xmlns:a16="http://schemas.microsoft.com/office/drawing/2014/main" id="{809053BC-0B67-4257-AB01-50E2028A7447}"/>
              </a:ext>
            </a:extLst>
          </p:cNvPr>
          <p:cNvSpPr>
            <a:spLocks noGrp="1" noChangeArrowheads="1"/>
          </p:cNvSpPr>
          <p:nvPr>
            <p:ph type="body" idx="1"/>
          </p:nvPr>
        </p:nvSpPr>
        <p:spPr/>
        <p:txBody>
          <a:bodyPr/>
          <a:lstStyle/>
          <a:p>
            <a:pPr eaLnBrk="1" hangingPunct="1">
              <a:lnSpc>
                <a:spcPct val="90000"/>
              </a:lnSpc>
            </a:pPr>
            <a:r>
              <a:rPr lang="en-US" altLang="en-US"/>
              <a:t>Goal is to re-establish blood flow and prevent tissue damage</a:t>
            </a:r>
          </a:p>
          <a:p>
            <a:pPr eaLnBrk="1" hangingPunct="1">
              <a:lnSpc>
                <a:spcPct val="90000"/>
              </a:lnSpc>
            </a:pPr>
            <a:r>
              <a:rPr lang="en-US" altLang="en-US"/>
              <a:t>Also used to dissolve clots in arterial or venous cannulas or catheters</a:t>
            </a:r>
          </a:p>
          <a:p>
            <a:pPr eaLnBrk="1" hangingPunct="1">
              <a:lnSpc>
                <a:spcPct val="90000"/>
              </a:lnSpc>
            </a:pPr>
            <a:r>
              <a:rPr lang="en-US" altLang="en-US"/>
              <a:t>Must obtain baseline INR, aPTT, platelet count and fibrinogen</a:t>
            </a:r>
          </a:p>
          <a:p>
            <a:pPr eaLnBrk="1" hangingPunct="1">
              <a:lnSpc>
                <a:spcPct val="90000"/>
              </a:lnSpc>
            </a:pPr>
            <a:r>
              <a:rPr lang="en-US" altLang="en-US"/>
              <a:t>Will monitor labs 2-3 hours after thrombolytic tx is instituted to determine efficacy</a:t>
            </a:r>
          </a:p>
          <a:p>
            <a:pPr eaLnBrk="1" hangingPunct="1">
              <a:lnSpc>
                <a:spcPct val="90000"/>
              </a:lnSpc>
              <a:buFontTx/>
              <a:buNone/>
            </a:pPr>
            <a:endParaRPr lang="en-US" alt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C9A36F45-4965-44D7-9761-04E543F3EAB2}"/>
              </a:ext>
            </a:extLst>
          </p:cNvPr>
          <p:cNvSpPr>
            <a:spLocks noGrp="1" noChangeArrowheads="1"/>
          </p:cNvSpPr>
          <p:nvPr>
            <p:ph type="title"/>
          </p:nvPr>
        </p:nvSpPr>
        <p:spPr/>
        <p:txBody>
          <a:bodyPr/>
          <a:lstStyle/>
          <a:p>
            <a:pPr algn="ctr" eaLnBrk="1" hangingPunct="1"/>
            <a:r>
              <a:rPr lang="en-US" altLang="en-US"/>
              <a:t>Thrombolytics</a:t>
            </a:r>
          </a:p>
        </p:txBody>
      </p:sp>
      <p:sp>
        <p:nvSpPr>
          <p:cNvPr id="81923" name="Rectangle 3">
            <a:extLst>
              <a:ext uri="{FF2B5EF4-FFF2-40B4-BE49-F238E27FC236}">
                <a16:creationId xmlns:a16="http://schemas.microsoft.com/office/drawing/2014/main" id="{0E2A26FF-DBBA-4F1D-BB84-E3B39F41EA72}"/>
              </a:ext>
            </a:extLst>
          </p:cNvPr>
          <p:cNvSpPr>
            <a:spLocks noGrp="1" noChangeArrowheads="1"/>
          </p:cNvSpPr>
          <p:nvPr>
            <p:ph type="body" idx="1"/>
          </p:nvPr>
        </p:nvSpPr>
        <p:spPr/>
        <p:txBody>
          <a:bodyPr/>
          <a:lstStyle/>
          <a:p>
            <a:pPr eaLnBrk="1" hangingPunct="1"/>
            <a:r>
              <a:rPr lang="en-US" altLang="en-US" sz="2800"/>
              <a:t>Activase (alteplase), Retavase (reteplase) and TNKase (tenecteplase) are tissue plasminogen activators used mainly in acute MI to dissolve clots.</a:t>
            </a:r>
          </a:p>
          <a:p>
            <a:pPr eaLnBrk="1" hangingPunct="1"/>
            <a:r>
              <a:rPr lang="en-US" altLang="en-US" sz="2800"/>
              <a:t>Eminase (anistreplase), Streptase (streptokinase) and Abbokinase (urokinase) are enzymes that break down fibrin. Used to lyse coronary clots in acute MI.</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2159CB19-D802-4AA7-B033-67160E465232}"/>
              </a:ext>
            </a:extLst>
          </p:cNvPr>
          <p:cNvSpPr>
            <a:spLocks noGrp="1" noChangeArrowheads="1"/>
          </p:cNvSpPr>
          <p:nvPr>
            <p:ph type="title"/>
          </p:nvPr>
        </p:nvSpPr>
        <p:spPr/>
        <p:txBody>
          <a:bodyPr/>
          <a:lstStyle/>
          <a:p>
            <a:pPr eaLnBrk="1" hangingPunct="1"/>
            <a:r>
              <a:rPr lang="en-US" altLang="en-US"/>
              <a:t>Thrombolytics cont.</a:t>
            </a:r>
          </a:p>
        </p:txBody>
      </p:sp>
      <p:sp>
        <p:nvSpPr>
          <p:cNvPr id="82947" name="Rectangle 3">
            <a:extLst>
              <a:ext uri="{FF2B5EF4-FFF2-40B4-BE49-F238E27FC236}">
                <a16:creationId xmlns:a16="http://schemas.microsoft.com/office/drawing/2014/main" id="{9F0D11D2-CDBC-4213-BC45-08AF9F393D1F}"/>
              </a:ext>
            </a:extLst>
          </p:cNvPr>
          <p:cNvSpPr>
            <a:spLocks noGrp="1" noChangeArrowheads="1"/>
          </p:cNvSpPr>
          <p:nvPr>
            <p:ph type="body" idx="1"/>
          </p:nvPr>
        </p:nvSpPr>
        <p:spPr/>
        <p:txBody>
          <a:bodyPr/>
          <a:lstStyle/>
          <a:p>
            <a:pPr eaLnBrk="1" hangingPunct="1"/>
            <a:r>
              <a:rPr lang="en-US" altLang="en-US"/>
              <a:t>Xigris (drotrecogin alfa) is a recombinant version of human activated protein C. Is approved for use in sepsis. Sepsis causes inappropriate blood clot formation and may lead to DIC. Xigris useful in this situation.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6328FF7-BEC2-4789-B32A-A24A6073EF57}"/>
              </a:ext>
            </a:extLst>
          </p:cNvPr>
          <p:cNvSpPr>
            <a:spLocks noGrp="1" noChangeArrowheads="1"/>
          </p:cNvSpPr>
          <p:nvPr>
            <p:ph type="title"/>
          </p:nvPr>
        </p:nvSpPr>
        <p:spPr/>
        <p:txBody>
          <a:bodyPr/>
          <a:lstStyle/>
          <a:p>
            <a:pPr eaLnBrk="1" hangingPunct="1"/>
            <a:r>
              <a:rPr lang="en-US" altLang="en-US"/>
              <a:t>BP review cont.</a:t>
            </a:r>
          </a:p>
        </p:txBody>
      </p:sp>
      <p:sp>
        <p:nvSpPr>
          <p:cNvPr id="10243" name="Rectangle 3">
            <a:extLst>
              <a:ext uri="{FF2B5EF4-FFF2-40B4-BE49-F238E27FC236}">
                <a16:creationId xmlns:a16="http://schemas.microsoft.com/office/drawing/2014/main" id="{9DD16477-136F-41BC-BD24-93099BBE1902}"/>
              </a:ext>
            </a:extLst>
          </p:cNvPr>
          <p:cNvSpPr>
            <a:spLocks noGrp="1" noChangeArrowheads="1"/>
          </p:cNvSpPr>
          <p:nvPr>
            <p:ph type="body" idx="1"/>
          </p:nvPr>
        </p:nvSpPr>
        <p:spPr/>
        <p:txBody>
          <a:bodyPr/>
          <a:lstStyle/>
          <a:p>
            <a:pPr eaLnBrk="1" hangingPunct="1">
              <a:buFontTx/>
              <a:buNone/>
            </a:pPr>
            <a:r>
              <a:rPr lang="en-US" altLang="en-US"/>
              <a:t>5. Vascular endothelium produces vasodilating substances (nitric oxide, prostacyclin) which reduce blood pressure</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CCFB7AE-FA53-4525-85FE-F69320946622}"/>
              </a:ext>
            </a:extLst>
          </p:cNvPr>
          <p:cNvSpPr>
            <a:spLocks noGrp="1" noChangeArrowheads="1"/>
          </p:cNvSpPr>
          <p:nvPr>
            <p:ph type="title"/>
          </p:nvPr>
        </p:nvSpPr>
        <p:spPr/>
        <p:txBody>
          <a:bodyPr/>
          <a:lstStyle/>
          <a:p>
            <a:pPr algn="ctr" eaLnBrk="1" hangingPunct="1"/>
            <a:r>
              <a:rPr lang="en-US" altLang="en-US" sz="3600"/>
              <a:t>Drugs Used to Control Bleeding</a:t>
            </a:r>
          </a:p>
        </p:txBody>
      </p:sp>
      <p:sp>
        <p:nvSpPr>
          <p:cNvPr id="83971" name="Rectangle 3">
            <a:extLst>
              <a:ext uri="{FF2B5EF4-FFF2-40B4-BE49-F238E27FC236}">
                <a16:creationId xmlns:a16="http://schemas.microsoft.com/office/drawing/2014/main" id="{B033BB9F-30EA-4205-9BD6-071022F10A73}"/>
              </a:ext>
            </a:extLst>
          </p:cNvPr>
          <p:cNvSpPr>
            <a:spLocks noGrp="1" noChangeArrowheads="1"/>
          </p:cNvSpPr>
          <p:nvPr>
            <p:ph type="body" idx="1"/>
          </p:nvPr>
        </p:nvSpPr>
        <p:spPr/>
        <p:txBody>
          <a:bodyPr/>
          <a:lstStyle/>
          <a:p>
            <a:pPr eaLnBrk="1" hangingPunct="1"/>
            <a:r>
              <a:rPr lang="en-US" altLang="en-US"/>
              <a:t>Amicar (aminocaproic acid) and Cyklokapron (tranexamic acid) are used to stop bleeding caused by overdoses of thrombolytic agents</a:t>
            </a:r>
          </a:p>
          <a:p>
            <a:pPr eaLnBrk="1" hangingPunct="1"/>
            <a:r>
              <a:rPr lang="en-US" altLang="en-US"/>
              <a:t>Trasylol (aprotinin) indicated in patients undergoing CABG . Inhibits breakdown of blood clotting factors.</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D2A0B824-0D3E-4C00-8780-FCD518DEF759}"/>
              </a:ext>
            </a:extLst>
          </p:cNvPr>
          <p:cNvSpPr>
            <a:spLocks noGrp="1" noChangeArrowheads="1"/>
          </p:cNvSpPr>
          <p:nvPr>
            <p:ph type="title"/>
          </p:nvPr>
        </p:nvSpPr>
        <p:spPr/>
        <p:txBody>
          <a:bodyPr/>
          <a:lstStyle/>
          <a:p>
            <a:pPr algn="ctr" eaLnBrk="1" hangingPunct="1"/>
            <a:r>
              <a:rPr lang="en-US" altLang="en-US"/>
              <a:t>Important reminders</a:t>
            </a:r>
          </a:p>
        </p:txBody>
      </p:sp>
      <p:sp>
        <p:nvSpPr>
          <p:cNvPr id="84995" name="Rectangle 3">
            <a:extLst>
              <a:ext uri="{FF2B5EF4-FFF2-40B4-BE49-F238E27FC236}">
                <a16:creationId xmlns:a16="http://schemas.microsoft.com/office/drawing/2014/main" id="{062B0EE1-A82B-43F3-A369-5668F6BE592D}"/>
              </a:ext>
            </a:extLst>
          </p:cNvPr>
          <p:cNvSpPr>
            <a:spLocks noGrp="1" noChangeArrowheads="1"/>
          </p:cNvSpPr>
          <p:nvPr>
            <p:ph type="body" idx="1"/>
          </p:nvPr>
        </p:nvSpPr>
        <p:spPr/>
        <p:txBody>
          <a:bodyPr/>
          <a:lstStyle/>
          <a:p>
            <a:pPr marL="609600" indent="-609600" eaLnBrk="1" hangingPunct="1">
              <a:lnSpc>
                <a:spcPct val="80000"/>
              </a:lnSpc>
            </a:pPr>
            <a:r>
              <a:rPr lang="en-US" altLang="en-US" sz="2800"/>
              <a:t>Risk factors for thromboembolism</a:t>
            </a:r>
          </a:p>
          <a:p>
            <a:pPr marL="609600" indent="-609600" eaLnBrk="1" hangingPunct="1">
              <a:lnSpc>
                <a:spcPct val="80000"/>
              </a:lnSpc>
              <a:buFontTx/>
              <a:buAutoNum type="arabicPeriod"/>
            </a:pPr>
            <a:r>
              <a:rPr lang="en-US" altLang="en-US" sz="2800"/>
              <a:t>Obesity</a:t>
            </a:r>
          </a:p>
          <a:p>
            <a:pPr marL="609600" indent="-609600" eaLnBrk="1" hangingPunct="1">
              <a:lnSpc>
                <a:spcPct val="80000"/>
              </a:lnSpc>
              <a:buFontTx/>
              <a:buAutoNum type="arabicPeriod"/>
            </a:pPr>
            <a:r>
              <a:rPr lang="en-US" altLang="en-US" sz="2800"/>
              <a:t>MI</a:t>
            </a:r>
          </a:p>
          <a:p>
            <a:pPr marL="609600" indent="-609600" eaLnBrk="1" hangingPunct="1">
              <a:lnSpc>
                <a:spcPct val="80000"/>
              </a:lnSpc>
              <a:buFontTx/>
              <a:buAutoNum type="arabicPeriod"/>
            </a:pPr>
            <a:r>
              <a:rPr lang="en-US" altLang="en-US" sz="2800"/>
              <a:t>Atrial fibrillation</a:t>
            </a:r>
          </a:p>
          <a:p>
            <a:pPr marL="609600" indent="-609600" eaLnBrk="1" hangingPunct="1">
              <a:lnSpc>
                <a:spcPct val="80000"/>
              </a:lnSpc>
              <a:buFontTx/>
              <a:buAutoNum type="arabicPeriod"/>
            </a:pPr>
            <a:r>
              <a:rPr lang="en-US" altLang="en-US" sz="2800"/>
              <a:t>Prosthetic heart valves</a:t>
            </a:r>
          </a:p>
          <a:p>
            <a:pPr marL="609600" indent="-609600" eaLnBrk="1" hangingPunct="1">
              <a:lnSpc>
                <a:spcPct val="80000"/>
              </a:lnSpc>
              <a:buFontTx/>
              <a:buAutoNum type="arabicPeriod"/>
            </a:pPr>
            <a:r>
              <a:rPr lang="en-US" altLang="en-US" sz="2800"/>
              <a:t>ASHD</a:t>
            </a:r>
          </a:p>
          <a:p>
            <a:pPr marL="609600" indent="-609600" eaLnBrk="1" hangingPunct="1">
              <a:lnSpc>
                <a:spcPct val="80000"/>
              </a:lnSpc>
              <a:buFontTx/>
              <a:buAutoNum type="arabicPeriod"/>
            </a:pPr>
            <a:r>
              <a:rPr lang="en-US" altLang="en-US" sz="2800"/>
              <a:t>OCP or HRT</a:t>
            </a:r>
          </a:p>
          <a:p>
            <a:pPr marL="609600" indent="-609600" eaLnBrk="1" hangingPunct="1">
              <a:lnSpc>
                <a:spcPct val="80000"/>
              </a:lnSpc>
              <a:buFontTx/>
              <a:buAutoNum type="arabicPeriod"/>
            </a:pPr>
            <a:r>
              <a:rPr lang="en-US" altLang="en-US" sz="2800"/>
              <a:t>Hx of DVT or Pe</a:t>
            </a:r>
          </a:p>
          <a:p>
            <a:pPr marL="609600" indent="-609600" eaLnBrk="1" hangingPunct="1">
              <a:lnSpc>
                <a:spcPct val="80000"/>
              </a:lnSpc>
              <a:buFontTx/>
              <a:buAutoNum type="arabicPeriod"/>
            </a:pPr>
            <a:r>
              <a:rPr lang="en-US" altLang="en-US" sz="2800"/>
              <a:t>Cigarrette smoking</a:t>
            </a:r>
          </a:p>
          <a:p>
            <a:pPr marL="609600" indent="-609600" eaLnBrk="1" hangingPunct="1">
              <a:lnSpc>
                <a:spcPct val="80000"/>
              </a:lnSpc>
              <a:buFontTx/>
              <a:buAutoNum type="arabicPeriod"/>
            </a:pPr>
            <a:r>
              <a:rPr lang="en-US" altLang="en-US" sz="2800"/>
              <a:t>Immobility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757547C1-9D3A-4AC6-A709-8EFDD624B326}"/>
              </a:ext>
            </a:extLst>
          </p:cNvPr>
          <p:cNvSpPr>
            <a:spLocks noGrp="1" noChangeArrowheads="1"/>
          </p:cNvSpPr>
          <p:nvPr>
            <p:ph type="title"/>
          </p:nvPr>
        </p:nvSpPr>
        <p:spPr/>
        <p:txBody>
          <a:bodyPr/>
          <a:lstStyle/>
          <a:p>
            <a:pPr algn="ctr" eaLnBrk="1" hangingPunct="1"/>
            <a:r>
              <a:rPr lang="en-US" altLang="en-US" sz="3600"/>
              <a:t>Overview of cholesterol panel</a:t>
            </a:r>
          </a:p>
        </p:txBody>
      </p:sp>
      <p:sp>
        <p:nvSpPr>
          <p:cNvPr id="86019" name="Rectangle 3">
            <a:extLst>
              <a:ext uri="{FF2B5EF4-FFF2-40B4-BE49-F238E27FC236}">
                <a16:creationId xmlns:a16="http://schemas.microsoft.com/office/drawing/2014/main" id="{61C39C35-BC8F-4F65-938D-79D1AA55FEDF}"/>
              </a:ext>
            </a:extLst>
          </p:cNvPr>
          <p:cNvSpPr>
            <a:spLocks noGrp="1" noChangeArrowheads="1"/>
          </p:cNvSpPr>
          <p:nvPr>
            <p:ph type="body" idx="1"/>
          </p:nvPr>
        </p:nvSpPr>
        <p:spPr/>
        <p:txBody>
          <a:bodyPr/>
          <a:lstStyle/>
          <a:p>
            <a:pPr eaLnBrk="1" hangingPunct="1">
              <a:lnSpc>
                <a:spcPct val="80000"/>
              </a:lnSpc>
              <a:buFontTx/>
              <a:buNone/>
            </a:pPr>
            <a:r>
              <a:rPr lang="en-US" altLang="en-US" sz="2800" u="sng"/>
              <a:t>Total cholesterol</a:t>
            </a:r>
          </a:p>
          <a:p>
            <a:pPr eaLnBrk="1" hangingPunct="1">
              <a:lnSpc>
                <a:spcPct val="80000"/>
              </a:lnSpc>
              <a:buFontTx/>
              <a:buNone/>
            </a:pPr>
            <a:r>
              <a:rPr lang="en-US" altLang="en-US" sz="2800"/>
              <a:t>Desirable-less than 200</a:t>
            </a:r>
          </a:p>
          <a:p>
            <a:pPr eaLnBrk="1" hangingPunct="1">
              <a:lnSpc>
                <a:spcPct val="80000"/>
              </a:lnSpc>
              <a:buFontTx/>
              <a:buNone/>
            </a:pPr>
            <a:r>
              <a:rPr lang="en-US" altLang="en-US" sz="2800"/>
              <a:t>Borderline high—200-239</a:t>
            </a:r>
          </a:p>
          <a:p>
            <a:pPr eaLnBrk="1" hangingPunct="1">
              <a:lnSpc>
                <a:spcPct val="80000"/>
              </a:lnSpc>
              <a:buFontTx/>
              <a:buNone/>
            </a:pPr>
            <a:r>
              <a:rPr lang="en-US" altLang="en-US" sz="2800"/>
              <a:t>High—240 or greater</a:t>
            </a:r>
          </a:p>
          <a:p>
            <a:pPr eaLnBrk="1" hangingPunct="1">
              <a:lnSpc>
                <a:spcPct val="80000"/>
              </a:lnSpc>
              <a:buFontTx/>
              <a:buNone/>
            </a:pPr>
            <a:r>
              <a:rPr lang="en-US" altLang="en-US" sz="2800" u="sng"/>
              <a:t>LDL</a:t>
            </a:r>
          </a:p>
          <a:p>
            <a:pPr eaLnBrk="1" hangingPunct="1">
              <a:lnSpc>
                <a:spcPct val="80000"/>
              </a:lnSpc>
              <a:buFontTx/>
              <a:buNone/>
            </a:pPr>
            <a:r>
              <a:rPr lang="en-US" altLang="en-US" sz="2800"/>
              <a:t>Desired &lt;100</a:t>
            </a:r>
          </a:p>
          <a:p>
            <a:pPr eaLnBrk="1" hangingPunct="1">
              <a:lnSpc>
                <a:spcPct val="80000"/>
              </a:lnSpc>
              <a:buFontTx/>
              <a:buNone/>
            </a:pPr>
            <a:r>
              <a:rPr lang="en-US" altLang="en-US" sz="2800"/>
              <a:t>Above optimal—100-129</a:t>
            </a:r>
          </a:p>
          <a:p>
            <a:pPr eaLnBrk="1" hangingPunct="1">
              <a:lnSpc>
                <a:spcPct val="80000"/>
              </a:lnSpc>
              <a:buFontTx/>
              <a:buNone/>
            </a:pPr>
            <a:r>
              <a:rPr lang="en-US" altLang="en-US" sz="2800"/>
              <a:t>Borderline high—130-159</a:t>
            </a:r>
          </a:p>
          <a:p>
            <a:pPr eaLnBrk="1" hangingPunct="1">
              <a:lnSpc>
                <a:spcPct val="80000"/>
              </a:lnSpc>
              <a:buFontTx/>
              <a:buNone/>
            </a:pPr>
            <a:r>
              <a:rPr lang="en-US" altLang="en-US" sz="2800"/>
              <a:t>High-160-189</a:t>
            </a:r>
          </a:p>
          <a:p>
            <a:pPr eaLnBrk="1" hangingPunct="1">
              <a:lnSpc>
                <a:spcPct val="80000"/>
              </a:lnSpc>
              <a:buFontTx/>
              <a:buNone/>
            </a:pPr>
            <a:r>
              <a:rPr lang="en-US" altLang="en-US" sz="2800"/>
              <a:t>Very high</a:t>
            </a:r>
            <a:r>
              <a:rPr lang="en-US" altLang="en-US" sz="2800">
                <a:sym typeface="Wingdings" panose="05000000000000000000" pitchFamily="2" charset="2"/>
              </a:rPr>
              <a:t>190</a:t>
            </a:r>
            <a:endParaRPr lang="en-US" altLang="en-US" sz="28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2A281D70-D561-43D1-AC0D-5675BF5EBE17}"/>
              </a:ext>
            </a:extLst>
          </p:cNvPr>
          <p:cNvSpPr>
            <a:spLocks noGrp="1" noChangeArrowheads="1"/>
          </p:cNvSpPr>
          <p:nvPr>
            <p:ph type="title"/>
          </p:nvPr>
        </p:nvSpPr>
        <p:spPr/>
        <p:txBody>
          <a:bodyPr/>
          <a:lstStyle/>
          <a:p>
            <a:pPr algn="ctr" eaLnBrk="1" hangingPunct="1"/>
            <a:r>
              <a:rPr lang="en-US" altLang="en-US"/>
              <a:t>Overview cont.</a:t>
            </a:r>
          </a:p>
        </p:txBody>
      </p:sp>
      <p:sp>
        <p:nvSpPr>
          <p:cNvPr id="87043" name="Rectangle 3">
            <a:extLst>
              <a:ext uri="{FF2B5EF4-FFF2-40B4-BE49-F238E27FC236}">
                <a16:creationId xmlns:a16="http://schemas.microsoft.com/office/drawing/2014/main" id="{533A2B7F-DA7A-4AC3-BA98-17DB73D8A842}"/>
              </a:ext>
            </a:extLst>
          </p:cNvPr>
          <p:cNvSpPr>
            <a:spLocks noGrp="1" noChangeArrowheads="1"/>
          </p:cNvSpPr>
          <p:nvPr>
            <p:ph type="body" idx="1"/>
          </p:nvPr>
        </p:nvSpPr>
        <p:spPr/>
        <p:txBody>
          <a:bodyPr/>
          <a:lstStyle/>
          <a:p>
            <a:pPr eaLnBrk="1" hangingPunct="1">
              <a:lnSpc>
                <a:spcPct val="90000"/>
              </a:lnSpc>
              <a:buFontTx/>
              <a:buNone/>
            </a:pPr>
            <a:r>
              <a:rPr lang="en-US" altLang="en-US" u="sng"/>
              <a:t>HDL</a:t>
            </a:r>
            <a:endParaRPr lang="en-US" altLang="en-US"/>
          </a:p>
          <a:p>
            <a:pPr eaLnBrk="1" hangingPunct="1">
              <a:lnSpc>
                <a:spcPct val="90000"/>
              </a:lnSpc>
            </a:pPr>
            <a:r>
              <a:rPr lang="en-US" altLang="en-US"/>
              <a:t>High &gt;60</a:t>
            </a:r>
          </a:p>
          <a:p>
            <a:pPr eaLnBrk="1" hangingPunct="1">
              <a:lnSpc>
                <a:spcPct val="90000"/>
              </a:lnSpc>
            </a:pPr>
            <a:r>
              <a:rPr lang="en-US" altLang="en-US"/>
              <a:t>Low &lt;40</a:t>
            </a:r>
          </a:p>
          <a:p>
            <a:pPr eaLnBrk="1" hangingPunct="1">
              <a:lnSpc>
                <a:spcPct val="90000"/>
              </a:lnSpc>
              <a:buFontTx/>
              <a:buNone/>
            </a:pPr>
            <a:r>
              <a:rPr lang="en-US" altLang="en-US" u="sng"/>
              <a:t>Triglycerides</a:t>
            </a:r>
          </a:p>
          <a:p>
            <a:pPr eaLnBrk="1" hangingPunct="1">
              <a:lnSpc>
                <a:spcPct val="90000"/>
              </a:lnSpc>
              <a:buFontTx/>
              <a:buNone/>
            </a:pPr>
            <a:r>
              <a:rPr lang="en-US" altLang="en-US"/>
              <a:t>Normal—less than 150</a:t>
            </a:r>
          </a:p>
          <a:p>
            <a:pPr eaLnBrk="1" hangingPunct="1">
              <a:lnSpc>
                <a:spcPct val="90000"/>
              </a:lnSpc>
              <a:buFontTx/>
              <a:buNone/>
            </a:pPr>
            <a:r>
              <a:rPr lang="en-US" altLang="en-US"/>
              <a:t>Borderline high—150-199</a:t>
            </a:r>
          </a:p>
          <a:p>
            <a:pPr eaLnBrk="1" hangingPunct="1">
              <a:lnSpc>
                <a:spcPct val="90000"/>
              </a:lnSpc>
              <a:buFontTx/>
              <a:buNone/>
            </a:pPr>
            <a:r>
              <a:rPr lang="en-US" altLang="en-US"/>
              <a:t>High--200 to 499</a:t>
            </a:r>
          </a:p>
          <a:p>
            <a:pPr eaLnBrk="1" hangingPunct="1">
              <a:lnSpc>
                <a:spcPct val="90000"/>
              </a:lnSpc>
              <a:buFontTx/>
              <a:buNone/>
            </a:pPr>
            <a:r>
              <a:rPr lang="en-US" altLang="en-US"/>
              <a:t>Very high—500 or above</a:t>
            </a:r>
          </a:p>
          <a:p>
            <a:pPr eaLnBrk="1" hangingPunct="1">
              <a:lnSpc>
                <a:spcPct val="90000"/>
              </a:lnSpc>
            </a:pPr>
            <a:endParaRPr lang="en-US" altLang="en-US" u="sng"/>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11F59728-A384-480E-9D93-B251C36E75D9}"/>
              </a:ext>
            </a:extLst>
          </p:cNvPr>
          <p:cNvSpPr>
            <a:spLocks noGrp="1" noChangeArrowheads="1"/>
          </p:cNvSpPr>
          <p:nvPr>
            <p:ph type="title"/>
          </p:nvPr>
        </p:nvSpPr>
        <p:spPr/>
        <p:txBody>
          <a:bodyPr/>
          <a:lstStyle/>
          <a:p>
            <a:pPr algn="ctr" eaLnBrk="1" hangingPunct="1"/>
            <a:r>
              <a:rPr lang="en-US" altLang="en-US"/>
              <a:t>Dyslipidemia</a:t>
            </a:r>
          </a:p>
        </p:txBody>
      </p:sp>
      <p:sp>
        <p:nvSpPr>
          <p:cNvPr id="88067" name="Rectangle 3">
            <a:extLst>
              <a:ext uri="{FF2B5EF4-FFF2-40B4-BE49-F238E27FC236}">
                <a16:creationId xmlns:a16="http://schemas.microsoft.com/office/drawing/2014/main" id="{3BC07D8C-CC6F-44CC-B125-622978DE0DF7}"/>
              </a:ext>
            </a:extLst>
          </p:cNvPr>
          <p:cNvSpPr>
            <a:spLocks noGrp="1" noChangeArrowheads="1"/>
          </p:cNvSpPr>
          <p:nvPr>
            <p:ph type="body" idx="1"/>
          </p:nvPr>
        </p:nvSpPr>
        <p:spPr/>
        <p:txBody>
          <a:bodyPr/>
          <a:lstStyle/>
          <a:p>
            <a:pPr eaLnBrk="1" hangingPunct="1">
              <a:lnSpc>
                <a:spcPct val="90000"/>
              </a:lnSpc>
            </a:pPr>
            <a:r>
              <a:rPr lang="en-US" altLang="en-US"/>
              <a:t>Associated with athersclerosis and numerous pathophysiologic effects</a:t>
            </a:r>
          </a:p>
          <a:p>
            <a:pPr eaLnBrk="1" hangingPunct="1">
              <a:lnSpc>
                <a:spcPct val="90000"/>
              </a:lnSpc>
            </a:pPr>
            <a:r>
              <a:rPr lang="en-US" altLang="en-US"/>
              <a:t>Elevated total cholesterol, high LDL and low HDL are all risk factors for CAD</a:t>
            </a:r>
          </a:p>
          <a:p>
            <a:pPr eaLnBrk="1" hangingPunct="1">
              <a:lnSpc>
                <a:spcPct val="90000"/>
              </a:lnSpc>
            </a:pPr>
            <a:r>
              <a:rPr lang="en-US" altLang="en-US"/>
              <a:t>TG indicated excessive caloric intake; excessive proteins and carbohydrates are converted to TG and obesity</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83A85D53-029B-49D2-B9C7-2E2DDE55D4B7}"/>
              </a:ext>
            </a:extLst>
          </p:cNvPr>
          <p:cNvSpPr>
            <a:spLocks noGrp="1" noChangeArrowheads="1"/>
          </p:cNvSpPr>
          <p:nvPr>
            <p:ph type="title"/>
          </p:nvPr>
        </p:nvSpPr>
        <p:spPr/>
        <p:txBody>
          <a:bodyPr/>
          <a:lstStyle/>
          <a:p>
            <a:pPr eaLnBrk="1" hangingPunct="1"/>
            <a:r>
              <a:rPr lang="en-US" altLang="en-US" sz="3600"/>
              <a:t>Contributors to dyslipidemia</a:t>
            </a:r>
          </a:p>
        </p:txBody>
      </p:sp>
      <p:sp>
        <p:nvSpPr>
          <p:cNvPr id="89091" name="Rectangle 3">
            <a:extLst>
              <a:ext uri="{FF2B5EF4-FFF2-40B4-BE49-F238E27FC236}">
                <a16:creationId xmlns:a16="http://schemas.microsoft.com/office/drawing/2014/main" id="{D93E1DFF-F075-4E03-9940-F504C7E045D4}"/>
              </a:ext>
            </a:extLst>
          </p:cNvPr>
          <p:cNvSpPr>
            <a:spLocks noGrp="1" noChangeArrowheads="1"/>
          </p:cNvSpPr>
          <p:nvPr>
            <p:ph type="body" idx="1"/>
          </p:nvPr>
        </p:nvSpPr>
        <p:spPr/>
        <p:txBody>
          <a:bodyPr/>
          <a:lstStyle/>
          <a:p>
            <a:pPr eaLnBrk="1" hangingPunct="1"/>
            <a:r>
              <a:rPr lang="en-US" altLang="en-US"/>
              <a:t>Hypothyroidism</a:t>
            </a:r>
          </a:p>
          <a:p>
            <a:pPr eaLnBrk="1" hangingPunct="1"/>
            <a:r>
              <a:rPr lang="en-US" altLang="en-US"/>
              <a:t>Diabetes mellitus</a:t>
            </a:r>
          </a:p>
          <a:p>
            <a:pPr eaLnBrk="1" hangingPunct="1"/>
            <a:r>
              <a:rPr lang="en-US" altLang="en-US"/>
              <a:t>Alcoholism</a:t>
            </a:r>
          </a:p>
          <a:p>
            <a:pPr eaLnBrk="1" hangingPunct="1"/>
            <a:r>
              <a:rPr lang="en-US" altLang="en-US"/>
              <a:t>Obesity, beta blockers, oral estrogens, gluccorticoids, sertraline, thiazide diuretics, protease inhibitors</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9C512CCD-7E5E-4BB1-9519-7B6C3E1D185C}"/>
              </a:ext>
            </a:extLst>
          </p:cNvPr>
          <p:cNvSpPr>
            <a:spLocks noGrp="1" noChangeArrowheads="1"/>
          </p:cNvSpPr>
          <p:nvPr>
            <p:ph type="title"/>
          </p:nvPr>
        </p:nvSpPr>
        <p:spPr/>
        <p:txBody>
          <a:bodyPr/>
          <a:lstStyle/>
          <a:p>
            <a:pPr algn="ctr" eaLnBrk="1" hangingPunct="1"/>
            <a:r>
              <a:rPr lang="en-US" altLang="en-US"/>
              <a:t>Dyslipidemia cont.</a:t>
            </a:r>
          </a:p>
        </p:txBody>
      </p:sp>
      <p:sp>
        <p:nvSpPr>
          <p:cNvPr id="90115" name="Rectangle 3">
            <a:extLst>
              <a:ext uri="{FF2B5EF4-FFF2-40B4-BE49-F238E27FC236}">
                <a16:creationId xmlns:a16="http://schemas.microsoft.com/office/drawing/2014/main" id="{0522CFDA-3628-45AE-95D9-9FE10E7C536E}"/>
              </a:ext>
            </a:extLst>
          </p:cNvPr>
          <p:cNvSpPr>
            <a:spLocks noGrp="1" noChangeArrowheads="1"/>
          </p:cNvSpPr>
          <p:nvPr>
            <p:ph type="body" idx="1"/>
          </p:nvPr>
        </p:nvSpPr>
        <p:spPr/>
        <p:txBody>
          <a:bodyPr/>
          <a:lstStyle/>
          <a:p>
            <a:pPr eaLnBrk="1" hangingPunct="1"/>
            <a:r>
              <a:rPr lang="en-US" altLang="en-US"/>
              <a:t>High dietary intake also increases the conversion of VLDL to LDL cholesterol, and high dietary intake of TG and saturated fat decreases the activity of LDL receptors and increases synthesis of cholesterol.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CE71E6E7-F8F0-41FF-A35B-B6B5ACB10D03}"/>
              </a:ext>
            </a:extLst>
          </p:cNvPr>
          <p:cNvSpPr>
            <a:spLocks noGrp="1" noChangeArrowheads="1"/>
          </p:cNvSpPr>
          <p:nvPr>
            <p:ph type="title"/>
          </p:nvPr>
        </p:nvSpPr>
        <p:spPr/>
        <p:txBody>
          <a:bodyPr/>
          <a:lstStyle/>
          <a:p>
            <a:pPr algn="ctr" eaLnBrk="1" hangingPunct="1"/>
            <a:r>
              <a:rPr lang="en-US" altLang="en-US"/>
              <a:t>Types of Lipoproteins</a:t>
            </a:r>
          </a:p>
        </p:txBody>
      </p:sp>
      <p:sp>
        <p:nvSpPr>
          <p:cNvPr id="91139" name="Rectangle 3">
            <a:extLst>
              <a:ext uri="{FF2B5EF4-FFF2-40B4-BE49-F238E27FC236}">
                <a16:creationId xmlns:a16="http://schemas.microsoft.com/office/drawing/2014/main" id="{DB2D9C8A-C05F-44F1-88D6-9CC06BD0061A}"/>
              </a:ext>
            </a:extLst>
          </p:cNvPr>
          <p:cNvSpPr>
            <a:spLocks noGrp="1" noChangeArrowheads="1"/>
          </p:cNvSpPr>
          <p:nvPr>
            <p:ph type="body" idx="1"/>
          </p:nvPr>
        </p:nvSpPr>
        <p:spPr/>
        <p:txBody>
          <a:bodyPr/>
          <a:lstStyle/>
          <a:p>
            <a:pPr eaLnBrk="1" hangingPunct="1"/>
            <a:r>
              <a:rPr lang="en-US" altLang="en-US" sz="2800"/>
              <a:t>LDL—unfavorable type. Transports 75% of serum cholesterol to peripheral tissues and the liver. High levels are atherogenic</a:t>
            </a:r>
          </a:p>
          <a:p>
            <a:pPr eaLnBrk="1" hangingPunct="1"/>
            <a:r>
              <a:rPr lang="en-US" altLang="en-US" sz="2800"/>
              <a:t>VLDL—contains 75% TG and 25% cholesterol. Transports endogenous TG to fat and muscle cells. </a:t>
            </a:r>
          </a:p>
          <a:p>
            <a:pPr eaLnBrk="1" hangingPunct="1"/>
            <a:r>
              <a:rPr lang="en-US" altLang="en-US" sz="2800"/>
              <a:t>HDL—favorable type. This LP transports cholesterol back to the liver for catabolism and excretion.</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A6FD4F2B-281F-4E74-80C9-3B8210C8C2D8}"/>
              </a:ext>
            </a:extLst>
          </p:cNvPr>
          <p:cNvSpPr>
            <a:spLocks noGrp="1" noChangeArrowheads="1"/>
          </p:cNvSpPr>
          <p:nvPr>
            <p:ph type="title"/>
          </p:nvPr>
        </p:nvSpPr>
        <p:spPr/>
        <p:txBody>
          <a:bodyPr/>
          <a:lstStyle/>
          <a:p>
            <a:pPr algn="ctr" eaLnBrk="1" hangingPunct="1"/>
            <a:r>
              <a:rPr lang="en-US" altLang="en-US"/>
              <a:t>Initial Management</a:t>
            </a:r>
          </a:p>
        </p:txBody>
      </p:sp>
      <p:sp>
        <p:nvSpPr>
          <p:cNvPr id="92163" name="Rectangle 3">
            <a:extLst>
              <a:ext uri="{FF2B5EF4-FFF2-40B4-BE49-F238E27FC236}">
                <a16:creationId xmlns:a16="http://schemas.microsoft.com/office/drawing/2014/main" id="{C3B7D7F8-C0E1-4FC4-BA9E-A87467EB73D1}"/>
              </a:ext>
            </a:extLst>
          </p:cNvPr>
          <p:cNvSpPr>
            <a:spLocks noGrp="1" noChangeArrowheads="1"/>
          </p:cNvSpPr>
          <p:nvPr>
            <p:ph type="body" idx="1"/>
          </p:nvPr>
        </p:nvSpPr>
        <p:spPr/>
        <p:txBody>
          <a:bodyPr/>
          <a:lstStyle/>
          <a:p>
            <a:pPr eaLnBrk="1" hangingPunct="1">
              <a:lnSpc>
                <a:spcPct val="90000"/>
              </a:lnSpc>
            </a:pPr>
            <a:r>
              <a:rPr lang="en-US" altLang="en-US" sz="2400"/>
              <a:t>Treat conditions that contribute to elevated lipids (DM, hypothyroidism)</a:t>
            </a:r>
          </a:p>
          <a:p>
            <a:pPr eaLnBrk="1" hangingPunct="1">
              <a:lnSpc>
                <a:spcPct val="90000"/>
              </a:lnSpc>
            </a:pPr>
            <a:r>
              <a:rPr lang="en-US" altLang="en-US" sz="2400"/>
              <a:t>Start low fat diet</a:t>
            </a:r>
          </a:p>
          <a:p>
            <a:pPr eaLnBrk="1" hangingPunct="1">
              <a:lnSpc>
                <a:spcPct val="90000"/>
              </a:lnSpc>
            </a:pPr>
            <a:r>
              <a:rPr lang="en-US" altLang="en-US" sz="2400"/>
              <a:t>Increase intake of fiber-lowers LDL</a:t>
            </a:r>
          </a:p>
          <a:p>
            <a:pPr eaLnBrk="1" hangingPunct="1">
              <a:lnSpc>
                <a:spcPct val="90000"/>
              </a:lnSpc>
            </a:pPr>
            <a:r>
              <a:rPr lang="en-US" altLang="en-US" sz="2400"/>
              <a:t>Cholesterol lowering margarines</a:t>
            </a:r>
          </a:p>
          <a:p>
            <a:pPr eaLnBrk="1" hangingPunct="1">
              <a:lnSpc>
                <a:spcPct val="90000"/>
              </a:lnSpc>
            </a:pPr>
            <a:r>
              <a:rPr lang="en-US" altLang="en-US" sz="2400"/>
              <a:t>Weight reduction</a:t>
            </a:r>
          </a:p>
          <a:p>
            <a:pPr eaLnBrk="1" hangingPunct="1">
              <a:lnSpc>
                <a:spcPct val="90000"/>
              </a:lnSpc>
            </a:pPr>
            <a:r>
              <a:rPr lang="en-US" altLang="en-US" sz="2400"/>
              <a:t>Exercise—increases HDL</a:t>
            </a:r>
          </a:p>
          <a:p>
            <a:pPr eaLnBrk="1" hangingPunct="1">
              <a:lnSpc>
                <a:spcPct val="90000"/>
              </a:lnSpc>
            </a:pPr>
            <a:r>
              <a:rPr lang="en-US" altLang="en-US" sz="2400"/>
              <a:t>Smoking cessation</a:t>
            </a:r>
          </a:p>
          <a:p>
            <a:pPr eaLnBrk="1" hangingPunct="1">
              <a:lnSpc>
                <a:spcPct val="90000"/>
              </a:lnSpc>
            </a:pPr>
            <a:r>
              <a:rPr lang="en-US" altLang="en-US" sz="2400"/>
              <a:t>HRT</a:t>
            </a:r>
          </a:p>
          <a:p>
            <a:pPr eaLnBrk="1" hangingPunct="1">
              <a:lnSpc>
                <a:spcPct val="90000"/>
              </a:lnSpc>
              <a:buFontTx/>
              <a:buNone/>
            </a:pPr>
            <a:endParaRPr lang="en-US" altLang="en-US" sz="2400"/>
          </a:p>
          <a:p>
            <a:pPr eaLnBrk="1" hangingPunct="1">
              <a:lnSpc>
                <a:spcPct val="90000"/>
              </a:lnSpc>
            </a:pPr>
            <a:endParaRPr lang="en-US" altLang="en-US" sz="240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3DB5093D-50B7-4E15-B9F6-F854D0B427BC}"/>
              </a:ext>
            </a:extLst>
          </p:cNvPr>
          <p:cNvSpPr>
            <a:spLocks noGrp="1" noChangeArrowheads="1"/>
          </p:cNvSpPr>
          <p:nvPr>
            <p:ph type="title"/>
          </p:nvPr>
        </p:nvSpPr>
        <p:spPr/>
        <p:txBody>
          <a:bodyPr/>
          <a:lstStyle/>
          <a:p>
            <a:pPr algn="ctr" eaLnBrk="1" hangingPunct="1"/>
            <a:r>
              <a:rPr lang="en-US" altLang="en-US"/>
              <a:t>Drug Therapy</a:t>
            </a:r>
          </a:p>
        </p:txBody>
      </p:sp>
      <p:sp>
        <p:nvSpPr>
          <p:cNvPr id="93187" name="Rectangle 3">
            <a:extLst>
              <a:ext uri="{FF2B5EF4-FFF2-40B4-BE49-F238E27FC236}">
                <a16:creationId xmlns:a16="http://schemas.microsoft.com/office/drawing/2014/main" id="{EB8A086D-3383-4F23-BC34-6912D190975A}"/>
              </a:ext>
            </a:extLst>
          </p:cNvPr>
          <p:cNvSpPr>
            <a:spLocks noGrp="1" noChangeArrowheads="1"/>
          </p:cNvSpPr>
          <p:nvPr>
            <p:ph type="body" idx="1"/>
          </p:nvPr>
        </p:nvSpPr>
        <p:spPr/>
        <p:txBody>
          <a:bodyPr/>
          <a:lstStyle/>
          <a:p>
            <a:pPr eaLnBrk="1" hangingPunct="1"/>
            <a:r>
              <a:rPr lang="en-US" altLang="en-US"/>
              <a:t>Based on the type of dyslipidemia and its severity</a:t>
            </a:r>
          </a:p>
          <a:p>
            <a:pPr eaLnBrk="1" hangingPunct="1"/>
            <a:r>
              <a:rPr lang="en-US" altLang="en-US"/>
              <a:t>Classes of agents include: HMB-CoA reductase inhibitors or “statins”, fibrates, bile acid sequestrants and niacin in different forms</a:t>
            </a:r>
          </a:p>
          <a:p>
            <a:pPr eaLnBrk="1" hangingPunct="1"/>
            <a:r>
              <a:rPr lang="en-US" altLang="en-US"/>
              <a:t>Lovaza</a:t>
            </a:r>
          </a:p>
          <a:p>
            <a:pPr eaLnBrk="1" hangingPunct="1"/>
            <a:r>
              <a:rPr lang="en-US" altLang="en-US"/>
              <a:t>Zetia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62DD18F-A631-4248-9574-802AA60AA133}"/>
              </a:ext>
            </a:extLst>
          </p:cNvPr>
          <p:cNvSpPr>
            <a:spLocks noGrp="1" noChangeArrowheads="1"/>
          </p:cNvSpPr>
          <p:nvPr>
            <p:ph type="title"/>
          </p:nvPr>
        </p:nvSpPr>
        <p:spPr/>
        <p:txBody>
          <a:bodyPr/>
          <a:lstStyle/>
          <a:p>
            <a:pPr eaLnBrk="1" hangingPunct="1"/>
            <a:r>
              <a:rPr lang="en-US" altLang="en-US"/>
              <a:t>Essential Hypertension</a:t>
            </a:r>
          </a:p>
        </p:txBody>
      </p:sp>
      <p:sp>
        <p:nvSpPr>
          <p:cNvPr id="11267" name="Rectangle 3">
            <a:extLst>
              <a:ext uri="{FF2B5EF4-FFF2-40B4-BE49-F238E27FC236}">
                <a16:creationId xmlns:a16="http://schemas.microsoft.com/office/drawing/2014/main" id="{97AEF88E-BBD1-45B9-B342-77BC22F170D3}"/>
              </a:ext>
            </a:extLst>
          </p:cNvPr>
          <p:cNvSpPr>
            <a:spLocks noGrp="1" noChangeArrowheads="1"/>
          </p:cNvSpPr>
          <p:nvPr>
            <p:ph type="body" idx="1"/>
          </p:nvPr>
        </p:nvSpPr>
        <p:spPr/>
        <p:txBody>
          <a:bodyPr/>
          <a:lstStyle/>
          <a:p>
            <a:pPr eaLnBrk="1" hangingPunct="1">
              <a:lnSpc>
                <a:spcPct val="90000"/>
              </a:lnSpc>
            </a:pPr>
            <a:r>
              <a:rPr lang="en-US" altLang="en-US" sz="2800"/>
              <a:t> Activation of sympathetic nervous system causing prolonged vasoconstriction</a:t>
            </a:r>
          </a:p>
          <a:p>
            <a:pPr eaLnBrk="1" hangingPunct="1">
              <a:lnSpc>
                <a:spcPct val="90000"/>
              </a:lnSpc>
            </a:pPr>
            <a:r>
              <a:rPr lang="en-US" altLang="en-US" sz="2800"/>
              <a:t>Activation of RAAS  plays integral part as well</a:t>
            </a:r>
          </a:p>
          <a:p>
            <a:pPr eaLnBrk="1" hangingPunct="1">
              <a:lnSpc>
                <a:spcPct val="90000"/>
              </a:lnSpc>
            </a:pPr>
            <a:r>
              <a:rPr lang="en-US" altLang="en-US" sz="2800"/>
              <a:t>In combination, mechanisms cause prolonged increased vascular resistance; this in turn results in a thickening of vessel walls, less production of nitric oxide (vasodilator) and increased endothelin (increased vascular tone)</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08300BD7-68DD-4C1D-9C24-2B9B3C6B1904}"/>
              </a:ext>
            </a:extLst>
          </p:cNvPr>
          <p:cNvSpPr>
            <a:spLocks noGrp="1" noChangeArrowheads="1"/>
          </p:cNvSpPr>
          <p:nvPr>
            <p:ph type="title"/>
          </p:nvPr>
        </p:nvSpPr>
        <p:spPr/>
        <p:txBody>
          <a:bodyPr/>
          <a:lstStyle/>
          <a:p>
            <a:pPr algn="ctr" eaLnBrk="1" hangingPunct="1"/>
            <a:r>
              <a:rPr lang="en-US" altLang="en-US" sz="3600"/>
              <a:t>HMG-CoA reductase inhibitors or “statins”</a:t>
            </a:r>
          </a:p>
        </p:txBody>
      </p:sp>
      <p:sp>
        <p:nvSpPr>
          <p:cNvPr id="94211" name="Rectangle 3">
            <a:extLst>
              <a:ext uri="{FF2B5EF4-FFF2-40B4-BE49-F238E27FC236}">
                <a16:creationId xmlns:a16="http://schemas.microsoft.com/office/drawing/2014/main" id="{BD05CB3F-141A-406C-987F-9F0768E1C895}"/>
              </a:ext>
            </a:extLst>
          </p:cNvPr>
          <p:cNvSpPr>
            <a:spLocks noGrp="1" noChangeArrowheads="1"/>
          </p:cNvSpPr>
          <p:nvPr>
            <p:ph type="body" idx="1"/>
          </p:nvPr>
        </p:nvSpPr>
        <p:spPr/>
        <p:txBody>
          <a:bodyPr/>
          <a:lstStyle/>
          <a:p>
            <a:pPr eaLnBrk="1" hangingPunct="1"/>
            <a:r>
              <a:rPr lang="en-US" altLang="en-US"/>
              <a:t>Inhibit an enzyme (hydroxymethylglutaryl-coenzyme A reductase) required for hepatic synthesis of cholesterol</a:t>
            </a:r>
          </a:p>
          <a:p>
            <a:pPr eaLnBrk="1" hangingPunct="1"/>
            <a:r>
              <a:rPr lang="en-US" altLang="en-US"/>
              <a:t>Decrease serum cholesterol, LDL, VLDL and TG</a:t>
            </a:r>
          </a:p>
          <a:p>
            <a:pPr eaLnBrk="1" hangingPunct="1"/>
            <a:r>
              <a:rPr lang="en-US" altLang="en-US"/>
              <a:t>Reach maximal effects within about 6 weeks</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F6701DC0-5775-4CA6-8D25-460F489364D4}"/>
              </a:ext>
            </a:extLst>
          </p:cNvPr>
          <p:cNvSpPr>
            <a:spLocks noGrp="1" noChangeArrowheads="1"/>
          </p:cNvSpPr>
          <p:nvPr>
            <p:ph type="title"/>
          </p:nvPr>
        </p:nvSpPr>
        <p:spPr/>
        <p:txBody>
          <a:bodyPr/>
          <a:lstStyle/>
          <a:p>
            <a:pPr algn="ctr" eaLnBrk="1" hangingPunct="1"/>
            <a:r>
              <a:rPr lang="en-US" altLang="en-US"/>
              <a:t>Statins cont.</a:t>
            </a:r>
          </a:p>
        </p:txBody>
      </p:sp>
      <p:sp>
        <p:nvSpPr>
          <p:cNvPr id="95235" name="Rectangle 3">
            <a:extLst>
              <a:ext uri="{FF2B5EF4-FFF2-40B4-BE49-F238E27FC236}">
                <a16:creationId xmlns:a16="http://schemas.microsoft.com/office/drawing/2014/main" id="{BE3BC0E9-0363-49C8-8A2D-1037295079F2}"/>
              </a:ext>
            </a:extLst>
          </p:cNvPr>
          <p:cNvSpPr>
            <a:spLocks noGrp="1" noChangeArrowheads="1"/>
          </p:cNvSpPr>
          <p:nvPr>
            <p:ph type="body" idx="1"/>
          </p:nvPr>
        </p:nvSpPr>
        <p:spPr/>
        <p:txBody>
          <a:bodyPr/>
          <a:lstStyle/>
          <a:p>
            <a:pPr eaLnBrk="1" hangingPunct="1"/>
            <a:r>
              <a:rPr lang="en-US" altLang="en-US"/>
              <a:t>Drugs also reduce C reactive protein, associated with inflammation and development of CAD</a:t>
            </a:r>
          </a:p>
          <a:p>
            <a:pPr eaLnBrk="1" hangingPunct="1"/>
            <a:r>
              <a:rPr lang="en-US" altLang="en-US"/>
              <a:t>Undergo extensive first pass metabolism</a:t>
            </a:r>
          </a:p>
          <a:p>
            <a:pPr eaLnBrk="1" hangingPunct="1"/>
            <a:r>
              <a:rPr lang="en-US" altLang="en-US"/>
              <a:t>Metabolism occurs in liver</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530B1988-AF8A-4FEA-A81C-A9BF53DBDFAE}"/>
              </a:ext>
            </a:extLst>
          </p:cNvPr>
          <p:cNvSpPr>
            <a:spLocks noGrp="1" noChangeArrowheads="1"/>
          </p:cNvSpPr>
          <p:nvPr>
            <p:ph type="title"/>
          </p:nvPr>
        </p:nvSpPr>
        <p:spPr/>
        <p:txBody>
          <a:bodyPr/>
          <a:lstStyle/>
          <a:p>
            <a:pPr eaLnBrk="1" hangingPunct="1"/>
            <a:r>
              <a:rPr lang="en-US" altLang="en-US"/>
              <a:t>Statins cont. </a:t>
            </a:r>
          </a:p>
        </p:txBody>
      </p:sp>
      <p:sp>
        <p:nvSpPr>
          <p:cNvPr id="96259" name="Rectangle 3">
            <a:extLst>
              <a:ext uri="{FF2B5EF4-FFF2-40B4-BE49-F238E27FC236}">
                <a16:creationId xmlns:a16="http://schemas.microsoft.com/office/drawing/2014/main" id="{8626D6CF-6ACF-4087-8FF7-773B57AFC45E}"/>
              </a:ext>
            </a:extLst>
          </p:cNvPr>
          <p:cNvSpPr>
            <a:spLocks noGrp="1" noChangeArrowheads="1"/>
          </p:cNvSpPr>
          <p:nvPr>
            <p:ph type="body" idx="1"/>
          </p:nvPr>
        </p:nvSpPr>
        <p:spPr/>
        <p:txBody>
          <a:bodyPr/>
          <a:lstStyle/>
          <a:p>
            <a:pPr eaLnBrk="1" hangingPunct="1"/>
            <a:r>
              <a:rPr lang="en-US" altLang="en-US" sz="2800"/>
              <a:t>Adverse effects include:HA, diarrhea, rashes, headaches, constipation, hepatotoxicity and myopathy.</a:t>
            </a:r>
          </a:p>
          <a:p>
            <a:pPr eaLnBrk="1" hangingPunct="1"/>
            <a:r>
              <a:rPr lang="en-US" altLang="en-US" sz="2800"/>
              <a:t>Should obtain baseline LFTs and then at 6 and 12 weeks after starting then every 6 months</a:t>
            </a:r>
          </a:p>
          <a:p>
            <a:pPr eaLnBrk="1" hangingPunct="1"/>
            <a:r>
              <a:rPr lang="en-US" altLang="en-US" sz="2800"/>
              <a:t>If serum aminotranferases increase to more than 3x normal, should be reduced or DCed.</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1A232D06-0151-42C1-9B6F-93768CAA3AC4}"/>
              </a:ext>
            </a:extLst>
          </p:cNvPr>
          <p:cNvSpPr>
            <a:spLocks noGrp="1" noChangeArrowheads="1"/>
          </p:cNvSpPr>
          <p:nvPr>
            <p:ph type="title"/>
          </p:nvPr>
        </p:nvSpPr>
        <p:spPr/>
        <p:txBody>
          <a:bodyPr/>
          <a:lstStyle/>
          <a:p>
            <a:pPr algn="ctr" eaLnBrk="1" hangingPunct="1"/>
            <a:r>
              <a:rPr lang="en-US" altLang="en-US"/>
              <a:t>Statins cont.</a:t>
            </a:r>
          </a:p>
        </p:txBody>
      </p:sp>
      <p:sp>
        <p:nvSpPr>
          <p:cNvPr id="97283" name="Rectangle 3">
            <a:extLst>
              <a:ext uri="{FF2B5EF4-FFF2-40B4-BE49-F238E27FC236}">
                <a16:creationId xmlns:a16="http://schemas.microsoft.com/office/drawing/2014/main" id="{029ED012-E5C0-43C1-BB4B-71EF7E41221F}"/>
              </a:ext>
            </a:extLst>
          </p:cNvPr>
          <p:cNvSpPr>
            <a:spLocks noGrp="1" noChangeArrowheads="1"/>
          </p:cNvSpPr>
          <p:nvPr>
            <p:ph type="body" idx="1"/>
          </p:nvPr>
        </p:nvSpPr>
        <p:spPr/>
        <p:txBody>
          <a:bodyPr/>
          <a:lstStyle/>
          <a:p>
            <a:pPr eaLnBrk="1" hangingPunct="1"/>
            <a:r>
              <a:rPr lang="en-US" altLang="en-US"/>
              <a:t>Do not take with grapefruit juice</a:t>
            </a:r>
          </a:p>
          <a:p>
            <a:pPr eaLnBrk="1" hangingPunct="1"/>
            <a:r>
              <a:rPr lang="en-US" altLang="en-US"/>
              <a:t>Pregnancy category X</a:t>
            </a:r>
          </a:p>
          <a:p>
            <a:pPr eaLnBrk="1" hangingPunct="1"/>
            <a:r>
              <a:rPr lang="en-US" altLang="en-US"/>
              <a:t>Examples: Lipitor (atorvastatin), Pravachol (pravastatin), Zocor (simvastatin), Lescol (fluvastatin)</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92135CCD-0024-4392-BDA2-42D53F99C688}"/>
              </a:ext>
            </a:extLst>
          </p:cNvPr>
          <p:cNvSpPr>
            <a:spLocks noGrp="1" noChangeArrowheads="1"/>
          </p:cNvSpPr>
          <p:nvPr>
            <p:ph type="title"/>
          </p:nvPr>
        </p:nvSpPr>
        <p:spPr/>
        <p:txBody>
          <a:bodyPr/>
          <a:lstStyle/>
          <a:p>
            <a:pPr algn="ctr" eaLnBrk="1" hangingPunct="1"/>
            <a:r>
              <a:rPr lang="en-US" altLang="en-US"/>
              <a:t>Bile Acid Sequestrants</a:t>
            </a:r>
          </a:p>
        </p:txBody>
      </p:sp>
      <p:sp>
        <p:nvSpPr>
          <p:cNvPr id="98307" name="Rectangle 3">
            <a:extLst>
              <a:ext uri="{FF2B5EF4-FFF2-40B4-BE49-F238E27FC236}">
                <a16:creationId xmlns:a16="http://schemas.microsoft.com/office/drawing/2014/main" id="{D9E4A2C5-4AB2-4F8E-9271-53710E4202DC}"/>
              </a:ext>
            </a:extLst>
          </p:cNvPr>
          <p:cNvSpPr>
            <a:spLocks noGrp="1" noChangeArrowheads="1"/>
          </p:cNvSpPr>
          <p:nvPr>
            <p:ph type="body" idx="1"/>
          </p:nvPr>
        </p:nvSpPr>
        <p:spPr/>
        <p:txBody>
          <a:bodyPr/>
          <a:lstStyle/>
          <a:p>
            <a:pPr eaLnBrk="1" hangingPunct="1"/>
            <a:r>
              <a:rPr lang="en-US" altLang="en-US"/>
              <a:t>Bind bile acids in the intestinal lumen. This causes the bile acids to be excreted in feces and prevents their being recirculated to the liver. Thus, the liver will use cholesterol to produce bile acids thus decreasing serum levels.</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41EEC8FA-1DB6-48C5-8A71-E79FA59BF211}"/>
              </a:ext>
            </a:extLst>
          </p:cNvPr>
          <p:cNvSpPr>
            <a:spLocks noGrp="1" noChangeArrowheads="1"/>
          </p:cNvSpPr>
          <p:nvPr>
            <p:ph type="title"/>
          </p:nvPr>
        </p:nvSpPr>
        <p:spPr/>
        <p:txBody>
          <a:bodyPr/>
          <a:lstStyle/>
          <a:p>
            <a:pPr algn="ctr" eaLnBrk="1" hangingPunct="1"/>
            <a:r>
              <a:rPr lang="en-US" altLang="en-US"/>
              <a:t>Bile Acid Sequestrants</a:t>
            </a:r>
          </a:p>
        </p:txBody>
      </p:sp>
      <p:sp>
        <p:nvSpPr>
          <p:cNvPr id="99331" name="Rectangle 3">
            <a:extLst>
              <a:ext uri="{FF2B5EF4-FFF2-40B4-BE49-F238E27FC236}">
                <a16:creationId xmlns:a16="http://schemas.microsoft.com/office/drawing/2014/main" id="{7C660D35-2F82-4358-A8E6-46D42F5C9642}"/>
              </a:ext>
            </a:extLst>
          </p:cNvPr>
          <p:cNvSpPr>
            <a:spLocks noGrp="1" noChangeArrowheads="1"/>
          </p:cNvSpPr>
          <p:nvPr>
            <p:ph type="body" idx="1"/>
          </p:nvPr>
        </p:nvSpPr>
        <p:spPr/>
        <p:txBody>
          <a:bodyPr/>
          <a:lstStyle/>
          <a:p>
            <a:pPr eaLnBrk="1" hangingPunct="1"/>
            <a:r>
              <a:rPr lang="en-US" altLang="en-US"/>
              <a:t>Especially lower LDL</a:t>
            </a:r>
          </a:p>
          <a:p>
            <a:pPr eaLnBrk="1" hangingPunct="1"/>
            <a:r>
              <a:rPr lang="en-US" altLang="en-US"/>
              <a:t>Examples are: Questran (cholestyramine) and Welchol (colesevelam)</a:t>
            </a:r>
          </a:p>
          <a:p>
            <a:pPr eaLnBrk="1" hangingPunct="1"/>
            <a:r>
              <a:rPr lang="en-US" altLang="en-US"/>
              <a:t>Often used with patients already on a statin</a:t>
            </a:r>
          </a:p>
          <a:p>
            <a:pPr eaLnBrk="1" hangingPunct="1"/>
            <a:r>
              <a:rPr lang="en-US" altLang="en-US"/>
              <a:t>Long term use can affect absorption of folate, Vitamins A,D,E,K</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FF9F390D-99FD-4896-BBBC-FD664F355E3B}"/>
              </a:ext>
            </a:extLst>
          </p:cNvPr>
          <p:cNvSpPr>
            <a:spLocks noGrp="1" noChangeArrowheads="1"/>
          </p:cNvSpPr>
          <p:nvPr>
            <p:ph type="title"/>
          </p:nvPr>
        </p:nvSpPr>
        <p:spPr/>
        <p:txBody>
          <a:bodyPr/>
          <a:lstStyle/>
          <a:p>
            <a:pPr algn="ctr" eaLnBrk="1" hangingPunct="1"/>
            <a:r>
              <a:rPr lang="en-US" altLang="en-US"/>
              <a:t>Fibrates</a:t>
            </a:r>
          </a:p>
        </p:txBody>
      </p:sp>
      <p:sp>
        <p:nvSpPr>
          <p:cNvPr id="100355" name="Rectangle 3">
            <a:extLst>
              <a:ext uri="{FF2B5EF4-FFF2-40B4-BE49-F238E27FC236}">
                <a16:creationId xmlns:a16="http://schemas.microsoft.com/office/drawing/2014/main" id="{7D82BF1D-86A2-446D-A88C-EE31BCD9BA2C}"/>
              </a:ext>
            </a:extLst>
          </p:cNvPr>
          <p:cNvSpPr>
            <a:spLocks noGrp="1" noChangeArrowheads="1"/>
          </p:cNvSpPr>
          <p:nvPr>
            <p:ph type="body" idx="1"/>
          </p:nvPr>
        </p:nvSpPr>
        <p:spPr/>
        <p:txBody>
          <a:bodyPr/>
          <a:lstStyle/>
          <a:p>
            <a:pPr eaLnBrk="1" hangingPunct="1"/>
            <a:r>
              <a:rPr lang="en-US" altLang="en-US"/>
              <a:t>Tricor (fenofibrate)</a:t>
            </a:r>
          </a:p>
          <a:p>
            <a:pPr eaLnBrk="1" hangingPunct="1"/>
            <a:r>
              <a:rPr lang="en-US" altLang="en-US"/>
              <a:t>Lopid (gemfibrozil)</a:t>
            </a:r>
          </a:p>
          <a:p>
            <a:pPr eaLnBrk="1" hangingPunct="1"/>
            <a:r>
              <a:rPr lang="en-US" altLang="en-US"/>
              <a:t>These drugs increase oxidation of fatty acids in liver and muscle tissue thus decreasing hepatic production of TG, VLDL and increase HDL. </a:t>
            </a:r>
          </a:p>
          <a:p>
            <a:pPr eaLnBrk="1" hangingPunct="1"/>
            <a:r>
              <a:rPr lang="en-US" altLang="en-US"/>
              <a:t>Most effective drugs for reducing TG.</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AE599541-B309-4BFD-A657-1518B7C94801}"/>
              </a:ext>
            </a:extLst>
          </p:cNvPr>
          <p:cNvSpPr>
            <a:spLocks noGrp="1" noChangeArrowheads="1"/>
          </p:cNvSpPr>
          <p:nvPr>
            <p:ph type="title"/>
          </p:nvPr>
        </p:nvSpPr>
        <p:spPr/>
        <p:txBody>
          <a:bodyPr/>
          <a:lstStyle/>
          <a:p>
            <a:pPr algn="ctr" eaLnBrk="1" hangingPunct="1"/>
            <a:r>
              <a:rPr lang="en-US" altLang="en-US"/>
              <a:t>Fibrates cont.</a:t>
            </a:r>
          </a:p>
        </p:txBody>
      </p:sp>
      <p:sp>
        <p:nvSpPr>
          <p:cNvPr id="101379" name="Rectangle 3">
            <a:extLst>
              <a:ext uri="{FF2B5EF4-FFF2-40B4-BE49-F238E27FC236}">
                <a16:creationId xmlns:a16="http://schemas.microsoft.com/office/drawing/2014/main" id="{50C50B0B-9E74-40DC-9BB2-C3F594CA0013}"/>
              </a:ext>
            </a:extLst>
          </p:cNvPr>
          <p:cNvSpPr>
            <a:spLocks noGrp="1" noChangeArrowheads="1"/>
          </p:cNvSpPr>
          <p:nvPr>
            <p:ph type="body" idx="1"/>
          </p:nvPr>
        </p:nvSpPr>
        <p:spPr/>
        <p:txBody>
          <a:bodyPr/>
          <a:lstStyle/>
          <a:p>
            <a:pPr eaLnBrk="1" hangingPunct="1"/>
            <a:r>
              <a:rPr lang="en-US" altLang="en-US"/>
              <a:t>Can cause hepatotoxicity</a:t>
            </a:r>
          </a:p>
          <a:p>
            <a:pPr eaLnBrk="1" hangingPunct="1"/>
            <a:r>
              <a:rPr lang="en-US" altLang="en-US"/>
              <a:t>Main side effects include: diarrhea, GI discomfort, cause gallstones, interact with Coumadin</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9DBEF373-985A-4583-9B28-8DDF4FC8883A}"/>
              </a:ext>
            </a:extLst>
          </p:cNvPr>
          <p:cNvSpPr>
            <a:spLocks noGrp="1" noChangeArrowheads="1"/>
          </p:cNvSpPr>
          <p:nvPr>
            <p:ph type="title"/>
          </p:nvPr>
        </p:nvSpPr>
        <p:spPr/>
        <p:txBody>
          <a:bodyPr/>
          <a:lstStyle/>
          <a:p>
            <a:pPr algn="ctr" eaLnBrk="1" hangingPunct="1"/>
            <a:r>
              <a:rPr lang="en-US" altLang="en-US"/>
              <a:t>Niacin (nicotinic acid)</a:t>
            </a:r>
          </a:p>
        </p:txBody>
      </p:sp>
      <p:sp>
        <p:nvSpPr>
          <p:cNvPr id="102403" name="Rectangle 3">
            <a:extLst>
              <a:ext uri="{FF2B5EF4-FFF2-40B4-BE49-F238E27FC236}">
                <a16:creationId xmlns:a16="http://schemas.microsoft.com/office/drawing/2014/main" id="{14F98792-F2FB-4EC0-8D69-95E9D0F99D51}"/>
              </a:ext>
            </a:extLst>
          </p:cNvPr>
          <p:cNvSpPr>
            <a:spLocks noGrp="1" noChangeArrowheads="1"/>
          </p:cNvSpPr>
          <p:nvPr>
            <p:ph type="body" idx="1"/>
          </p:nvPr>
        </p:nvSpPr>
        <p:spPr/>
        <p:txBody>
          <a:bodyPr/>
          <a:lstStyle/>
          <a:p>
            <a:pPr eaLnBrk="1" hangingPunct="1"/>
            <a:r>
              <a:rPr lang="en-US" altLang="en-US"/>
              <a:t>Decreases both cholesterol and triglycerides</a:t>
            </a:r>
          </a:p>
          <a:p>
            <a:pPr eaLnBrk="1" hangingPunct="1"/>
            <a:r>
              <a:rPr lang="en-US" altLang="en-US"/>
              <a:t>Bottom line—decreases hepatic synthesis of TG and secretion of VLDL (which leads to decreased production of LDL)</a:t>
            </a:r>
          </a:p>
          <a:p>
            <a:pPr eaLnBrk="1" hangingPunct="1"/>
            <a:r>
              <a:rPr lang="en-US" altLang="en-US"/>
              <a:t>Need high doses for efficacy</a:t>
            </a:r>
          </a:p>
          <a:p>
            <a:pPr eaLnBrk="1" hangingPunct="1">
              <a:buFontTx/>
              <a:buNone/>
            </a:pPr>
            <a:endParaRPr lang="en-US" alt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5265AD1F-8E94-4CBF-9FBB-0C1A1C603FC3}"/>
              </a:ext>
            </a:extLst>
          </p:cNvPr>
          <p:cNvSpPr>
            <a:spLocks noGrp="1" noChangeArrowheads="1"/>
          </p:cNvSpPr>
          <p:nvPr>
            <p:ph type="title"/>
          </p:nvPr>
        </p:nvSpPr>
        <p:spPr/>
        <p:txBody>
          <a:bodyPr/>
          <a:lstStyle/>
          <a:p>
            <a:pPr algn="ctr" eaLnBrk="1" hangingPunct="1"/>
            <a:r>
              <a:rPr lang="en-US" altLang="en-US"/>
              <a:t>Niacin</a:t>
            </a:r>
          </a:p>
        </p:txBody>
      </p:sp>
      <p:sp>
        <p:nvSpPr>
          <p:cNvPr id="103427" name="Rectangle 3">
            <a:extLst>
              <a:ext uri="{FF2B5EF4-FFF2-40B4-BE49-F238E27FC236}">
                <a16:creationId xmlns:a16="http://schemas.microsoft.com/office/drawing/2014/main" id="{DB471F0D-F9E8-4A8A-BF12-B25663070A06}"/>
              </a:ext>
            </a:extLst>
          </p:cNvPr>
          <p:cNvSpPr>
            <a:spLocks noGrp="1" noChangeArrowheads="1"/>
          </p:cNvSpPr>
          <p:nvPr>
            <p:ph type="body" idx="1"/>
          </p:nvPr>
        </p:nvSpPr>
        <p:spPr/>
        <p:txBody>
          <a:bodyPr/>
          <a:lstStyle/>
          <a:p>
            <a:pPr eaLnBrk="1" hangingPunct="1">
              <a:lnSpc>
                <a:spcPct val="90000"/>
              </a:lnSpc>
            </a:pPr>
            <a:r>
              <a:rPr lang="en-US" altLang="en-US"/>
              <a:t>Side effects include: flushing, pruritus, gastric irritation. May cause hyperglycemia, hyperuricemia, elevated hepatic aminotransferase enzymes and hepatitis. </a:t>
            </a:r>
          </a:p>
          <a:p>
            <a:pPr eaLnBrk="1" hangingPunct="1">
              <a:lnSpc>
                <a:spcPct val="90000"/>
              </a:lnSpc>
            </a:pPr>
            <a:r>
              <a:rPr lang="en-US" altLang="en-US"/>
              <a:t>Can reduce flushing by starting with low doses, taking dose with meals, and taking ASA 325mg thirty minutes before taking dose</a:t>
            </a:r>
          </a:p>
        </p:txBody>
      </p:sp>
    </p:spTree>
  </p:cSld>
  <p:clrMapOvr>
    <a:masterClrMapping/>
  </p:clrMapOvr>
</p:sld>
</file>

<file path=ppt/theme/theme1.xml><?xml version="1.0" encoding="utf-8"?>
<a:theme xmlns:a="http://schemas.openxmlformats.org/drawingml/2006/main" name="Glowing test tubes design template">
  <a:themeElements>
    <a:clrScheme name="Glowing test tubes design template 6">
      <a:dk1>
        <a:srgbClr val="5C1F00"/>
      </a:dk1>
      <a:lt1>
        <a:srgbClr val="FFFFCC"/>
      </a:lt1>
      <a:dk2>
        <a:srgbClr val="7E2A00"/>
      </a:dk2>
      <a:lt2>
        <a:srgbClr val="DFD293"/>
      </a:lt2>
      <a:accent1>
        <a:srgbClr val="FF6600"/>
      </a:accent1>
      <a:accent2>
        <a:srgbClr val="DF8F3F"/>
      </a:accent2>
      <a:accent3>
        <a:srgbClr val="C0ACAA"/>
      </a:accent3>
      <a:accent4>
        <a:srgbClr val="DADAAE"/>
      </a:accent4>
      <a:accent5>
        <a:srgbClr val="FFB8AA"/>
      </a:accent5>
      <a:accent6>
        <a:srgbClr val="CA8138"/>
      </a:accent6>
      <a:hlink>
        <a:srgbClr val="FFFF99"/>
      </a:hlink>
      <a:folHlink>
        <a:srgbClr val="FFCC99"/>
      </a:folHlink>
    </a:clrScheme>
    <a:fontScheme name="Glowing test tubes design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Glowing test tubes design template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lowing test tubes design template 2">
        <a:dk1>
          <a:srgbClr val="000000"/>
        </a:dk1>
        <a:lt1>
          <a:srgbClr val="FFFFFF"/>
        </a:lt1>
        <a:dk2>
          <a:srgbClr val="000000"/>
        </a:dk2>
        <a:lt2>
          <a:srgbClr val="333333"/>
        </a:lt2>
        <a:accent1>
          <a:srgbClr val="C0C0C0"/>
        </a:accent1>
        <a:accent2>
          <a:srgbClr val="808080"/>
        </a:accent2>
        <a:accent3>
          <a:srgbClr val="FFFFFF"/>
        </a:accent3>
        <a:accent4>
          <a:srgbClr val="000000"/>
        </a:accent4>
        <a:accent5>
          <a:srgbClr val="DCDCDC"/>
        </a:accent5>
        <a:accent6>
          <a:srgbClr val="737373"/>
        </a:accent6>
        <a:hlink>
          <a:srgbClr val="4D4D4D"/>
        </a:hlink>
        <a:folHlink>
          <a:srgbClr val="FFFFFF"/>
        </a:folHlink>
      </a:clrScheme>
      <a:clrMap bg1="lt1" tx1="dk1" bg2="lt2" tx2="dk2" accent1="accent1" accent2="accent2" accent3="accent3" accent4="accent4" accent5="accent5" accent6="accent6" hlink="hlink" folHlink="folHlink"/>
    </a:extraClrScheme>
    <a:extraClrScheme>
      <a:clrScheme name="Glowing test tubes design template 3">
        <a:dk1>
          <a:srgbClr val="000000"/>
        </a:dk1>
        <a:lt1>
          <a:srgbClr val="FFFFFF"/>
        </a:lt1>
        <a:dk2>
          <a:srgbClr val="000000"/>
        </a:dk2>
        <a:lt2>
          <a:srgbClr val="808080"/>
        </a:lt2>
        <a:accent1>
          <a:srgbClr val="FEEEC2"/>
        </a:accent1>
        <a:accent2>
          <a:srgbClr val="653A01"/>
        </a:accent2>
        <a:accent3>
          <a:srgbClr val="FFFFFF"/>
        </a:accent3>
        <a:accent4>
          <a:srgbClr val="000000"/>
        </a:accent4>
        <a:accent5>
          <a:srgbClr val="FEF5DD"/>
        </a:accent5>
        <a:accent6>
          <a:srgbClr val="5B3401"/>
        </a:accent6>
        <a:hlink>
          <a:srgbClr val="009999"/>
        </a:hlink>
        <a:folHlink>
          <a:srgbClr val="CC3300"/>
        </a:folHlink>
      </a:clrScheme>
      <a:clrMap bg1="lt1" tx1="dk1" bg2="lt2" tx2="dk2" accent1="accent1" accent2="accent2" accent3="accent3" accent4="accent4" accent5="accent5" accent6="accent6" hlink="hlink" folHlink="folHlink"/>
    </a:extraClrScheme>
    <a:extraClrScheme>
      <a:clrScheme name="Glowing test tubes design template 4">
        <a:dk1>
          <a:srgbClr val="462300"/>
        </a:dk1>
        <a:lt1>
          <a:srgbClr val="FFFFFF"/>
        </a:lt1>
        <a:dk2>
          <a:srgbClr val="000000"/>
        </a:dk2>
        <a:lt2>
          <a:srgbClr val="808080"/>
        </a:lt2>
        <a:accent1>
          <a:srgbClr val="FFE499"/>
        </a:accent1>
        <a:accent2>
          <a:srgbClr val="FCA416"/>
        </a:accent2>
        <a:accent3>
          <a:srgbClr val="FFFFFF"/>
        </a:accent3>
        <a:accent4>
          <a:srgbClr val="3A1C00"/>
        </a:accent4>
        <a:accent5>
          <a:srgbClr val="FFEFCA"/>
        </a:accent5>
        <a:accent6>
          <a:srgbClr val="E49413"/>
        </a:accent6>
        <a:hlink>
          <a:srgbClr val="663300"/>
        </a:hlink>
        <a:folHlink>
          <a:srgbClr val="A50021"/>
        </a:folHlink>
      </a:clrScheme>
      <a:clrMap bg1="lt1" tx1="dk1" bg2="lt2" tx2="dk2" accent1="accent1" accent2="accent2" accent3="accent3" accent4="accent4" accent5="accent5" accent6="accent6" hlink="hlink" folHlink="folHlink"/>
    </a:extraClrScheme>
    <a:extraClrScheme>
      <a:clrScheme name="Glowing test tubes design template 5">
        <a:dk1>
          <a:srgbClr val="422100"/>
        </a:dk1>
        <a:lt1>
          <a:srgbClr val="FFFFCC"/>
        </a:lt1>
        <a:dk2>
          <a:srgbClr val="000000"/>
        </a:dk2>
        <a:lt2>
          <a:srgbClr val="969696"/>
        </a:lt2>
        <a:accent1>
          <a:srgbClr val="FFFFCC"/>
        </a:accent1>
        <a:accent2>
          <a:srgbClr val="E7B96F"/>
        </a:accent2>
        <a:accent3>
          <a:srgbClr val="FFFFE2"/>
        </a:accent3>
        <a:accent4>
          <a:srgbClr val="371B00"/>
        </a:accent4>
        <a:accent5>
          <a:srgbClr val="FFFFE2"/>
        </a:accent5>
        <a:accent6>
          <a:srgbClr val="D1A764"/>
        </a:accent6>
        <a:hlink>
          <a:srgbClr val="0066CC"/>
        </a:hlink>
        <a:folHlink>
          <a:srgbClr val="996633"/>
        </a:folHlink>
      </a:clrScheme>
      <a:clrMap bg1="lt1" tx1="dk1" bg2="lt2" tx2="dk2" accent1="accent1" accent2="accent2" accent3="accent3" accent4="accent4" accent5="accent5" accent6="accent6" hlink="hlink" folHlink="folHlink"/>
    </a:extraClrScheme>
    <a:extraClrScheme>
      <a:clrScheme name="Glowing test tubes design template 6">
        <a:dk1>
          <a:srgbClr val="5C1F00"/>
        </a:dk1>
        <a:lt1>
          <a:srgbClr val="FFFFCC"/>
        </a:lt1>
        <a:dk2>
          <a:srgbClr val="7E2A00"/>
        </a:dk2>
        <a:lt2>
          <a:srgbClr val="DFD293"/>
        </a:lt2>
        <a:accent1>
          <a:srgbClr val="FF6600"/>
        </a:accent1>
        <a:accent2>
          <a:srgbClr val="DF8F3F"/>
        </a:accent2>
        <a:accent3>
          <a:srgbClr val="C0ACAA"/>
        </a:accent3>
        <a:accent4>
          <a:srgbClr val="DADAAE"/>
        </a:accent4>
        <a:accent5>
          <a:srgbClr val="FFB8AA"/>
        </a:accent5>
        <a:accent6>
          <a:srgbClr val="CA8138"/>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Glowing test tubes design template 7">
        <a:dk1>
          <a:srgbClr val="005A58"/>
        </a:dk1>
        <a:lt1>
          <a:srgbClr val="FFE8A9"/>
        </a:lt1>
        <a:dk2>
          <a:srgbClr val="CC9900"/>
        </a:dk2>
        <a:lt2>
          <a:srgbClr val="FFFF99"/>
        </a:lt2>
        <a:accent1>
          <a:srgbClr val="E0A04A"/>
        </a:accent1>
        <a:accent2>
          <a:srgbClr val="9478BC"/>
        </a:accent2>
        <a:accent3>
          <a:srgbClr val="E2CAAA"/>
        </a:accent3>
        <a:accent4>
          <a:srgbClr val="DAC690"/>
        </a:accent4>
        <a:accent5>
          <a:srgbClr val="EDCDB1"/>
        </a:accent5>
        <a:accent6>
          <a:srgbClr val="866CAA"/>
        </a:accent6>
        <a:hlink>
          <a:srgbClr val="EFE2BD"/>
        </a:hlink>
        <a:folHlink>
          <a:srgbClr val="FFFF99"/>
        </a:folHlink>
      </a:clrScheme>
      <a:clrMap bg1="dk2" tx1="lt1" bg2="dk1" tx2="lt2" accent1="accent1" accent2="accent2" accent3="accent3" accent4="accent4" accent5="accent5" accent6="accent6" hlink="hlink" folHlink="folHlink"/>
    </a:extraClrScheme>
    <a:extraClrScheme>
      <a:clrScheme name="Glowing test tubes design template 8">
        <a:dk1>
          <a:srgbClr val="003366"/>
        </a:dk1>
        <a:lt1>
          <a:srgbClr val="E0DFDA"/>
        </a:lt1>
        <a:dk2>
          <a:srgbClr val="B6B6AE"/>
        </a:dk2>
        <a:lt2>
          <a:srgbClr val="FFFFCC"/>
        </a:lt2>
        <a:accent1>
          <a:srgbClr val="DF9C5F"/>
        </a:accent1>
        <a:accent2>
          <a:srgbClr val="CCCC00"/>
        </a:accent2>
        <a:accent3>
          <a:srgbClr val="D7D7D3"/>
        </a:accent3>
        <a:accent4>
          <a:srgbClr val="BFBEBA"/>
        </a:accent4>
        <a:accent5>
          <a:srgbClr val="ECCBB6"/>
        </a:accent5>
        <a:accent6>
          <a:srgbClr val="B9B900"/>
        </a:accent6>
        <a:hlink>
          <a:srgbClr val="FFFFCC"/>
        </a:hlink>
        <a:folHlink>
          <a:srgbClr val="FFE701"/>
        </a:folHlink>
      </a:clrScheme>
      <a:clrMap bg1="dk2" tx1="lt1" bg2="dk1" tx2="lt2" accent1="accent1" accent2="accent2" accent3="accent3" accent4="accent4" accent5="accent5" accent6="accent6" hlink="hlink" folHlink="folHlink"/>
    </a:extraClrScheme>
    <a:extraClrScheme>
      <a:clrScheme name="Glowing test tubes design template 9">
        <a:dk1>
          <a:srgbClr val="777777"/>
        </a:dk1>
        <a:lt1>
          <a:srgbClr val="FFFFCC"/>
        </a:lt1>
        <a:dk2>
          <a:srgbClr val="A1A496"/>
        </a:dk2>
        <a:lt2>
          <a:srgbClr val="D1D1CB"/>
        </a:lt2>
        <a:accent1>
          <a:srgbClr val="909082"/>
        </a:accent1>
        <a:accent2>
          <a:srgbClr val="809EA8"/>
        </a:accent2>
        <a:accent3>
          <a:srgbClr val="CDCFC9"/>
        </a:accent3>
        <a:accent4>
          <a:srgbClr val="DADAAE"/>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lowing test tubes design template 10">
        <a:dk1>
          <a:srgbClr val="2D2015"/>
        </a:dk1>
        <a:lt1>
          <a:srgbClr val="FFEE99"/>
        </a:lt1>
        <a:dk2>
          <a:srgbClr val="523E26"/>
        </a:dk2>
        <a:lt2>
          <a:srgbClr val="DFC08D"/>
        </a:lt2>
        <a:accent1>
          <a:srgbClr val="A0815C"/>
        </a:accent1>
        <a:accent2>
          <a:srgbClr val="8F5F2F"/>
        </a:accent2>
        <a:accent3>
          <a:srgbClr val="B3AFAC"/>
        </a:accent3>
        <a:accent4>
          <a:srgbClr val="DACB82"/>
        </a:accent4>
        <a:accent5>
          <a:srgbClr val="CDC1B5"/>
        </a:accent5>
        <a:accent6>
          <a:srgbClr val="81552A"/>
        </a:accent6>
        <a:hlink>
          <a:srgbClr val="CCB400"/>
        </a:hlink>
        <a:folHlink>
          <a:srgbClr val="E2DAB6"/>
        </a:folHlink>
      </a:clrScheme>
      <a:clrMap bg1="dk2" tx1="lt1" bg2="dk1" tx2="lt2" accent1="accent1" accent2="accent2" accent3="accent3" accent4="accent4" accent5="accent5" accent6="accent6" hlink="hlink" folHlink="folHlink"/>
    </a:extraClrScheme>
    <a:extraClrScheme>
      <a:clrScheme name="Glowing test tubes design template 11">
        <a:dk1>
          <a:srgbClr val="422100"/>
        </a:dk1>
        <a:lt1>
          <a:srgbClr val="FFEC99"/>
        </a:lt1>
        <a:dk2>
          <a:srgbClr val="000000"/>
        </a:dk2>
        <a:lt2>
          <a:srgbClr val="777777"/>
        </a:lt2>
        <a:accent1>
          <a:srgbClr val="FEECCC"/>
        </a:accent1>
        <a:accent2>
          <a:srgbClr val="FFCC00"/>
        </a:accent2>
        <a:accent3>
          <a:srgbClr val="FFF4CA"/>
        </a:accent3>
        <a:accent4>
          <a:srgbClr val="371B00"/>
        </a:accent4>
        <a:accent5>
          <a:srgbClr val="FEF4E2"/>
        </a:accent5>
        <a:accent6>
          <a:srgbClr val="E7B900"/>
        </a:accent6>
        <a:hlink>
          <a:srgbClr val="FE6E0C"/>
        </a:hlink>
        <a:folHlink>
          <a:srgbClr val="B46B00"/>
        </a:folHlink>
      </a:clrScheme>
      <a:clrMap bg1="lt1" tx1="dk1" bg2="lt2" tx2="dk2" accent1="accent1" accent2="accent2" accent3="accent3" accent4="accent4" accent5="accent5" accent6="accent6" hlink="hlink" folHlink="folHlink"/>
    </a:extraClrScheme>
    <a:extraClrScheme>
      <a:clrScheme name="Glowing test tubes design template 12">
        <a:dk1>
          <a:srgbClr val="336699"/>
        </a:dk1>
        <a:lt1>
          <a:srgbClr val="FFFFCC"/>
        </a:lt1>
        <a:dk2>
          <a:srgbClr val="000000"/>
        </a:dk2>
        <a:lt2>
          <a:srgbClr val="F3F1E1"/>
        </a:lt2>
        <a:accent1>
          <a:srgbClr val="FF6600"/>
        </a:accent1>
        <a:accent2>
          <a:srgbClr val="865B26"/>
        </a:accent2>
        <a:accent3>
          <a:srgbClr val="AAAAAA"/>
        </a:accent3>
        <a:accent4>
          <a:srgbClr val="DADAAE"/>
        </a:accent4>
        <a:accent5>
          <a:srgbClr val="FFB8AA"/>
        </a:accent5>
        <a:accent6>
          <a:srgbClr val="795221"/>
        </a:accent6>
        <a:hlink>
          <a:srgbClr val="FFCC00"/>
        </a:hlink>
        <a:folHlink>
          <a:srgbClr val="FFFA95"/>
        </a:folHlink>
      </a:clrScheme>
      <a:clrMap bg1="dk2" tx1="lt1" bg2="dk1" tx2="lt2" accent1="accent1" accent2="accent2" accent3="accent3" accent4="accent4" accent5="accent5" accent6="accent6" hlink="hlink" folHlink="folHlink"/>
    </a:extraClrScheme>
    <a:extraClrScheme>
      <a:clrScheme name="Glowing test tubes design template 13">
        <a:dk1>
          <a:srgbClr val="3E3E5C"/>
        </a:dk1>
        <a:lt1>
          <a:srgbClr val="FBEAD3"/>
        </a:lt1>
        <a:dk2>
          <a:srgbClr val="FFCC00"/>
        </a:dk2>
        <a:lt2>
          <a:srgbClr val="FFFFFF"/>
        </a:lt2>
        <a:accent1>
          <a:srgbClr val="A16233"/>
        </a:accent1>
        <a:accent2>
          <a:srgbClr val="CC9900"/>
        </a:accent2>
        <a:accent3>
          <a:srgbClr val="FFE2AA"/>
        </a:accent3>
        <a:accent4>
          <a:srgbClr val="D6C8B4"/>
        </a:accent4>
        <a:accent5>
          <a:srgbClr val="CDB7AD"/>
        </a:accent5>
        <a:accent6>
          <a:srgbClr val="B98A00"/>
        </a:accent6>
        <a:hlink>
          <a:srgbClr val="FDD303"/>
        </a:hlink>
        <a:folHlink>
          <a:srgbClr val="FFFF99"/>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Glowing test tubes design template</Template>
  <TotalTime>4759</TotalTime>
  <Words>3615</Words>
  <Application>Microsoft Office PowerPoint</Application>
  <PresentationFormat>On-screen Show (4:3)</PresentationFormat>
  <Paragraphs>435</Paragraphs>
  <Slides>101</Slides>
  <Notes>0</Notes>
  <HiddenSlides>0</HiddenSlides>
  <MMClips>0</MMClips>
  <ScaleCrop>false</ScaleCrop>
  <HeadingPairs>
    <vt:vector size="4" baseType="variant">
      <vt:variant>
        <vt:lpstr>Theme</vt:lpstr>
      </vt:variant>
      <vt:variant>
        <vt:i4>1</vt:i4>
      </vt:variant>
      <vt:variant>
        <vt:lpstr>Slide Titles</vt:lpstr>
      </vt:variant>
      <vt:variant>
        <vt:i4>101</vt:i4>
      </vt:variant>
    </vt:vector>
  </HeadingPairs>
  <TitlesOfParts>
    <vt:vector size="102" baseType="lpstr">
      <vt:lpstr>Glowing test tubes design template</vt:lpstr>
      <vt:lpstr>ANTIHYPERTENSIVES, DIURETICS, ANTICOAGULANTS AND DYSLIPIDEMICS </vt:lpstr>
      <vt:lpstr>Hypertension</vt:lpstr>
      <vt:lpstr>Blood Pressure Classification according to the JNC 7</vt:lpstr>
      <vt:lpstr>Types of Hypertension</vt:lpstr>
      <vt:lpstr>BP review</vt:lpstr>
      <vt:lpstr>BP review</vt:lpstr>
      <vt:lpstr>BP review</vt:lpstr>
      <vt:lpstr>BP review cont.</vt:lpstr>
      <vt:lpstr>Essential Hypertension</vt:lpstr>
      <vt:lpstr>Essential Hypertension</vt:lpstr>
      <vt:lpstr>Nonpharmacologic Management of Hypertension</vt:lpstr>
      <vt:lpstr>Antihypertensive Drugs</vt:lpstr>
      <vt:lpstr>ACEIs</vt:lpstr>
      <vt:lpstr>ACEIs</vt:lpstr>
      <vt:lpstr>ACEIs</vt:lpstr>
      <vt:lpstr>ACEIs</vt:lpstr>
      <vt:lpstr>ACEIs</vt:lpstr>
      <vt:lpstr>Angiotensin II Receptor Blockers (ARBs)</vt:lpstr>
      <vt:lpstr>ARBs</vt:lpstr>
      <vt:lpstr>Examples of ARBs</vt:lpstr>
      <vt:lpstr>Antiadrenergics</vt:lpstr>
      <vt:lpstr>Antiadrenergics</vt:lpstr>
      <vt:lpstr>Antiadrenergics-Alpha 1</vt:lpstr>
      <vt:lpstr>Antiadrenergics</vt:lpstr>
      <vt:lpstr>Antiadrenergics—Alpha 2 agonists</vt:lpstr>
      <vt:lpstr>Beta Adrenergic Blockers</vt:lpstr>
      <vt:lpstr>Beta Blockers</vt:lpstr>
      <vt:lpstr>Calcium Channel Blocking Agents</vt:lpstr>
      <vt:lpstr>Calcium Channel Blocking Agents</vt:lpstr>
      <vt:lpstr>Diuretics</vt:lpstr>
      <vt:lpstr>Diuretics</vt:lpstr>
      <vt:lpstr>Vasodilators</vt:lpstr>
      <vt:lpstr>Vasodilators</vt:lpstr>
      <vt:lpstr>Vasodilators</vt:lpstr>
      <vt:lpstr>Ethnic Considerations</vt:lpstr>
      <vt:lpstr>Hypertensive Emergencies</vt:lpstr>
      <vt:lpstr>Hypertensive Emergencies</vt:lpstr>
      <vt:lpstr>Hypertensive Emergencies</vt:lpstr>
      <vt:lpstr>Herbals that affect BP</vt:lpstr>
      <vt:lpstr>PowerPoint Presentation</vt:lpstr>
      <vt:lpstr>PowerPoint Presentation</vt:lpstr>
      <vt:lpstr>Diuretics</vt:lpstr>
      <vt:lpstr>Diuretics</vt:lpstr>
      <vt:lpstr>Diuretics</vt:lpstr>
      <vt:lpstr>Thiazide Diuretics</vt:lpstr>
      <vt:lpstr>Thiazide Diuretics</vt:lpstr>
      <vt:lpstr>Loop Diuretics</vt:lpstr>
      <vt:lpstr>Loop Diuretics</vt:lpstr>
      <vt:lpstr>Potassium Sparing Diuretics</vt:lpstr>
      <vt:lpstr>Osmotic Diuretics </vt:lpstr>
      <vt:lpstr>Osmotic Diuretics</vt:lpstr>
      <vt:lpstr>Drugs that affect Coagulation</vt:lpstr>
      <vt:lpstr>Hemostasis </vt:lpstr>
      <vt:lpstr>Clot Lysis</vt:lpstr>
      <vt:lpstr>Blood Coagulation Factors</vt:lpstr>
      <vt:lpstr>Anticoagulants</vt:lpstr>
      <vt:lpstr>Heparin</vt:lpstr>
      <vt:lpstr>Heparin</vt:lpstr>
      <vt:lpstr>Low Molecular Weight Heparins</vt:lpstr>
      <vt:lpstr>Coumadin (warfarin)</vt:lpstr>
      <vt:lpstr>Coumadin (warfarin)</vt:lpstr>
      <vt:lpstr>Coumadin</vt:lpstr>
      <vt:lpstr>Coumadin</vt:lpstr>
      <vt:lpstr>Other anticoagulants</vt:lpstr>
      <vt:lpstr>Other Anticoagulants cont. Trade and generic names</vt:lpstr>
      <vt:lpstr>Antiplatelet Drugs</vt:lpstr>
      <vt:lpstr>Thromboxane A2 Inhibitors</vt:lpstr>
      <vt:lpstr>Adenosine Diphosphate Receptor Antagonists</vt:lpstr>
      <vt:lpstr>Adenosine Diphosphate Receptor Antagonists</vt:lpstr>
      <vt:lpstr>Glycoprotein IIb/IIIa Receptor Antagonists</vt:lpstr>
      <vt:lpstr>Reopro cont.</vt:lpstr>
      <vt:lpstr>Other glycoprotein IIb/IIIa Receptor antagonists</vt:lpstr>
      <vt:lpstr>Glycoprotein IIb/IIIba receptor antagonists cont.</vt:lpstr>
      <vt:lpstr>Phosphodiesterase Inhibitors</vt:lpstr>
      <vt:lpstr>Miscellaneous</vt:lpstr>
      <vt:lpstr>Thrombolytics</vt:lpstr>
      <vt:lpstr>Thrombolytics</vt:lpstr>
      <vt:lpstr>Thrombolytics</vt:lpstr>
      <vt:lpstr>Thrombolytics cont.</vt:lpstr>
      <vt:lpstr>Drugs Used to Control Bleeding</vt:lpstr>
      <vt:lpstr>Important reminders</vt:lpstr>
      <vt:lpstr>Overview of cholesterol panel</vt:lpstr>
      <vt:lpstr>Overview cont.</vt:lpstr>
      <vt:lpstr>Dyslipidemia</vt:lpstr>
      <vt:lpstr>Contributors to dyslipidemia</vt:lpstr>
      <vt:lpstr>Dyslipidemia cont.</vt:lpstr>
      <vt:lpstr>Types of Lipoproteins</vt:lpstr>
      <vt:lpstr>Initial Management</vt:lpstr>
      <vt:lpstr>Drug Therapy</vt:lpstr>
      <vt:lpstr>HMG-CoA reductase inhibitors or “statins”</vt:lpstr>
      <vt:lpstr>Statins cont.</vt:lpstr>
      <vt:lpstr>Statins cont. </vt:lpstr>
      <vt:lpstr>Statins cont.</vt:lpstr>
      <vt:lpstr>Bile Acid Sequestrants</vt:lpstr>
      <vt:lpstr>Bile Acid Sequestrants</vt:lpstr>
      <vt:lpstr>Fibrates</vt:lpstr>
      <vt:lpstr>Fibrates cont.</vt:lpstr>
      <vt:lpstr>Niacin (nicotinic acid)</vt:lpstr>
      <vt:lpstr>Niacin</vt:lpstr>
      <vt:lpstr>Niacin</vt:lpstr>
      <vt:lpstr>PowerPoint Presentation</vt:lpstr>
    </vt:vector>
  </TitlesOfParts>
  <Manager/>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ANTIHYPERTENSIVES, DIURETICS, ANTICOAGULANTS AND DYSLIPIDEMICS</dc:title>
  <dc:subject/>
  <dc:creator>Linda2</dc:creator>
  <cp:keywords/>
  <dc:description/>
  <cp:lastModifiedBy>george muraya kirira</cp:lastModifiedBy>
  <cp:revision>33</cp:revision>
  <cp:lastPrinted>1601-01-01T00:00:00Z</cp:lastPrinted>
  <dcterms:created xsi:type="dcterms:W3CDTF">2006-11-26T02:23:24Z</dcterms:created>
  <dcterms:modified xsi:type="dcterms:W3CDTF">2021-05-21T16:56:35Z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TC010721391033</vt:lpwstr>
  </property>
</Properties>
</file>