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6"/>
  </p:notesMasterIdLst>
  <p:sldIdLst>
    <p:sldId id="256" r:id="rId2"/>
    <p:sldId id="257" r:id="rId3"/>
    <p:sldId id="258" r:id="rId4"/>
    <p:sldId id="259" r:id="rId5"/>
    <p:sldId id="260" r:id="rId6"/>
    <p:sldId id="361" r:id="rId7"/>
    <p:sldId id="362" r:id="rId8"/>
    <p:sldId id="363" r:id="rId9"/>
    <p:sldId id="364" r:id="rId10"/>
    <p:sldId id="365" r:id="rId11"/>
    <p:sldId id="366" r:id="rId12"/>
    <p:sldId id="367" r:id="rId13"/>
    <p:sldId id="368" r:id="rId14"/>
    <p:sldId id="369" r:id="rId15"/>
    <p:sldId id="261" r:id="rId16"/>
    <p:sldId id="262" r:id="rId17"/>
    <p:sldId id="263" r:id="rId18"/>
    <p:sldId id="264" r:id="rId19"/>
    <p:sldId id="265" r:id="rId20"/>
    <p:sldId id="266" r:id="rId21"/>
    <p:sldId id="267" r:id="rId22"/>
    <p:sldId id="419" r:id="rId23"/>
    <p:sldId id="268" r:id="rId24"/>
    <p:sldId id="277" r:id="rId25"/>
    <p:sldId id="271" r:id="rId26"/>
    <p:sldId id="269" r:id="rId27"/>
    <p:sldId id="270" r:id="rId28"/>
    <p:sldId id="272" r:id="rId29"/>
    <p:sldId id="273" r:id="rId30"/>
    <p:sldId id="274" r:id="rId31"/>
    <p:sldId id="275" r:id="rId32"/>
    <p:sldId id="276" r:id="rId33"/>
    <p:sldId id="278"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2" r:id="rId48"/>
    <p:sldId id="294" r:id="rId49"/>
    <p:sldId id="293" r:id="rId50"/>
    <p:sldId id="295" r:id="rId51"/>
    <p:sldId id="296" r:id="rId52"/>
    <p:sldId id="297" r:id="rId53"/>
    <p:sldId id="298" r:id="rId54"/>
    <p:sldId id="299" r:id="rId55"/>
    <p:sldId id="300" r:id="rId56"/>
    <p:sldId id="302" r:id="rId57"/>
    <p:sldId id="301" r:id="rId58"/>
    <p:sldId id="303" r:id="rId59"/>
    <p:sldId id="304" r:id="rId60"/>
    <p:sldId id="305" r:id="rId61"/>
    <p:sldId id="306" r:id="rId62"/>
    <p:sldId id="307" r:id="rId63"/>
    <p:sldId id="308" r:id="rId64"/>
    <p:sldId id="309" r:id="rId65"/>
    <p:sldId id="310" r:id="rId66"/>
    <p:sldId id="311" r:id="rId67"/>
    <p:sldId id="312" r:id="rId68"/>
    <p:sldId id="313" r:id="rId69"/>
    <p:sldId id="314" r:id="rId70"/>
    <p:sldId id="315" r:id="rId71"/>
    <p:sldId id="316" r:id="rId72"/>
    <p:sldId id="317" r:id="rId73"/>
    <p:sldId id="318" r:id="rId74"/>
    <p:sldId id="319" r:id="rId75"/>
    <p:sldId id="320" r:id="rId76"/>
    <p:sldId id="321" r:id="rId77"/>
    <p:sldId id="322" r:id="rId78"/>
    <p:sldId id="323" r:id="rId79"/>
    <p:sldId id="324" r:id="rId80"/>
    <p:sldId id="325" r:id="rId81"/>
    <p:sldId id="326" r:id="rId82"/>
    <p:sldId id="327" r:id="rId83"/>
    <p:sldId id="328" r:id="rId84"/>
    <p:sldId id="329" r:id="rId85"/>
    <p:sldId id="330" r:id="rId86"/>
    <p:sldId id="331" r:id="rId87"/>
    <p:sldId id="332" r:id="rId88"/>
    <p:sldId id="334" r:id="rId89"/>
    <p:sldId id="333" r:id="rId90"/>
    <p:sldId id="335" r:id="rId91"/>
    <p:sldId id="336" r:id="rId92"/>
    <p:sldId id="337" r:id="rId93"/>
    <p:sldId id="338" r:id="rId94"/>
    <p:sldId id="346" r:id="rId95"/>
    <p:sldId id="347" r:id="rId96"/>
    <p:sldId id="348" r:id="rId97"/>
    <p:sldId id="349" r:id="rId98"/>
    <p:sldId id="343" r:id="rId99"/>
    <p:sldId id="339" r:id="rId100"/>
    <p:sldId id="340" r:id="rId101"/>
    <p:sldId id="341" r:id="rId102"/>
    <p:sldId id="350" r:id="rId103"/>
    <p:sldId id="351" r:id="rId104"/>
    <p:sldId id="352" r:id="rId105"/>
    <p:sldId id="344" r:id="rId106"/>
    <p:sldId id="342" r:id="rId107"/>
    <p:sldId id="354" r:id="rId108"/>
    <p:sldId id="345" r:id="rId109"/>
    <p:sldId id="353" r:id="rId110"/>
    <p:sldId id="355" r:id="rId111"/>
    <p:sldId id="356" r:id="rId112"/>
    <p:sldId id="357" r:id="rId113"/>
    <p:sldId id="358" r:id="rId114"/>
    <p:sldId id="359" r:id="rId115"/>
    <p:sldId id="360" r:id="rId116"/>
    <p:sldId id="370" r:id="rId117"/>
    <p:sldId id="371" r:id="rId118"/>
    <p:sldId id="372" r:id="rId119"/>
    <p:sldId id="373" r:id="rId120"/>
    <p:sldId id="374" r:id="rId121"/>
    <p:sldId id="375" r:id="rId122"/>
    <p:sldId id="376" r:id="rId123"/>
    <p:sldId id="379" r:id="rId124"/>
    <p:sldId id="377" r:id="rId125"/>
    <p:sldId id="378" r:id="rId126"/>
    <p:sldId id="380" r:id="rId127"/>
    <p:sldId id="381" r:id="rId128"/>
    <p:sldId id="385" r:id="rId129"/>
    <p:sldId id="386" r:id="rId130"/>
    <p:sldId id="382" r:id="rId131"/>
    <p:sldId id="383" r:id="rId132"/>
    <p:sldId id="384" r:id="rId133"/>
    <p:sldId id="387" r:id="rId134"/>
    <p:sldId id="388" r:id="rId135"/>
    <p:sldId id="389" r:id="rId136"/>
    <p:sldId id="390" r:id="rId137"/>
    <p:sldId id="391" r:id="rId138"/>
    <p:sldId id="392" r:id="rId139"/>
    <p:sldId id="393" r:id="rId140"/>
    <p:sldId id="394" r:id="rId141"/>
    <p:sldId id="395" r:id="rId142"/>
    <p:sldId id="397" r:id="rId143"/>
    <p:sldId id="396" r:id="rId144"/>
    <p:sldId id="401" r:id="rId145"/>
    <p:sldId id="398" r:id="rId146"/>
    <p:sldId id="399" r:id="rId147"/>
    <p:sldId id="400" r:id="rId148"/>
    <p:sldId id="402" r:id="rId149"/>
    <p:sldId id="403" r:id="rId150"/>
    <p:sldId id="404" r:id="rId151"/>
    <p:sldId id="405" r:id="rId152"/>
    <p:sldId id="406" r:id="rId153"/>
    <p:sldId id="407" r:id="rId154"/>
    <p:sldId id="408" r:id="rId155"/>
    <p:sldId id="409" r:id="rId156"/>
    <p:sldId id="410" r:id="rId157"/>
    <p:sldId id="411" r:id="rId158"/>
    <p:sldId id="412" r:id="rId159"/>
    <p:sldId id="413" r:id="rId160"/>
    <p:sldId id="414" r:id="rId161"/>
    <p:sldId id="415" r:id="rId162"/>
    <p:sldId id="416" r:id="rId163"/>
    <p:sldId id="417" r:id="rId164"/>
    <p:sldId id="418" r:id="rId16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56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4DF01-C365-41F9-8D78-24CFD90805E4}" type="datetimeFigureOut">
              <a:rPr lang="en-US" smtClean="0"/>
              <a:t>9/9/2011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B3AFE4-830F-47FA-A2F3-435AE289B3AC}"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F2AD156-D56F-47FF-9424-FECC4B0B5CAE}" type="datetime1">
              <a:rPr lang="en-US" smtClean="0"/>
              <a:t>9/9/2011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0B9D45-660B-414E-8B50-B273440EFD4A}" type="datetime1">
              <a:rPr lang="en-US" smtClean="0"/>
              <a:t>9/9/2011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62FBAB7-EF9D-4E13-9122-A1B82DE65FB7}" type="datetime1">
              <a:rPr lang="en-US" smtClean="0"/>
              <a:t>9/9/2011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BAA4552-4A4B-4C12-B3E1-7AF5621C925B}" type="datetime1">
              <a:rPr lang="en-US" smtClean="0"/>
              <a:t>9/9/2011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C7ADF8-C038-4671-9BC0-89504B200FBA}" type="datetime1">
              <a:rPr lang="en-US" smtClean="0"/>
              <a:t>9/9/2011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E40CC6B-DAE0-44DA-85D7-67A7E709EDE8}" type="datetime1">
              <a:rPr lang="en-US" smtClean="0"/>
              <a:t>9/9/2011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9E3BD81-64B6-44BB-8E4F-384FEFD86552}" type="datetime1">
              <a:rPr lang="en-US" smtClean="0"/>
              <a:t>9/9/2011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1B00EAB-F9D0-4E08-A086-F898B3146C51}" type="datetime1">
              <a:rPr lang="en-US" smtClean="0"/>
              <a:t>9/9/2011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D0FE0-0D25-40E6-A63E-47EC790404DA}" type="datetime1">
              <a:rPr lang="en-US" smtClean="0"/>
              <a:t>9/9/2011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FD716C-A7FF-4496-AD86-D94724C50BB0}" type="datetime1">
              <a:rPr lang="en-US" smtClean="0"/>
              <a:t>9/9/2011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4E36CC-5F02-401A-898F-D5DD1BAC1E20}" type="datetime1">
              <a:rPr lang="en-US" smtClean="0"/>
              <a:t>9/9/2011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F25BC4-937E-486F-AC5D-58D44C4BA66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BAE0C1-E3DD-475A-9717-412A09C1443F}" type="datetime1">
              <a:rPr lang="en-US" smtClean="0"/>
              <a:t>9/9/2011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F25BC4-937E-486F-AC5D-58D44C4BA66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HERNIAS</a:t>
            </a:r>
            <a:endParaRPr lang="en-GB" dirty="0"/>
          </a:p>
        </p:txBody>
      </p:sp>
      <p:sp>
        <p:nvSpPr>
          <p:cNvPr id="3" name="Subtitle 2"/>
          <p:cNvSpPr>
            <a:spLocks noGrp="1"/>
          </p:cNvSpPr>
          <p:nvPr>
            <p:ph type="subTitle" idx="1"/>
          </p:nvPr>
        </p:nvSpPr>
        <p:spPr/>
        <p:txBody>
          <a:bodyPr/>
          <a:lstStyle/>
          <a:p>
            <a:endParaRPr lang="en-GB"/>
          </a:p>
        </p:txBody>
      </p:sp>
      <p:sp>
        <p:nvSpPr>
          <p:cNvPr id="4" name="Date Placeholder 3"/>
          <p:cNvSpPr>
            <a:spLocks noGrp="1"/>
          </p:cNvSpPr>
          <p:nvPr>
            <p:ph type="dt" sz="half" idx="10"/>
          </p:nvPr>
        </p:nvSpPr>
        <p:spPr/>
        <p:txBody>
          <a:bodyPr/>
          <a:lstStyle/>
          <a:p>
            <a:fld id="{2A5F0A93-EC15-417C-B816-6F2B93F10A8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a:t>
            </a:fld>
            <a:endParaRPr lang="en-GB"/>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lstStyle/>
          <a:p>
            <a:r>
              <a:rPr lang="en-GB" dirty="0" smtClean="0"/>
              <a:t>Nevertheless, the </a:t>
            </a:r>
            <a:r>
              <a:rPr lang="en-GB" dirty="0" err="1" smtClean="0"/>
              <a:t>Nyhus</a:t>
            </a:r>
            <a:r>
              <a:rPr lang="en-GB" dirty="0" smtClean="0"/>
              <a:t> system has the least limitation in comparison to the other classification systems which require measuring the hernia defect size, because the defect is exaggerated by the </a:t>
            </a:r>
            <a:r>
              <a:rPr lang="en-GB" dirty="0" err="1" smtClean="0"/>
              <a:t>pneumoperitoneum</a:t>
            </a:r>
            <a:r>
              <a:rPr lang="en-GB" dirty="0" smtClean="0"/>
              <a:t> necessary for laparoscopy.</a:t>
            </a:r>
            <a:endParaRPr lang="en-GB" dirty="0"/>
          </a:p>
        </p:txBody>
      </p:sp>
      <p:sp>
        <p:nvSpPr>
          <p:cNvPr id="4" name="Date Placeholder 3"/>
          <p:cNvSpPr>
            <a:spLocks noGrp="1"/>
          </p:cNvSpPr>
          <p:nvPr>
            <p:ph type="dt" sz="half" idx="10"/>
          </p:nvPr>
        </p:nvSpPr>
        <p:spPr/>
        <p:txBody>
          <a:bodyPr/>
          <a:lstStyle/>
          <a:p>
            <a:fld id="{53BC40FD-4EDA-4377-A53D-B5BB5C92AB2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a:t>
            </a:fld>
            <a:endParaRPr lang="en-GB"/>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10000"/>
          </a:bodyPr>
          <a:lstStyle/>
          <a:p>
            <a:r>
              <a:rPr lang="en-GB" dirty="0" smtClean="0"/>
              <a:t>The examiner should look and feel for the impulse, and then satisfies him/herself on the following:-</a:t>
            </a:r>
          </a:p>
          <a:p>
            <a:pPr marL="971550" lvl="1" indent="-514350">
              <a:buFont typeface="+mj-lt"/>
              <a:buAutoNum type="arabicPeriod"/>
            </a:pPr>
            <a:r>
              <a:rPr lang="en-GB" dirty="0" smtClean="0"/>
              <a:t>Is the hernia right, left or bilateral?</a:t>
            </a:r>
          </a:p>
          <a:p>
            <a:pPr marL="971550" lvl="1" indent="-514350">
              <a:buFont typeface="+mj-lt"/>
              <a:buAutoNum type="arabicPeriod"/>
            </a:pPr>
            <a:r>
              <a:rPr lang="en-GB" dirty="0" smtClean="0"/>
              <a:t>Is it an inguinal or femoral hernia?</a:t>
            </a:r>
          </a:p>
          <a:p>
            <a:pPr marL="971550" lvl="1" indent="-514350">
              <a:buFont typeface="+mj-lt"/>
              <a:buAutoNum type="arabicPeriod"/>
            </a:pPr>
            <a:r>
              <a:rPr lang="en-GB" dirty="0" smtClean="0"/>
              <a:t>Is it a direct or an indirect hernia?</a:t>
            </a:r>
          </a:p>
          <a:p>
            <a:pPr marL="971550" lvl="1" indent="-514350">
              <a:buFont typeface="+mj-lt"/>
              <a:buAutoNum type="arabicPeriod"/>
            </a:pPr>
            <a:r>
              <a:rPr lang="en-GB" dirty="0" smtClean="0"/>
              <a:t>Is it reducible or irreducible? (the patient may have to lie down for this to be ascertained.</a:t>
            </a:r>
          </a:p>
          <a:p>
            <a:pPr marL="971550" lvl="1" indent="-514350">
              <a:buFont typeface="+mj-lt"/>
              <a:buAutoNum type="arabicPeriod"/>
            </a:pPr>
            <a:r>
              <a:rPr lang="en-GB" dirty="0" smtClean="0"/>
              <a:t>Is the inguinal hernia complete or incomplete?</a:t>
            </a:r>
          </a:p>
          <a:p>
            <a:pPr marL="971550" lvl="1" indent="-514350">
              <a:buFont typeface="+mj-lt"/>
              <a:buAutoNum type="arabicPeriod"/>
            </a:pPr>
            <a:r>
              <a:rPr lang="en-GB" dirty="0" smtClean="0"/>
              <a:t>What are the contents?</a:t>
            </a:r>
            <a:endParaRPr lang="en-GB" dirty="0"/>
          </a:p>
        </p:txBody>
      </p:sp>
      <p:sp>
        <p:nvSpPr>
          <p:cNvPr id="4" name="Date Placeholder 3"/>
          <p:cNvSpPr>
            <a:spLocks noGrp="1"/>
          </p:cNvSpPr>
          <p:nvPr>
            <p:ph type="dt" sz="half" idx="10"/>
          </p:nvPr>
        </p:nvSpPr>
        <p:spPr/>
        <p:txBody>
          <a:bodyPr/>
          <a:lstStyle/>
          <a:p>
            <a:fld id="{F8B5F543-D226-4837-9E6B-14A43627B18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100</a:t>
            </a:fld>
            <a:endParaRPr lang="en-GB"/>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Ask the patient to cough:</a:t>
            </a:r>
          </a:p>
          <a:p>
            <a:pPr marL="914400" lvl="1" indent="-514350"/>
            <a:r>
              <a:rPr lang="en-GB" dirty="0" smtClean="0"/>
              <a:t>A small transient bulging may be seen and felt together with an </a:t>
            </a:r>
            <a:r>
              <a:rPr lang="en-GB" dirty="0" err="1" smtClean="0"/>
              <a:t>expansile</a:t>
            </a:r>
            <a:r>
              <a:rPr lang="en-GB" dirty="0" smtClean="0"/>
              <a:t> impulse.</a:t>
            </a:r>
          </a:p>
          <a:p>
            <a:pPr marL="914400" lvl="1" indent="-514350"/>
            <a:r>
              <a:rPr lang="en-GB" dirty="0" smtClean="0"/>
              <a:t>On inspection with the patient standing and coughing, an indirect inguinal hernia passes downwards and medially towards the scrotum.</a:t>
            </a:r>
          </a:p>
        </p:txBody>
      </p:sp>
      <p:sp>
        <p:nvSpPr>
          <p:cNvPr id="4" name="Date Placeholder 3"/>
          <p:cNvSpPr>
            <a:spLocks noGrp="1"/>
          </p:cNvSpPr>
          <p:nvPr>
            <p:ph type="dt" sz="half" idx="10"/>
          </p:nvPr>
        </p:nvSpPr>
        <p:spPr/>
        <p:txBody>
          <a:bodyPr/>
          <a:lstStyle/>
          <a:p>
            <a:fld id="{801EE60D-C6E2-4662-8870-F5D09B084FA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101</a:t>
            </a:fld>
            <a:endParaRPr lang="en-GB"/>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r>
              <a:rPr lang="en-GB" dirty="0" smtClean="0"/>
              <a:t>Digital examination of the inguinal canal:</a:t>
            </a:r>
          </a:p>
          <a:p>
            <a:pPr marL="914400" lvl="1" indent="-514350"/>
            <a:r>
              <a:rPr lang="en-GB" dirty="0" smtClean="0"/>
              <a:t>Is best done in both the lying and standing position.</a:t>
            </a:r>
          </a:p>
          <a:p>
            <a:pPr marL="914400" lvl="1" indent="-514350"/>
            <a:r>
              <a:rPr lang="en-GB" dirty="0" smtClean="0"/>
              <a:t>The examiner should place the tip of the index finger at the most dependent part of the scrotum and direct it into the external inguinal ring.</a:t>
            </a:r>
          </a:p>
          <a:p>
            <a:pPr marL="914400" lvl="1" indent="-514350"/>
            <a:r>
              <a:rPr lang="en-GB" dirty="0" smtClean="0"/>
              <a:t>The patient is then asked to strain.</a:t>
            </a:r>
          </a:p>
          <a:p>
            <a:pPr marL="914400" lvl="1" indent="-514350"/>
            <a:r>
              <a:rPr lang="en-GB" dirty="0" smtClean="0"/>
              <a:t>The ritual of having the patient cough is discouraged as it results in the </a:t>
            </a:r>
            <a:r>
              <a:rPr lang="en-GB" dirty="0" err="1" smtClean="0"/>
              <a:t>overdiagnosis</a:t>
            </a:r>
            <a:r>
              <a:rPr lang="en-GB" dirty="0" smtClean="0"/>
              <a:t> of a hernia because of the difficulty of differentiating a normal </a:t>
            </a:r>
            <a:r>
              <a:rPr lang="en-GB" dirty="0" err="1" smtClean="0"/>
              <a:t>expansile</a:t>
            </a:r>
            <a:r>
              <a:rPr lang="en-GB" dirty="0" smtClean="0"/>
              <a:t> bulge of muscle from a true hernia, especially in </a:t>
            </a:r>
            <a:r>
              <a:rPr lang="en-GB" dirty="0" err="1" smtClean="0"/>
              <a:t>asthenic</a:t>
            </a:r>
            <a:r>
              <a:rPr lang="en-GB" dirty="0" smtClean="0"/>
              <a:t> individuals.</a:t>
            </a:r>
          </a:p>
          <a:p>
            <a:pPr marL="914400" lvl="1" indent="-514350"/>
            <a:endParaRPr lang="en-GB" dirty="0" smtClean="0"/>
          </a:p>
        </p:txBody>
      </p:sp>
      <p:sp>
        <p:nvSpPr>
          <p:cNvPr id="4" name="Date Placeholder 3"/>
          <p:cNvSpPr>
            <a:spLocks noGrp="1"/>
          </p:cNvSpPr>
          <p:nvPr>
            <p:ph type="dt" sz="half" idx="10"/>
          </p:nvPr>
        </p:nvSpPr>
        <p:spPr/>
        <p:txBody>
          <a:bodyPr/>
          <a:lstStyle/>
          <a:p>
            <a:fld id="{DA0BCBEB-0A93-4773-96F4-96ABFF06767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102</a:t>
            </a:fld>
            <a:endParaRPr lang="en-GB"/>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Numerous authors have shown that the accuracy with which direct and indirect inguinal hernias can be distinguished clinically before surgery is low.</a:t>
            </a:r>
          </a:p>
          <a:p>
            <a:pPr lvl="1"/>
            <a:r>
              <a:rPr lang="en-GB" dirty="0" smtClean="0"/>
              <a:t>However, classic teaching is that an indirect hernia will push against the fingertip, whereas a direct hernia will push against the pulp of the finger.</a:t>
            </a:r>
          </a:p>
          <a:p>
            <a:pPr lvl="1"/>
            <a:r>
              <a:rPr lang="en-GB" dirty="0" smtClean="0"/>
              <a:t>Examination using finger and thumb across the neck of the scrotum will help to distinguish between a swelling of inguinal origin and one which is entirely </a:t>
            </a:r>
            <a:r>
              <a:rPr lang="en-GB" dirty="0" err="1" smtClean="0"/>
              <a:t>intrascrotal</a:t>
            </a:r>
            <a:r>
              <a:rPr lang="en-GB" dirty="0" smtClean="0"/>
              <a:t>.</a:t>
            </a:r>
          </a:p>
          <a:p>
            <a:pPr lvl="1"/>
            <a:endParaRPr lang="en-GB" dirty="0" smtClean="0"/>
          </a:p>
        </p:txBody>
      </p:sp>
      <p:sp>
        <p:nvSpPr>
          <p:cNvPr id="4" name="Date Placeholder 3"/>
          <p:cNvSpPr>
            <a:spLocks noGrp="1"/>
          </p:cNvSpPr>
          <p:nvPr>
            <p:ph type="dt" sz="half" idx="10"/>
          </p:nvPr>
        </p:nvSpPr>
        <p:spPr/>
        <p:txBody>
          <a:bodyPr/>
          <a:lstStyle/>
          <a:p>
            <a:fld id="{E5842D53-CD3C-4D6C-99E2-194FA692CA7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103</a:t>
            </a:fld>
            <a:endParaRPr lang="en-GB"/>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a:bodyPr>
          <a:lstStyle/>
          <a:p>
            <a:pPr lvl="1"/>
            <a:r>
              <a:rPr lang="en-GB" dirty="0" smtClean="0"/>
              <a:t>In addition, applying pressure over the mid-inguinal point (midway between the anterior superior iliac spine and the pubic tubercle, and just above the inguinal ligament) with the fingertip will control an indirect hernia and prevent it from protruding when the patient strains.</a:t>
            </a:r>
          </a:p>
          <a:p>
            <a:pPr lvl="1"/>
            <a:r>
              <a:rPr lang="en-GB" dirty="0" smtClean="0"/>
              <a:t>A direct hernia will not be affected with this manoeuvre.</a:t>
            </a:r>
            <a:endParaRPr lang="en-GB" dirty="0"/>
          </a:p>
        </p:txBody>
      </p:sp>
      <p:sp>
        <p:nvSpPr>
          <p:cNvPr id="4" name="Date Placeholder 3"/>
          <p:cNvSpPr>
            <a:spLocks noGrp="1"/>
          </p:cNvSpPr>
          <p:nvPr>
            <p:ph type="dt" sz="half" idx="10"/>
          </p:nvPr>
        </p:nvSpPr>
        <p:spPr/>
        <p:txBody>
          <a:bodyPr/>
          <a:lstStyle/>
          <a:p>
            <a:fld id="{3FA77DD2-CE06-462D-B3F5-C5B6B1A377B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104</a:t>
            </a:fld>
            <a:endParaRPr lang="en-GB"/>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2"/>
            </a:pPr>
            <a:r>
              <a:rPr lang="en-GB" dirty="0" err="1" smtClean="0"/>
              <a:t>Bubonocele</a:t>
            </a:r>
            <a:r>
              <a:rPr lang="en-GB" dirty="0" smtClean="0"/>
              <a:t>:</a:t>
            </a:r>
          </a:p>
          <a:p>
            <a:pPr marL="914400" lvl="1" indent="-514350"/>
            <a:r>
              <a:rPr lang="en-GB" dirty="0" smtClean="0"/>
              <a:t>When the sac is still limited to the inguinal canal, the bulge may be better seen by observing the inguinal region from the side or even looking down the abdominal wall while standing behind the respective shoulder of the patient.</a:t>
            </a:r>
          </a:p>
          <a:p>
            <a:pPr marL="914400" lvl="1" indent="-514350"/>
            <a:r>
              <a:rPr lang="en-GB" dirty="0" smtClean="0"/>
              <a:t>A small inguinal hernia may not be detectable unless the little finger </a:t>
            </a:r>
            <a:r>
              <a:rPr lang="en-GB" dirty="0" err="1" smtClean="0"/>
              <a:t>invaginates</a:t>
            </a:r>
            <a:r>
              <a:rPr lang="en-GB" dirty="0" smtClean="0"/>
              <a:t> the scrotum and is passed into the external ring when an impulse will be felt when the patient coughs.</a:t>
            </a:r>
          </a:p>
          <a:p>
            <a:pPr marL="914400" lvl="1" indent="-514350"/>
            <a:r>
              <a:rPr lang="en-GB" dirty="0" smtClean="0"/>
              <a:t>This is an uncomfortable examination and should be done only if there is doubt – make the thigh flexed and adducted.</a:t>
            </a:r>
          </a:p>
          <a:p>
            <a:pPr marL="914400" lvl="1" indent="-514350"/>
            <a:endParaRPr lang="en-GB" dirty="0"/>
          </a:p>
        </p:txBody>
      </p:sp>
      <p:sp>
        <p:nvSpPr>
          <p:cNvPr id="4" name="Date Placeholder 3"/>
          <p:cNvSpPr>
            <a:spLocks noGrp="1"/>
          </p:cNvSpPr>
          <p:nvPr>
            <p:ph type="dt" sz="half" idx="10"/>
          </p:nvPr>
        </p:nvSpPr>
        <p:spPr/>
        <p:txBody>
          <a:bodyPr/>
          <a:lstStyle/>
          <a:p>
            <a:fld id="{DC45F118-F7B6-4DDF-A1FF-C2469B21E47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105</a:t>
            </a:fld>
            <a:endParaRPr lang="en-GB"/>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a:xfrm>
            <a:off x="457200" y="1689119"/>
            <a:ext cx="8229600" cy="4525963"/>
          </a:xfrm>
        </p:spPr>
        <p:txBody>
          <a:bodyPr>
            <a:normAutofit/>
          </a:bodyPr>
          <a:lstStyle/>
          <a:p>
            <a:pPr marL="514350" indent="-514350">
              <a:buFont typeface="+mj-lt"/>
              <a:buAutoNum type="arabicPeriod" startAt="3"/>
            </a:pPr>
            <a:r>
              <a:rPr lang="en-GB" dirty="0" smtClean="0"/>
              <a:t>Reducibility:</a:t>
            </a:r>
          </a:p>
          <a:p>
            <a:pPr marL="914400" lvl="1" indent="-514350"/>
            <a:r>
              <a:rPr lang="en-GB" dirty="0" smtClean="0"/>
              <a:t>Position of the patient – flexed, adducted &amp; internally rotated thigh.</a:t>
            </a:r>
          </a:p>
          <a:p>
            <a:pPr marL="914400" lvl="1" indent="-514350"/>
            <a:r>
              <a:rPr lang="en-GB" dirty="0" smtClean="0"/>
              <a:t>Ask the patient to take a deep breath.</a:t>
            </a:r>
          </a:p>
          <a:p>
            <a:pPr marL="914400" lvl="1" indent="-514350"/>
            <a:r>
              <a:rPr lang="en-GB" dirty="0" smtClean="0"/>
              <a:t>Use two hands; one to fix the neck &amp; another to give pressure from bottom; if femoral – 1</a:t>
            </a:r>
            <a:r>
              <a:rPr lang="en-GB" baseline="30000" dirty="0" smtClean="0"/>
              <a:t>st</a:t>
            </a:r>
            <a:r>
              <a:rPr lang="en-GB" dirty="0" smtClean="0"/>
              <a:t> downwards &amp; medially, then directly backwards &amp; then upwards.</a:t>
            </a:r>
          </a:p>
        </p:txBody>
      </p:sp>
      <p:sp>
        <p:nvSpPr>
          <p:cNvPr id="4" name="Date Placeholder 3"/>
          <p:cNvSpPr>
            <a:spLocks noGrp="1"/>
          </p:cNvSpPr>
          <p:nvPr>
            <p:ph type="dt" sz="half" idx="10"/>
          </p:nvPr>
        </p:nvSpPr>
        <p:spPr/>
        <p:txBody>
          <a:bodyPr/>
          <a:lstStyle/>
          <a:p>
            <a:fld id="{46677F53-9AB3-4035-B0A4-21296F6A484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106</a:t>
            </a:fld>
            <a:endParaRPr lang="en-GB"/>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a:xfrm>
            <a:off x="457200" y="1689119"/>
            <a:ext cx="8229600" cy="4525963"/>
          </a:xfrm>
        </p:spPr>
        <p:txBody>
          <a:bodyPr>
            <a:normAutofit lnSpcReduction="10000"/>
          </a:bodyPr>
          <a:lstStyle/>
          <a:p>
            <a:pPr marL="914400" lvl="1" indent="-514350"/>
            <a:r>
              <a:rPr lang="en-GB" dirty="0" smtClean="0"/>
              <a:t>As an indirect inguinal hernia increases in size it becomes apparent when the patient coughs and persists until reduced.</a:t>
            </a:r>
          </a:p>
          <a:p>
            <a:pPr marL="914400" lvl="1" indent="-514350"/>
            <a:r>
              <a:rPr lang="en-GB" dirty="0" smtClean="0"/>
              <a:t>An indirect inguinal hernia, when reducible, returns in an upward backward and lateral direction and it is prevented from returning by pressure above the internal ring 1cm above the mid inguinal ring.</a:t>
            </a:r>
          </a:p>
          <a:p>
            <a:pPr marL="914400" lvl="1" indent="-514350"/>
            <a:r>
              <a:rPr lang="en-GB" dirty="0" smtClean="0"/>
              <a:t>If the contents of the sac are reducible, the inguinal canal will be found to be commodious.</a:t>
            </a:r>
          </a:p>
        </p:txBody>
      </p:sp>
      <p:sp>
        <p:nvSpPr>
          <p:cNvPr id="4" name="Date Placeholder 3"/>
          <p:cNvSpPr>
            <a:spLocks noGrp="1"/>
          </p:cNvSpPr>
          <p:nvPr>
            <p:ph type="dt" sz="half" idx="10"/>
          </p:nvPr>
        </p:nvSpPr>
        <p:spPr/>
        <p:txBody>
          <a:bodyPr/>
          <a:lstStyle/>
          <a:p>
            <a:fld id="{31896307-264D-49D6-AC4D-83D7E68403A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107</a:t>
            </a:fld>
            <a:endParaRPr lang="en-GB"/>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startAt="4"/>
            </a:pPr>
            <a:r>
              <a:rPr lang="en-GB" dirty="0" smtClean="0"/>
              <a:t>It can be translucent in infancy and early childhood, but never in an adult.</a:t>
            </a:r>
          </a:p>
        </p:txBody>
      </p:sp>
      <p:sp>
        <p:nvSpPr>
          <p:cNvPr id="4" name="Date Placeholder 3"/>
          <p:cNvSpPr>
            <a:spLocks noGrp="1"/>
          </p:cNvSpPr>
          <p:nvPr>
            <p:ph type="dt" sz="half" idx="10"/>
          </p:nvPr>
        </p:nvSpPr>
        <p:spPr/>
        <p:txBody>
          <a:bodyPr/>
          <a:lstStyle/>
          <a:p>
            <a:fld id="{47B3DA30-A811-4224-9BA7-D39EB8D1DC1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108</a:t>
            </a:fld>
            <a:endParaRPr lang="en-GB"/>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r>
              <a:rPr lang="en-GB" i="1" dirty="0" smtClean="0"/>
              <a:t>Caution!</a:t>
            </a:r>
          </a:p>
          <a:p>
            <a:pPr marL="914400" lvl="1" indent="-514350"/>
            <a:r>
              <a:rPr lang="en-GB" dirty="0" smtClean="0"/>
              <a:t>Sometimes in a muscular young man, when the neck of the sac is narrow, there is no cough impulse, even in uncomplicated hernia.</a:t>
            </a:r>
          </a:p>
          <a:p>
            <a:pPr marL="914400" lvl="1" indent="-514350"/>
            <a:r>
              <a:rPr lang="en-GB" dirty="0" smtClean="0"/>
              <a:t>Does the hernia extend into his scrotum?</a:t>
            </a:r>
          </a:p>
          <a:p>
            <a:pPr marL="914400" lvl="1" indent="-514350"/>
            <a:r>
              <a:rPr lang="en-GB" dirty="0" smtClean="0"/>
              <a:t>Are both his testes present?</a:t>
            </a:r>
          </a:p>
          <a:p>
            <a:pPr marL="914400" lvl="1" indent="-514350"/>
            <a:r>
              <a:rPr lang="en-GB" dirty="0" smtClean="0"/>
              <a:t>Testicular atrophy is one of the complications of </a:t>
            </a:r>
            <a:r>
              <a:rPr lang="en-GB" dirty="0" err="1" smtClean="0"/>
              <a:t>herniorrhaphy</a:t>
            </a:r>
            <a:r>
              <a:rPr lang="en-GB" dirty="0" smtClean="0"/>
              <a:t>, and if one testis is already atrophic, you will have to be particularly careful.</a:t>
            </a:r>
          </a:p>
          <a:p>
            <a:pPr marL="914400" lvl="1" indent="-514350"/>
            <a:r>
              <a:rPr lang="en-GB" dirty="0" smtClean="0"/>
              <a:t>In children, inguinal hernias are occasionally associated with </a:t>
            </a:r>
            <a:r>
              <a:rPr lang="en-GB" dirty="0" err="1" smtClean="0"/>
              <a:t>cryptorchidism</a:t>
            </a:r>
            <a:r>
              <a:rPr lang="en-GB" dirty="0" smtClean="0"/>
              <a:t>.</a:t>
            </a:r>
          </a:p>
          <a:p>
            <a:pPr marL="914400" lvl="1" indent="-514350"/>
            <a:endParaRPr lang="en-GB" dirty="0"/>
          </a:p>
        </p:txBody>
      </p:sp>
      <p:sp>
        <p:nvSpPr>
          <p:cNvPr id="4" name="Date Placeholder 3"/>
          <p:cNvSpPr>
            <a:spLocks noGrp="1"/>
          </p:cNvSpPr>
          <p:nvPr>
            <p:ph type="dt" sz="half" idx="10"/>
          </p:nvPr>
        </p:nvSpPr>
        <p:spPr/>
        <p:txBody>
          <a:bodyPr/>
          <a:lstStyle/>
          <a:p>
            <a:fld id="{628D7C8D-7D49-4573-B730-B7D83A6C49E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109</a:t>
            </a:fld>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normAutofit lnSpcReduction="10000"/>
          </a:bodyPr>
          <a:lstStyle/>
          <a:p>
            <a:r>
              <a:rPr lang="en-GB" b="1" dirty="0" smtClean="0"/>
              <a:t>Gilbert Classification System:</a:t>
            </a:r>
          </a:p>
          <a:p>
            <a:r>
              <a:rPr lang="en-GB" dirty="0" smtClean="0"/>
              <a:t>TYPE 1:			Small, indirect.</a:t>
            </a:r>
          </a:p>
          <a:p>
            <a:r>
              <a:rPr lang="en-GB" dirty="0" smtClean="0"/>
              <a:t>TYPE 2:			Medium, indirect.</a:t>
            </a:r>
          </a:p>
          <a:p>
            <a:r>
              <a:rPr lang="en-GB" dirty="0" smtClean="0"/>
              <a:t>TYPE 3:			Large, indirect.</a:t>
            </a:r>
          </a:p>
          <a:p>
            <a:r>
              <a:rPr lang="en-GB" dirty="0" smtClean="0"/>
              <a:t>TYPE 4:			Entire floor, direct.</a:t>
            </a:r>
          </a:p>
          <a:p>
            <a:r>
              <a:rPr lang="en-GB" dirty="0" smtClean="0"/>
              <a:t>TYPE 5:			</a:t>
            </a:r>
            <a:r>
              <a:rPr lang="en-GB" dirty="0" err="1" smtClean="0"/>
              <a:t>Diverticular</a:t>
            </a:r>
            <a:r>
              <a:rPr lang="en-GB" dirty="0" smtClean="0"/>
              <a:t>, direct.</a:t>
            </a:r>
          </a:p>
          <a:p>
            <a:r>
              <a:rPr lang="en-GB" dirty="0" smtClean="0"/>
              <a:t>TYPE 6:			Combined (pantaloon).</a:t>
            </a:r>
          </a:p>
          <a:p>
            <a:r>
              <a:rPr lang="en-GB" dirty="0" smtClean="0"/>
              <a:t>TYPE 7:			Femoral.</a:t>
            </a:r>
            <a:endParaRPr lang="en-GB" dirty="0"/>
          </a:p>
        </p:txBody>
      </p:sp>
      <p:sp>
        <p:nvSpPr>
          <p:cNvPr id="4" name="Date Placeholder 3"/>
          <p:cNvSpPr>
            <a:spLocks noGrp="1"/>
          </p:cNvSpPr>
          <p:nvPr>
            <p:ph type="dt" sz="half" idx="10"/>
          </p:nvPr>
        </p:nvSpPr>
        <p:spPr/>
        <p:txBody>
          <a:bodyPr/>
          <a:lstStyle/>
          <a:p>
            <a:fld id="{643115AD-AEE2-4605-92C4-9C26FB401EB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a:t>
            </a:fld>
            <a:endParaRPr lang="en-GB"/>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Dd</a:t>
            </a:r>
            <a:r>
              <a:rPr lang="en-GB" baseline="-25000" dirty="0" err="1" smtClean="0"/>
              <a:t>x</a:t>
            </a:r>
            <a:endParaRPr lang="en-GB" dirty="0"/>
          </a:p>
        </p:txBody>
      </p:sp>
      <p:sp>
        <p:nvSpPr>
          <p:cNvPr id="3" name="Content Placeholder 2"/>
          <p:cNvSpPr>
            <a:spLocks noGrp="1"/>
          </p:cNvSpPr>
          <p:nvPr>
            <p:ph idx="1"/>
          </p:nvPr>
        </p:nvSpPr>
        <p:spPr/>
        <p:txBody>
          <a:bodyPr/>
          <a:lstStyle/>
          <a:p>
            <a:r>
              <a:rPr lang="en-GB" b="1" dirty="0" smtClean="0"/>
              <a:t>In the male:</a:t>
            </a:r>
          </a:p>
          <a:p>
            <a:pPr marL="514350" indent="-514350">
              <a:buFont typeface="+mj-lt"/>
              <a:buAutoNum type="arabicPeriod"/>
            </a:pPr>
            <a:r>
              <a:rPr lang="en-GB" dirty="0" smtClean="0"/>
              <a:t>A vaginal </a:t>
            </a:r>
            <a:r>
              <a:rPr lang="en-GB" dirty="0" err="1" smtClean="0"/>
              <a:t>hydrocele</a:t>
            </a:r>
            <a:r>
              <a:rPr lang="en-GB" dirty="0" smtClean="0"/>
              <a:t>.</a:t>
            </a:r>
          </a:p>
          <a:p>
            <a:pPr marL="514350" indent="-514350">
              <a:buFont typeface="+mj-lt"/>
              <a:buAutoNum type="arabicPeriod"/>
            </a:pPr>
            <a:r>
              <a:rPr lang="en-GB" dirty="0" smtClean="0"/>
              <a:t>An encysted </a:t>
            </a:r>
            <a:r>
              <a:rPr lang="en-GB" dirty="0" err="1" smtClean="0"/>
              <a:t>hydrocele</a:t>
            </a:r>
            <a:r>
              <a:rPr lang="en-GB" dirty="0" smtClean="0"/>
              <a:t> of the cord.</a:t>
            </a:r>
          </a:p>
          <a:p>
            <a:pPr marL="514350" indent="-514350">
              <a:buFont typeface="+mj-lt"/>
              <a:buAutoNum type="arabicPeriod"/>
            </a:pPr>
            <a:r>
              <a:rPr lang="en-GB" dirty="0" err="1" smtClean="0"/>
              <a:t>Spermatocele</a:t>
            </a:r>
            <a:r>
              <a:rPr lang="en-GB" dirty="0" smtClean="0"/>
              <a:t>.</a:t>
            </a:r>
          </a:p>
          <a:p>
            <a:pPr marL="514350" indent="-514350">
              <a:buFont typeface="+mj-lt"/>
              <a:buAutoNum type="arabicPeriod"/>
            </a:pPr>
            <a:r>
              <a:rPr lang="en-GB" dirty="0" smtClean="0"/>
              <a:t>A femoral hernia.</a:t>
            </a:r>
          </a:p>
          <a:p>
            <a:pPr marL="514350" indent="-514350">
              <a:buFont typeface="+mj-lt"/>
              <a:buAutoNum type="arabicPeriod"/>
            </a:pPr>
            <a:r>
              <a:rPr lang="en-GB" dirty="0" smtClean="0"/>
              <a:t>An incompletely descended testis in the inguinal canal – an inguinal hernia is often associated with this condition.</a:t>
            </a:r>
            <a:endParaRPr lang="en-GB" dirty="0"/>
          </a:p>
        </p:txBody>
      </p:sp>
      <p:sp>
        <p:nvSpPr>
          <p:cNvPr id="4" name="Date Placeholder 3"/>
          <p:cNvSpPr>
            <a:spLocks noGrp="1"/>
          </p:cNvSpPr>
          <p:nvPr>
            <p:ph type="dt" sz="half" idx="10"/>
          </p:nvPr>
        </p:nvSpPr>
        <p:spPr/>
        <p:txBody>
          <a:bodyPr/>
          <a:lstStyle/>
          <a:p>
            <a:fld id="{6EE0B8D9-7C26-43E8-88EC-F1197BC824D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110</a:t>
            </a:fld>
            <a:endParaRPr lang="en-GB"/>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i="1"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startAt="6"/>
            </a:pPr>
            <a:r>
              <a:rPr lang="en-GB" dirty="0" smtClean="0"/>
              <a:t>A </a:t>
            </a:r>
            <a:r>
              <a:rPr lang="en-GB" dirty="0" err="1" smtClean="0"/>
              <a:t>lipoma</a:t>
            </a:r>
            <a:r>
              <a:rPr lang="en-GB" dirty="0" smtClean="0"/>
              <a:t> of the cord – this is often a difficult, but unimportant, diagnosis. It is usually not settled until the parts are displayed by operation.</a:t>
            </a:r>
          </a:p>
          <a:p>
            <a:pPr marL="514350" indent="-514350">
              <a:buFont typeface="+mj-lt"/>
              <a:buAutoNum type="arabicPeriod" startAt="6"/>
            </a:pPr>
            <a:r>
              <a:rPr lang="en-GB" dirty="0" smtClean="0"/>
              <a:t>Residual haematoma following trauma or spontaneous haemorrhage in patients taking anticoagulants.</a:t>
            </a:r>
          </a:p>
          <a:p>
            <a:pPr marL="514350" indent="-514350">
              <a:buFont typeface="+mj-lt"/>
              <a:buAutoNum type="arabicPeriod" startAt="6"/>
            </a:pPr>
            <a:r>
              <a:rPr lang="en-GB" dirty="0" smtClean="0"/>
              <a:t>Inguinal lymphadenitis.</a:t>
            </a:r>
          </a:p>
          <a:p>
            <a:pPr marL="514350" indent="-514350">
              <a:buFont typeface="+mj-lt"/>
              <a:buAutoNum type="arabicPeriod" startAt="6"/>
            </a:pPr>
            <a:r>
              <a:rPr lang="en-GB" dirty="0" err="1" smtClean="0"/>
              <a:t>Funiculitis</a:t>
            </a:r>
            <a:r>
              <a:rPr lang="en-GB" dirty="0" smtClean="0"/>
              <a:t> – a thickened oedematous spermatic cord, with no cough impulse.</a:t>
            </a:r>
          </a:p>
          <a:p>
            <a:pPr marL="514350" indent="-514350">
              <a:buFont typeface="+mj-lt"/>
              <a:buAutoNum type="arabicPeriod" startAt="6"/>
            </a:pPr>
            <a:r>
              <a:rPr lang="en-GB" dirty="0" smtClean="0"/>
              <a:t>Torsion of the testis, </a:t>
            </a:r>
            <a:r>
              <a:rPr lang="en-GB" dirty="0" err="1" smtClean="0"/>
              <a:t>epididymis</a:t>
            </a:r>
            <a:r>
              <a:rPr lang="en-GB" dirty="0" smtClean="0"/>
              <a:t> or both – there is no normal testis in addition to the </a:t>
            </a:r>
            <a:r>
              <a:rPr lang="en-GB" dirty="0" err="1" smtClean="0"/>
              <a:t>hernial</a:t>
            </a:r>
            <a:r>
              <a:rPr lang="en-GB" dirty="0" smtClean="0"/>
              <a:t> sac.</a:t>
            </a:r>
          </a:p>
          <a:p>
            <a:pPr marL="514350" indent="-514350">
              <a:buFont typeface="+mj-lt"/>
              <a:buAutoNum type="arabicPeriod" startAt="6"/>
            </a:pPr>
            <a:endParaRPr lang="en-GB" dirty="0" smtClean="0"/>
          </a:p>
          <a:p>
            <a:pPr marL="514350" indent="-514350">
              <a:buFont typeface="+mj-lt"/>
              <a:buAutoNum type="arabicPeriod" startAt="6"/>
            </a:pPr>
            <a:endParaRPr lang="en-GB" dirty="0"/>
          </a:p>
        </p:txBody>
      </p:sp>
      <p:sp>
        <p:nvSpPr>
          <p:cNvPr id="4" name="Date Placeholder 3"/>
          <p:cNvSpPr>
            <a:spLocks noGrp="1"/>
          </p:cNvSpPr>
          <p:nvPr>
            <p:ph type="dt" sz="half" idx="10"/>
          </p:nvPr>
        </p:nvSpPr>
        <p:spPr/>
        <p:txBody>
          <a:bodyPr/>
          <a:lstStyle/>
          <a:p>
            <a:fld id="{7DA61F78-355E-4727-9E84-2DEDF92E857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111</a:t>
            </a:fld>
            <a:endParaRPr lang="en-GB"/>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dirty="0"/>
          </a:p>
        </p:txBody>
      </p:sp>
      <p:sp>
        <p:nvSpPr>
          <p:cNvPr id="3" name="Content Placeholder 2"/>
          <p:cNvSpPr>
            <a:spLocks noGrp="1"/>
          </p:cNvSpPr>
          <p:nvPr>
            <p:ph idx="1"/>
          </p:nvPr>
        </p:nvSpPr>
        <p:spPr/>
        <p:txBody>
          <a:bodyPr/>
          <a:lstStyle/>
          <a:p>
            <a:r>
              <a:rPr lang="en-GB" b="1" dirty="0" smtClean="0"/>
              <a:t>In the female:</a:t>
            </a:r>
          </a:p>
          <a:p>
            <a:pPr marL="514350" indent="-514350">
              <a:buFont typeface="+mj-lt"/>
              <a:buAutoNum type="arabicPeriod"/>
            </a:pPr>
            <a:r>
              <a:rPr lang="en-GB" dirty="0" smtClean="0"/>
              <a:t>A </a:t>
            </a:r>
            <a:r>
              <a:rPr lang="en-GB" dirty="0" err="1" smtClean="0"/>
              <a:t>hydrocele</a:t>
            </a:r>
            <a:r>
              <a:rPr lang="en-GB" dirty="0" smtClean="0"/>
              <a:t> of the canal of </a:t>
            </a:r>
            <a:r>
              <a:rPr lang="en-GB" dirty="0" err="1" smtClean="0"/>
              <a:t>Nuck</a:t>
            </a:r>
            <a:r>
              <a:rPr lang="en-GB" dirty="0" smtClean="0"/>
              <a:t> is the commonest differential diagnostic problem.</a:t>
            </a:r>
          </a:p>
          <a:p>
            <a:pPr marL="514350" indent="-514350">
              <a:buFont typeface="+mj-lt"/>
              <a:buAutoNum type="arabicPeriod"/>
            </a:pPr>
            <a:r>
              <a:rPr lang="en-GB" dirty="0" smtClean="0"/>
              <a:t>A femoral hernia.</a:t>
            </a:r>
            <a:endParaRPr lang="en-GB" dirty="0"/>
          </a:p>
        </p:txBody>
      </p:sp>
      <p:sp>
        <p:nvSpPr>
          <p:cNvPr id="4" name="Date Placeholder 3"/>
          <p:cNvSpPr>
            <a:spLocks noGrp="1"/>
          </p:cNvSpPr>
          <p:nvPr>
            <p:ph type="dt" sz="half" idx="10"/>
          </p:nvPr>
        </p:nvSpPr>
        <p:spPr/>
        <p:txBody>
          <a:bodyPr/>
          <a:lstStyle/>
          <a:p>
            <a:fld id="{66D6A38D-F4D5-4195-B465-52744EB9544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112</a:t>
            </a:fld>
            <a:endParaRPr lang="en-GB"/>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dirty="0"/>
          </a:p>
        </p:txBody>
      </p:sp>
      <p:sp>
        <p:nvSpPr>
          <p:cNvPr id="3" name="Content Placeholder 2"/>
          <p:cNvSpPr>
            <a:spLocks noGrp="1"/>
          </p:cNvSpPr>
          <p:nvPr>
            <p:ph idx="1"/>
          </p:nvPr>
        </p:nvSpPr>
        <p:spPr/>
        <p:txBody>
          <a:bodyPr/>
          <a:lstStyle/>
          <a:p>
            <a:r>
              <a:rPr lang="en-GB" b="1" dirty="0" smtClean="0"/>
              <a:t>SPOS 8:</a:t>
            </a:r>
          </a:p>
          <a:p>
            <a:pPr marL="514350" indent="-514350">
              <a:buFont typeface="+mj-lt"/>
              <a:buAutoNum type="arabicPeriod"/>
            </a:pPr>
            <a:r>
              <a:rPr lang="en-GB" dirty="0" smtClean="0"/>
              <a:t>Malignancy:</a:t>
            </a:r>
          </a:p>
          <a:p>
            <a:pPr marL="914400" lvl="1" indent="-514350">
              <a:buFont typeface="+mj-lt"/>
              <a:buAutoNum type="alphaLcParenR"/>
            </a:pPr>
            <a:r>
              <a:rPr lang="en-GB" dirty="0" smtClean="0"/>
              <a:t>Lymphoma.</a:t>
            </a:r>
          </a:p>
          <a:p>
            <a:pPr marL="914400" lvl="1" indent="-514350">
              <a:buFont typeface="+mj-lt"/>
              <a:buAutoNum type="alphaLcParenR"/>
            </a:pPr>
            <a:r>
              <a:rPr lang="en-GB" dirty="0" smtClean="0"/>
              <a:t>Retroperitoneal sarcoma.</a:t>
            </a:r>
          </a:p>
          <a:p>
            <a:pPr marL="914400" lvl="1" indent="-514350">
              <a:buFont typeface="+mj-lt"/>
              <a:buAutoNum type="alphaLcParenR"/>
            </a:pPr>
            <a:r>
              <a:rPr lang="en-GB" dirty="0" smtClean="0"/>
              <a:t>Metastasis.</a:t>
            </a:r>
          </a:p>
          <a:p>
            <a:pPr marL="914400" lvl="1" indent="-514350">
              <a:buFont typeface="+mj-lt"/>
              <a:buAutoNum type="alphaLcParenR"/>
            </a:pPr>
            <a:r>
              <a:rPr lang="en-GB" dirty="0" smtClean="0"/>
              <a:t>Testicular tumour.</a:t>
            </a:r>
            <a:endParaRPr lang="en-GB" dirty="0"/>
          </a:p>
        </p:txBody>
      </p:sp>
      <p:sp>
        <p:nvSpPr>
          <p:cNvPr id="4" name="Date Placeholder 3"/>
          <p:cNvSpPr>
            <a:spLocks noGrp="1"/>
          </p:cNvSpPr>
          <p:nvPr>
            <p:ph type="dt" sz="half" idx="10"/>
          </p:nvPr>
        </p:nvSpPr>
        <p:spPr/>
        <p:txBody>
          <a:bodyPr/>
          <a:lstStyle/>
          <a:p>
            <a:fld id="{DB6E0A8E-5EDD-4B75-B7CA-94D2861AA0E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113</a:t>
            </a:fld>
            <a:endParaRPr lang="en-GB"/>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smtClean="0"/>
              <a:t>Primary testicular:</a:t>
            </a:r>
          </a:p>
          <a:p>
            <a:pPr marL="914400" lvl="1" indent="-514350">
              <a:buFont typeface="+mj-lt"/>
              <a:buAutoNum type="alphaLcParenR"/>
            </a:pPr>
            <a:r>
              <a:rPr lang="en-GB" dirty="0" err="1" smtClean="0"/>
              <a:t>Varicocele</a:t>
            </a:r>
            <a:r>
              <a:rPr lang="en-GB" dirty="0" smtClean="0"/>
              <a:t>.</a:t>
            </a:r>
          </a:p>
          <a:p>
            <a:pPr marL="914400" lvl="1" indent="-514350">
              <a:buFont typeface="+mj-lt"/>
              <a:buAutoNum type="alphaLcParenR"/>
            </a:pPr>
            <a:r>
              <a:rPr lang="en-GB" dirty="0" err="1" smtClean="0"/>
              <a:t>Epididymitis</a:t>
            </a:r>
            <a:r>
              <a:rPr lang="en-GB" dirty="0" smtClean="0"/>
              <a:t>.</a:t>
            </a:r>
          </a:p>
          <a:p>
            <a:pPr marL="914400" lvl="1" indent="-514350">
              <a:buFont typeface="+mj-lt"/>
              <a:buAutoNum type="alphaLcParenR"/>
            </a:pPr>
            <a:r>
              <a:rPr lang="en-GB" dirty="0" smtClean="0"/>
              <a:t>Testicular torsion.</a:t>
            </a:r>
          </a:p>
          <a:p>
            <a:pPr marL="914400" lvl="1" indent="-514350">
              <a:buFont typeface="+mj-lt"/>
              <a:buAutoNum type="alphaLcParenR"/>
            </a:pPr>
            <a:r>
              <a:rPr lang="en-GB" dirty="0" err="1" smtClean="0"/>
              <a:t>Hydrocele</a:t>
            </a:r>
            <a:r>
              <a:rPr lang="en-GB" dirty="0" smtClean="0"/>
              <a:t>.</a:t>
            </a:r>
          </a:p>
          <a:p>
            <a:pPr marL="914400" lvl="1" indent="-514350">
              <a:buFont typeface="+mj-lt"/>
              <a:buAutoNum type="alphaLcParenR"/>
            </a:pPr>
            <a:r>
              <a:rPr lang="en-GB" dirty="0" smtClean="0"/>
              <a:t>Ectopic testicle.</a:t>
            </a:r>
          </a:p>
          <a:p>
            <a:pPr marL="914400" lvl="1" indent="-514350">
              <a:buFont typeface="+mj-lt"/>
              <a:buAutoNum type="alphaLcParenR"/>
            </a:pPr>
            <a:r>
              <a:rPr lang="en-GB" dirty="0" err="1" smtClean="0"/>
              <a:t>Undescended</a:t>
            </a:r>
            <a:r>
              <a:rPr lang="en-GB" dirty="0" smtClean="0"/>
              <a:t> testicle.</a:t>
            </a:r>
            <a:endParaRPr lang="en-GB" dirty="0"/>
          </a:p>
        </p:txBody>
      </p:sp>
      <p:sp>
        <p:nvSpPr>
          <p:cNvPr id="4" name="Date Placeholder 3"/>
          <p:cNvSpPr>
            <a:spLocks noGrp="1"/>
          </p:cNvSpPr>
          <p:nvPr>
            <p:ph type="dt" sz="half" idx="10"/>
          </p:nvPr>
        </p:nvSpPr>
        <p:spPr/>
        <p:txBody>
          <a:bodyPr/>
          <a:lstStyle/>
          <a:p>
            <a:fld id="{179AFCC1-8E8C-4AD1-90F2-0B205D7594E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114</a:t>
            </a:fld>
            <a:endParaRPr lang="en-GB"/>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3"/>
            </a:pPr>
            <a:r>
              <a:rPr lang="en-GB" dirty="0" smtClean="0"/>
              <a:t>Femoral artery aneurysm or </a:t>
            </a:r>
            <a:r>
              <a:rPr lang="en-GB" dirty="0" err="1" smtClean="0"/>
              <a:t>pseudoaneurysm</a:t>
            </a:r>
            <a:r>
              <a:rPr lang="en-GB" dirty="0" smtClean="0"/>
              <a:t>.</a:t>
            </a:r>
          </a:p>
          <a:p>
            <a:pPr marL="514350" indent="-514350">
              <a:buFont typeface="+mj-lt"/>
              <a:buAutoNum type="arabicPeriod" startAt="3"/>
            </a:pPr>
            <a:r>
              <a:rPr lang="en-GB" dirty="0" smtClean="0"/>
              <a:t>Lymph node.</a:t>
            </a:r>
          </a:p>
          <a:p>
            <a:pPr marL="514350" indent="-514350">
              <a:buFont typeface="+mj-lt"/>
              <a:buAutoNum type="arabicPeriod" startAt="3"/>
            </a:pPr>
            <a:r>
              <a:rPr lang="en-GB" dirty="0" smtClean="0"/>
              <a:t>Sebaceous cyst.</a:t>
            </a:r>
          </a:p>
          <a:p>
            <a:pPr marL="514350" indent="-514350">
              <a:buFont typeface="+mj-lt"/>
              <a:buAutoNum type="arabicPeriod" startAt="3"/>
            </a:pPr>
            <a:r>
              <a:rPr lang="en-GB" dirty="0" err="1" smtClean="0"/>
              <a:t>Hidradenitis</a:t>
            </a:r>
            <a:r>
              <a:rPr lang="en-GB" dirty="0" smtClean="0"/>
              <a:t>.</a:t>
            </a:r>
          </a:p>
          <a:p>
            <a:pPr marL="514350" indent="-514350">
              <a:buFont typeface="+mj-lt"/>
              <a:buAutoNum type="arabicPeriod" startAt="3"/>
            </a:pPr>
            <a:r>
              <a:rPr lang="en-GB" dirty="0" smtClean="0"/>
              <a:t>Cyst of the canal of </a:t>
            </a:r>
            <a:r>
              <a:rPr lang="en-GB" dirty="0" err="1" smtClean="0"/>
              <a:t>Nuck</a:t>
            </a:r>
            <a:r>
              <a:rPr lang="en-GB" dirty="0" smtClean="0"/>
              <a:t> (female).</a:t>
            </a:r>
          </a:p>
          <a:p>
            <a:pPr marL="514350" indent="-514350">
              <a:buFont typeface="+mj-lt"/>
              <a:buAutoNum type="arabicPeriod" startAt="3"/>
            </a:pPr>
            <a:r>
              <a:rPr lang="en-GB" dirty="0" err="1" smtClean="0"/>
              <a:t>Saphenous</a:t>
            </a:r>
            <a:r>
              <a:rPr lang="en-GB" dirty="0" smtClean="0"/>
              <a:t> </a:t>
            </a:r>
            <a:r>
              <a:rPr lang="en-GB" dirty="0" err="1" smtClean="0"/>
              <a:t>varix</a:t>
            </a:r>
            <a:r>
              <a:rPr lang="en-GB" dirty="0" smtClean="0"/>
              <a:t>.</a:t>
            </a:r>
          </a:p>
          <a:p>
            <a:pPr marL="514350" indent="-514350">
              <a:buFont typeface="+mj-lt"/>
              <a:buAutoNum type="arabicPeriod" startAt="3"/>
            </a:pPr>
            <a:r>
              <a:rPr lang="en-GB" dirty="0" err="1" smtClean="0"/>
              <a:t>Psoas</a:t>
            </a:r>
            <a:r>
              <a:rPr lang="en-GB" dirty="0" smtClean="0"/>
              <a:t> abscess.</a:t>
            </a:r>
          </a:p>
          <a:p>
            <a:pPr marL="514350" indent="-514350">
              <a:buFont typeface="+mj-lt"/>
              <a:buAutoNum type="arabicPeriod" startAt="3"/>
            </a:pPr>
            <a:r>
              <a:rPr lang="en-GB" dirty="0" smtClean="0"/>
              <a:t>Haematoma.</a:t>
            </a:r>
          </a:p>
          <a:p>
            <a:pPr marL="514350" indent="-514350">
              <a:buFont typeface="+mj-lt"/>
              <a:buAutoNum type="arabicPeriod" startAt="3"/>
            </a:pPr>
            <a:r>
              <a:rPr lang="en-GB" dirty="0" err="1" smtClean="0"/>
              <a:t>Ascites</a:t>
            </a:r>
            <a:r>
              <a:rPr lang="en-GB" dirty="0" smtClean="0"/>
              <a:t>.</a:t>
            </a:r>
            <a:endParaRPr lang="en-GB" dirty="0"/>
          </a:p>
        </p:txBody>
      </p:sp>
      <p:sp>
        <p:nvSpPr>
          <p:cNvPr id="4" name="Date Placeholder 3"/>
          <p:cNvSpPr>
            <a:spLocks noGrp="1"/>
          </p:cNvSpPr>
          <p:nvPr>
            <p:ph type="dt" sz="half" idx="10"/>
          </p:nvPr>
        </p:nvSpPr>
        <p:spPr/>
        <p:txBody>
          <a:bodyPr/>
          <a:lstStyle/>
          <a:p>
            <a:fld id="{743CDFC2-E13B-4CF8-BE17-5982926ACC8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115</a:t>
            </a:fld>
            <a:endParaRPr lang="en-GB"/>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GB" dirty="0" smtClean="0"/>
              <a:t>Inguinal </a:t>
            </a:r>
            <a:r>
              <a:rPr lang="en-GB" dirty="0" err="1" smtClean="0"/>
              <a:t>herniotomy</a:t>
            </a:r>
            <a:r>
              <a:rPr lang="en-GB" dirty="0" smtClean="0"/>
              <a:t>:</a:t>
            </a:r>
          </a:p>
          <a:p>
            <a:pPr marL="914400" lvl="1" indent="-514350"/>
            <a:r>
              <a:rPr lang="en-GB" dirty="0" smtClean="0"/>
              <a:t>This is the basic operation which entails dissecting out and opening the </a:t>
            </a:r>
            <a:r>
              <a:rPr lang="en-GB" dirty="0" err="1" smtClean="0"/>
              <a:t>hernial</a:t>
            </a:r>
            <a:r>
              <a:rPr lang="en-GB" dirty="0" smtClean="0"/>
              <a:t> sac, reducing any contents, and then transfixing the neck of the sac and removing the remainder.</a:t>
            </a:r>
          </a:p>
          <a:p>
            <a:pPr marL="914400" lvl="1" indent="-514350"/>
            <a:r>
              <a:rPr lang="en-GB" dirty="0" smtClean="0"/>
              <a:t>It is employed either by itself or as the first step in a repair procedure (</a:t>
            </a:r>
            <a:r>
              <a:rPr lang="en-GB" dirty="0" err="1" smtClean="0"/>
              <a:t>herniorrhaphy</a:t>
            </a:r>
            <a:r>
              <a:rPr lang="en-GB" dirty="0" smtClean="0"/>
              <a:t>).</a:t>
            </a:r>
          </a:p>
          <a:p>
            <a:pPr marL="914400" lvl="1" indent="-514350"/>
            <a:r>
              <a:rPr lang="en-GB" dirty="0" smtClean="0"/>
              <a:t>By itself it is sufficient in the R</a:t>
            </a:r>
            <a:r>
              <a:rPr lang="en-GB" baseline="-25000" dirty="0" smtClean="0"/>
              <a:t>/xo</a:t>
            </a:r>
            <a:r>
              <a:rPr lang="en-GB" dirty="0" smtClean="0"/>
              <a:t> hernia in:</a:t>
            </a:r>
          </a:p>
          <a:p>
            <a:pPr marL="1314450" lvl="2" indent="-514350"/>
            <a:r>
              <a:rPr lang="en-GB" dirty="0" smtClean="0"/>
              <a:t>Infants.</a:t>
            </a:r>
          </a:p>
          <a:p>
            <a:pPr marL="1314450" lvl="2" indent="-514350"/>
            <a:r>
              <a:rPr lang="en-GB" dirty="0" smtClean="0"/>
              <a:t>Children.</a:t>
            </a:r>
          </a:p>
          <a:p>
            <a:pPr marL="1314450" lvl="2" indent="-514350"/>
            <a:r>
              <a:rPr lang="en-GB" dirty="0" smtClean="0"/>
              <a:t>Adolescents and</a:t>
            </a:r>
          </a:p>
          <a:p>
            <a:pPr marL="1314450" lvl="2" indent="-514350"/>
            <a:r>
              <a:rPr lang="en-GB" dirty="0" smtClean="0"/>
              <a:t>Young adults. </a:t>
            </a:r>
            <a:endParaRPr lang="en-GB" dirty="0"/>
          </a:p>
        </p:txBody>
      </p:sp>
      <p:sp>
        <p:nvSpPr>
          <p:cNvPr id="4" name="Date Placeholder 3"/>
          <p:cNvSpPr>
            <a:spLocks noGrp="1"/>
          </p:cNvSpPr>
          <p:nvPr>
            <p:ph type="dt" sz="half" idx="10"/>
          </p:nvPr>
        </p:nvSpPr>
        <p:spPr/>
        <p:txBody>
          <a:bodyPr/>
          <a:lstStyle/>
          <a:p>
            <a:fld id="{8FA255BD-3D7B-4394-97F2-CF7C72FB958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116</a:t>
            </a:fld>
            <a:endParaRPr lang="en-GB"/>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management cont.</a:t>
            </a:r>
            <a:endParaRPr lang="en-GB" sz="2000" i="1" dirty="0"/>
          </a:p>
        </p:txBody>
      </p:sp>
      <p:sp>
        <p:nvSpPr>
          <p:cNvPr id="3" name="Content Placeholder 2"/>
          <p:cNvSpPr>
            <a:spLocks noGrp="1"/>
          </p:cNvSpPr>
          <p:nvPr>
            <p:ph idx="1"/>
          </p:nvPr>
        </p:nvSpPr>
        <p:spPr/>
        <p:txBody>
          <a:bodyPr/>
          <a:lstStyle/>
          <a:p>
            <a:pPr lvl="1"/>
            <a:r>
              <a:rPr lang="en-GB" dirty="0" smtClean="0"/>
              <a:t>Any attempt at repair in such cases may, in fact, do more harm than good.</a:t>
            </a:r>
          </a:p>
          <a:p>
            <a:pPr lvl="1"/>
            <a:r>
              <a:rPr lang="en-GB" dirty="0" smtClean="0"/>
              <a:t>In infants it is not necessary to open the canal, as the internal and external rings are superimposed.</a:t>
            </a:r>
          </a:p>
          <a:p>
            <a:pPr lvl="1"/>
            <a:r>
              <a:rPr lang="en-GB" dirty="0" smtClean="0"/>
              <a:t>Excellent results are obtained.</a:t>
            </a:r>
          </a:p>
          <a:p>
            <a:pPr lvl="1"/>
            <a:r>
              <a:rPr lang="en-GB" dirty="0" smtClean="0"/>
              <a:t>The operation is usually now performed as a day case unless there are additional medical or social problems.</a:t>
            </a:r>
          </a:p>
          <a:p>
            <a:endParaRPr lang="en-GB" dirty="0"/>
          </a:p>
        </p:txBody>
      </p:sp>
      <p:sp>
        <p:nvSpPr>
          <p:cNvPr id="4" name="Date Placeholder 3"/>
          <p:cNvSpPr>
            <a:spLocks noGrp="1"/>
          </p:cNvSpPr>
          <p:nvPr>
            <p:ph type="dt" sz="half" idx="10"/>
          </p:nvPr>
        </p:nvSpPr>
        <p:spPr/>
        <p:txBody>
          <a:bodyPr/>
          <a:lstStyle/>
          <a:p>
            <a:fld id="{CF46AE39-08B9-4F6C-9ACD-A8D9845A321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117</a:t>
            </a:fld>
            <a:endParaRPr lang="en-GB"/>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management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err="1" smtClean="0"/>
              <a:t>Herniotomy</a:t>
            </a:r>
            <a:r>
              <a:rPr lang="en-GB" dirty="0" smtClean="0"/>
              <a:t> &amp; Repair (</a:t>
            </a:r>
            <a:r>
              <a:rPr lang="en-GB" dirty="0" err="1" smtClean="0"/>
              <a:t>Herniorrhaphy</a:t>
            </a:r>
            <a:r>
              <a:rPr lang="en-GB" dirty="0" smtClean="0"/>
              <a:t>):</a:t>
            </a:r>
          </a:p>
          <a:p>
            <a:pPr marL="914400" lvl="1" indent="-514350"/>
            <a:r>
              <a:rPr lang="en-GB" dirty="0" smtClean="0"/>
              <a:t>Consists of:</a:t>
            </a:r>
          </a:p>
          <a:p>
            <a:pPr marL="1314450" lvl="2" indent="-514350">
              <a:buFont typeface="+mj-lt"/>
              <a:buAutoNum type="arabicPeriod"/>
            </a:pPr>
            <a:r>
              <a:rPr lang="en-GB" dirty="0" smtClean="0"/>
              <a:t> excision of the </a:t>
            </a:r>
            <a:r>
              <a:rPr lang="en-GB" dirty="0" err="1" smtClean="0"/>
              <a:t>hernial</a:t>
            </a:r>
            <a:r>
              <a:rPr lang="en-GB" dirty="0" smtClean="0"/>
              <a:t> sac;</a:t>
            </a:r>
          </a:p>
          <a:p>
            <a:pPr marL="1314450" lvl="2" indent="-514350">
              <a:buFont typeface="+mj-lt"/>
              <a:buAutoNum type="arabicPeriod"/>
            </a:pPr>
            <a:r>
              <a:rPr lang="en-GB" dirty="0" smtClean="0"/>
              <a:t>repair (tightening) of the stretched internal inguinal ring and the </a:t>
            </a:r>
            <a:r>
              <a:rPr lang="en-GB" dirty="0" err="1" smtClean="0"/>
              <a:t>transversalis</a:t>
            </a:r>
            <a:r>
              <a:rPr lang="en-GB" dirty="0" smtClean="0"/>
              <a:t> fascia;</a:t>
            </a:r>
          </a:p>
          <a:p>
            <a:pPr marL="1314450" lvl="2" indent="-514350">
              <a:buFont typeface="+mj-lt"/>
              <a:buAutoNum type="arabicPeriod"/>
            </a:pPr>
            <a:r>
              <a:rPr lang="en-GB" dirty="0" smtClean="0"/>
              <a:t>further reinforcement of the posterior wall of the inguinal canal.</a:t>
            </a:r>
          </a:p>
          <a:p>
            <a:pPr marL="914400" lvl="1" indent="-514350"/>
            <a:r>
              <a:rPr lang="en-GB" dirty="0" smtClean="0"/>
              <a:t>2 &amp; 3 must be achieved without tension resulting in the wound and various techniques exist to achieve this.</a:t>
            </a:r>
            <a:endParaRPr lang="en-GB" dirty="0"/>
          </a:p>
        </p:txBody>
      </p:sp>
      <p:sp>
        <p:nvSpPr>
          <p:cNvPr id="4" name="Date Placeholder 3"/>
          <p:cNvSpPr>
            <a:spLocks noGrp="1"/>
          </p:cNvSpPr>
          <p:nvPr>
            <p:ph type="dt" sz="half" idx="10"/>
          </p:nvPr>
        </p:nvSpPr>
        <p:spPr/>
        <p:txBody>
          <a:bodyPr/>
          <a:lstStyle/>
          <a:p>
            <a:fld id="{4CCC7F3B-36EC-4C25-9EBB-7CED51130456}"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118</a:t>
            </a:fld>
            <a:endParaRPr lang="en-GB"/>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management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3"/>
            </a:pPr>
            <a:r>
              <a:rPr lang="en-GB" dirty="0" smtClean="0"/>
              <a:t>Truss:</a:t>
            </a:r>
          </a:p>
          <a:p>
            <a:pPr marL="914400" lvl="1" indent="-514350"/>
            <a:endParaRPr lang="en-GB" dirty="0"/>
          </a:p>
        </p:txBody>
      </p:sp>
      <p:sp>
        <p:nvSpPr>
          <p:cNvPr id="4" name="Date Placeholder 3"/>
          <p:cNvSpPr>
            <a:spLocks noGrp="1"/>
          </p:cNvSpPr>
          <p:nvPr>
            <p:ph type="dt" sz="half" idx="10"/>
          </p:nvPr>
        </p:nvSpPr>
        <p:spPr/>
        <p:txBody>
          <a:bodyPr/>
          <a:lstStyle/>
          <a:p>
            <a:fld id="{93BEBEA2-0EE0-466C-A819-789A9C9BE47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119</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lstStyle/>
          <a:p>
            <a:r>
              <a:rPr lang="en-GB" dirty="0" smtClean="0"/>
              <a:t>Perhaps the second most common classification system referenced in the literature is the one developed by Gilbert.</a:t>
            </a:r>
          </a:p>
          <a:p>
            <a:r>
              <a:rPr lang="en-GB" dirty="0" smtClean="0"/>
              <a:t>Type 1, 2, and 3 hernias are direct.</a:t>
            </a:r>
          </a:p>
          <a:p>
            <a:r>
              <a:rPr lang="en-GB" dirty="0" smtClean="0"/>
              <a:t>In type 1, the internal inguinal ring is normal.</a:t>
            </a:r>
          </a:p>
          <a:p>
            <a:r>
              <a:rPr lang="en-GB" dirty="0" smtClean="0"/>
              <a:t>In type 2 hernias, the inguinal ring is dilated, but less than 4cm.</a:t>
            </a:r>
            <a:endParaRPr lang="en-GB" dirty="0"/>
          </a:p>
        </p:txBody>
      </p:sp>
      <p:sp>
        <p:nvSpPr>
          <p:cNvPr id="4" name="Date Placeholder 3"/>
          <p:cNvSpPr>
            <a:spLocks noGrp="1"/>
          </p:cNvSpPr>
          <p:nvPr>
            <p:ph type="dt" sz="half" idx="10"/>
          </p:nvPr>
        </p:nvSpPr>
        <p:spPr/>
        <p:txBody>
          <a:bodyPr/>
          <a:lstStyle/>
          <a:p>
            <a:fld id="{EED86308-9673-41F0-863C-C3CFD8F8257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a:t>
            </a:fld>
            <a:endParaRPr lang="en-GB"/>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DIRECT INGUINAL HERNIA</a:t>
            </a:r>
            <a:endParaRPr lang="en-GB" dirty="0"/>
          </a:p>
        </p:txBody>
      </p:sp>
      <p:sp>
        <p:nvSpPr>
          <p:cNvPr id="3" name="Subtitle 2"/>
          <p:cNvSpPr>
            <a:spLocks noGrp="1"/>
          </p:cNvSpPr>
          <p:nvPr>
            <p:ph type="subTitle" idx="1"/>
          </p:nvPr>
        </p:nvSpPr>
        <p:spPr/>
        <p:txBody>
          <a:bodyPr/>
          <a:lstStyle/>
          <a:p>
            <a:endParaRPr lang="en-GB"/>
          </a:p>
        </p:txBody>
      </p:sp>
      <p:sp>
        <p:nvSpPr>
          <p:cNvPr id="4" name="Date Placeholder 3"/>
          <p:cNvSpPr>
            <a:spLocks noGrp="1"/>
          </p:cNvSpPr>
          <p:nvPr>
            <p:ph type="dt" sz="half" idx="10"/>
          </p:nvPr>
        </p:nvSpPr>
        <p:spPr/>
        <p:txBody>
          <a:bodyPr/>
          <a:lstStyle/>
          <a:p>
            <a:fld id="{8B5F2EA5-AD33-460E-A5A9-6C110BDE6AF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120</a:t>
            </a:fld>
            <a:endParaRPr lang="en-GB"/>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INCIDENCE</a:t>
            </a:r>
            <a:endParaRPr lang="en-GB" dirty="0"/>
          </a:p>
        </p:txBody>
      </p:sp>
      <p:sp>
        <p:nvSpPr>
          <p:cNvPr id="3" name="Content Placeholder 2"/>
          <p:cNvSpPr>
            <a:spLocks noGrp="1"/>
          </p:cNvSpPr>
          <p:nvPr>
            <p:ph idx="1"/>
          </p:nvPr>
        </p:nvSpPr>
        <p:spPr/>
        <p:txBody>
          <a:bodyPr/>
          <a:lstStyle/>
          <a:p>
            <a:r>
              <a:rPr lang="en-GB" dirty="0" smtClean="0"/>
              <a:t>In adult males, 35% of inguinal hernias are direct.</a:t>
            </a:r>
          </a:p>
          <a:p>
            <a:r>
              <a:rPr lang="en-GB" dirty="0" smtClean="0"/>
              <a:t>At presentation, 12% of patients will have a </a:t>
            </a:r>
            <a:r>
              <a:rPr lang="en-GB" dirty="0" err="1" smtClean="0"/>
              <a:t>contralateral</a:t>
            </a:r>
            <a:r>
              <a:rPr lang="en-GB" dirty="0" smtClean="0"/>
              <a:t> hernia in addition.</a:t>
            </a:r>
          </a:p>
          <a:p>
            <a:r>
              <a:rPr lang="en-GB" dirty="0" smtClean="0"/>
              <a:t>There is a four-fold increased risk of future development of </a:t>
            </a:r>
            <a:r>
              <a:rPr lang="en-GB" dirty="0" err="1" smtClean="0"/>
              <a:t>contralateral</a:t>
            </a:r>
            <a:r>
              <a:rPr lang="en-GB" dirty="0" smtClean="0"/>
              <a:t> hernia if one is not present at the original presentation.</a:t>
            </a:r>
            <a:endParaRPr lang="en-GB" dirty="0"/>
          </a:p>
        </p:txBody>
      </p:sp>
      <p:sp>
        <p:nvSpPr>
          <p:cNvPr id="4" name="Date Placeholder 3"/>
          <p:cNvSpPr>
            <a:spLocks noGrp="1"/>
          </p:cNvSpPr>
          <p:nvPr>
            <p:ph type="dt" sz="half" idx="10"/>
          </p:nvPr>
        </p:nvSpPr>
        <p:spPr/>
        <p:txBody>
          <a:bodyPr/>
          <a:lstStyle/>
          <a:p>
            <a:fld id="{C3AF5FD3-4E06-4A17-9945-FF1591D7386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121</a:t>
            </a:fld>
            <a:endParaRPr lang="en-GB"/>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PATHOLOGY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A direct inguinal hernia is always acquired, with the exception of a rare type in which there is a small rigid circular orifice in the conjoint tendon just lateral to where it inserts with the rectus sheath and through which a long narrow and tubular sac passes into the inguinal canal (Ogilvie hernia).</a:t>
            </a:r>
          </a:p>
          <a:p>
            <a:r>
              <a:rPr lang="en-GB" dirty="0" smtClean="0"/>
              <a:t>There is some evidence that direct inguinal hernias may be related to hereditary or acquired defects in collagen synthesis or turnover.</a:t>
            </a:r>
          </a:p>
        </p:txBody>
      </p:sp>
      <p:sp>
        <p:nvSpPr>
          <p:cNvPr id="4" name="Date Placeholder 3"/>
          <p:cNvSpPr>
            <a:spLocks noGrp="1"/>
          </p:cNvSpPr>
          <p:nvPr>
            <p:ph type="dt" sz="half" idx="10"/>
          </p:nvPr>
        </p:nvSpPr>
        <p:spPr/>
        <p:txBody>
          <a:bodyPr/>
          <a:lstStyle/>
          <a:p>
            <a:fld id="{AD7A8C73-851B-4C25-ADE9-486E3B0F2F5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122</a:t>
            </a:fld>
            <a:endParaRPr lang="en-GB"/>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dirty="0"/>
          </a:p>
        </p:txBody>
      </p:sp>
      <p:sp>
        <p:nvSpPr>
          <p:cNvPr id="3" name="Content Placeholder 2"/>
          <p:cNvSpPr>
            <a:spLocks noGrp="1"/>
          </p:cNvSpPr>
          <p:nvPr>
            <p:ph idx="1"/>
          </p:nvPr>
        </p:nvSpPr>
        <p:spPr/>
        <p:txBody>
          <a:bodyPr>
            <a:normAutofit/>
          </a:bodyPr>
          <a:lstStyle/>
          <a:p>
            <a:r>
              <a:rPr lang="en-GB" dirty="0" smtClean="0"/>
              <a:t>The sac passes through a weakness or defect of the </a:t>
            </a:r>
            <a:r>
              <a:rPr lang="en-GB" dirty="0" err="1" smtClean="0"/>
              <a:t>transversalis</a:t>
            </a:r>
            <a:r>
              <a:rPr lang="en-GB" dirty="0" smtClean="0"/>
              <a:t> fascia in the posterior wall of the inguinal canal (</a:t>
            </a:r>
            <a:r>
              <a:rPr lang="en-GB" dirty="0" err="1" smtClean="0"/>
              <a:t>Hesselbach’s</a:t>
            </a:r>
            <a:r>
              <a:rPr lang="en-GB" dirty="0" smtClean="0"/>
              <a:t> area).</a:t>
            </a:r>
          </a:p>
          <a:p>
            <a:r>
              <a:rPr lang="en-GB" dirty="0" smtClean="0"/>
              <a:t>In some cases the defect is small and is represented by a discrete defect in the </a:t>
            </a:r>
            <a:r>
              <a:rPr lang="en-GB" dirty="0" err="1" smtClean="0"/>
              <a:t>transversalis</a:t>
            </a:r>
            <a:r>
              <a:rPr lang="en-GB" dirty="0" smtClean="0"/>
              <a:t> fascia, while in others there is a generalised bulge.</a:t>
            </a:r>
            <a:endParaRPr lang="en-GB" dirty="0"/>
          </a:p>
        </p:txBody>
      </p:sp>
      <p:sp>
        <p:nvSpPr>
          <p:cNvPr id="4" name="Date Placeholder 3"/>
          <p:cNvSpPr>
            <a:spLocks noGrp="1"/>
          </p:cNvSpPr>
          <p:nvPr>
            <p:ph type="dt" sz="half" idx="10"/>
          </p:nvPr>
        </p:nvSpPr>
        <p:spPr/>
        <p:txBody>
          <a:bodyPr/>
          <a:lstStyle/>
          <a:p>
            <a:fld id="{BF0B6464-7D35-4580-8EDC-1AC1A3DA571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123</a:t>
            </a:fld>
            <a:endParaRPr lang="en-GB"/>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i="1" dirty="0"/>
          </a:p>
        </p:txBody>
      </p:sp>
      <p:sp>
        <p:nvSpPr>
          <p:cNvPr id="3" name="Content Placeholder 2"/>
          <p:cNvSpPr>
            <a:spLocks noGrp="1"/>
          </p:cNvSpPr>
          <p:nvPr>
            <p:ph idx="1"/>
          </p:nvPr>
        </p:nvSpPr>
        <p:spPr/>
        <p:txBody>
          <a:bodyPr>
            <a:normAutofit fontScale="92500"/>
          </a:bodyPr>
          <a:lstStyle/>
          <a:p>
            <a:r>
              <a:rPr lang="en-GB" dirty="0" smtClean="0"/>
              <a:t>Often the patient has poor lower abdominal musculature, as shown by the presence of elongated </a:t>
            </a:r>
            <a:r>
              <a:rPr lang="en-GB" dirty="0" err="1" smtClean="0"/>
              <a:t>bulgings</a:t>
            </a:r>
            <a:r>
              <a:rPr lang="en-GB" dirty="0" smtClean="0"/>
              <a:t> (</a:t>
            </a:r>
            <a:r>
              <a:rPr lang="en-GB" dirty="0" err="1" smtClean="0"/>
              <a:t>Malgaigne’s</a:t>
            </a:r>
            <a:r>
              <a:rPr lang="en-GB" dirty="0" smtClean="0"/>
              <a:t> bulges).</a:t>
            </a:r>
          </a:p>
          <a:p>
            <a:r>
              <a:rPr lang="en-GB" dirty="0" smtClean="0"/>
              <a:t>Women practically never develop a direct inguinal hernia </a:t>
            </a:r>
            <a:r>
              <a:rPr lang="en-GB" sz="2000" i="1" dirty="0" smtClean="0"/>
              <a:t>(Brown)</a:t>
            </a:r>
            <a:r>
              <a:rPr lang="en-GB" dirty="0" smtClean="0"/>
              <a:t>.</a:t>
            </a:r>
          </a:p>
          <a:p>
            <a:r>
              <a:rPr lang="en-GB" dirty="0" smtClean="0"/>
              <a:t>Direct hernias do not often attain a large size or descend into the scrotum.</a:t>
            </a:r>
          </a:p>
          <a:p>
            <a:r>
              <a:rPr lang="en-GB" dirty="0" smtClean="0"/>
              <a:t>In contrast to an indirect inguinal hernia, a direct inguinal hernia lies behind the spermatic cord.</a:t>
            </a:r>
            <a:endParaRPr lang="en-GB" dirty="0"/>
          </a:p>
        </p:txBody>
      </p:sp>
      <p:sp>
        <p:nvSpPr>
          <p:cNvPr id="4" name="Date Placeholder 3"/>
          <p:cNvSpPr>
            <a:spLocks noGrp="1"/>
          </p:cNvSpPr>
          <p:nvPr>
            <p:ph type="dt" sz="half" idx="10"/>
          </p:nvPr>
        </p:nvSpPr>
        <p:spPr/>
        <p:txBody>
          <a:bodyPr/>
          <a:lstStyle/>
          <a:p>
            <a:fld id="{83F40002-B4CC-46D1-8EDB-E2EB21AA248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124</a:t>
            </a:fld>
            <a:endParaRPr lang="en-GB"/>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dirty="0"/>
          </a:p>
        </p:txBody>
      </p:sp>
      <p:sp>
        <p:nvSpPr>
          <p:cNvPr id="3" name="Content Placeholder 2"/>
          <p:cNvSpPr>
            <a:spLocks noGrp="1"/>
          </p:cNvSpPr>
          <p:nvPr>
            <p:ph idx="1"/>
          </p:nvPr>
        </p:nvSpPr>
        <p:spPr/>
        <p:txBody>
          <a:bodyPr/>
          <a:lstStyle/>
          <a:p>
            <a:r>
              <a:rPr lang="en-GB" dirty="0" smtClean="0"/>
              <a:t>The sac is often smaller than the </a:t>
            </a:r>
            <a:r>
              <a:rPr lang="en-GB" dirty="0" err="1" smtClean="0"/>
              <a:t>hernial</a:t>
            </a:r>
            <a:r>
              <a:rPr lang="en-GB" dirty="0" smtClean="0"/>
              <a:t> mass would indicate, the protruding mass mainly consisting of </a:t>
            </a:r>
            <a:r>
              <a:rPr lang="en-GB" dirty="0" err="1" smtClean="0"/>
              <a:t>extraperitoneal</a:t>
            </a:r>
            <a:r>
              <a:rPr lang="en-GB" dirty="0" smtClean="0"/>
              <a:t> fat.</a:t>
            </a:r>
          </a:p>
          <a:p>
            <a:r>
              <a:rPr lang="en-GB" dirty="0" smtClean="0"/>
              <a:t>As the neck of the sac is wide, direct inguinal hernias do not often strangulate.</a:t>
            </a:r>
            <a:endParaRPr lang="en-GB" dirty="0"/>
          </a:p>
        </p:txBody>
      </p:sp>
      <p:sp>
        <p:nvSpPr>
          <p:cNvPr id="4" name="Date Placeholder 3"/>
          <p:cNvSpPr>
            <a:spLocks noGrp="1"/>
          </p:cNvSpPr>
          <p:nvPr>
            <p:ph type="dt" sz="half" idx="10"/>
          </p:nvPr>
        </p:nvSpPr>
        <p:spPr/>
        <p:txBody>
          <a:bodyPr/>
          <a:lstStyle/>
          <a:p>
            <a:fld id="{31D61D10-DACF-42F9-8CD5-BCF0B76D319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125</a:t>
            </a:fld>
            <a:endParaRPr lang="en-GB"/>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a:t>
            </a:r>
            <a:endParaRPr lang="en-GB" dirty="0"/>
          </a:p>
        </p:txBody>
      </p:sp>
      <p:sp>
        <p:nvSpPr>
          <p:cNvPr id="3" name="Content Placeholder 2"/>
          <p:cNvSpPr>
            <a:spLocks noGrp="1"/>
          </p:cNvSpPr>
          <p:nvPr>
            <p:ph idx="1"/>
          </p:nvPr>
        </p:nvSpPr>
        <p:spPr/>
        <p:txBody>
          <a:bodyPr/>
          <a:lstStyle/>
          <a:p>
            <a:r>
              <a:rPr lang="en-GB" dirty="0" smtClean="0"/>
              <a:t>Direct inguinal hernias are of two kinds:</a:t>
            </a:r>
          </a:p>
          <a:p>
            <a:pPr marL="514350" indent="-514350">
              <a:buFont typeface="+mj-lt"/>
              <a:buAutoNum type="arabicPeriod"/>
            </a:pPr>
            <a:r>
              <a:rPr lang="en-GB" dirty="0" smtClean="0"/>
              <a:t>Ordinary direct hernias: </a:t>
            </a:r>
          </a:p>
          <a:p>
            <a:pPr marL="914400" lvl="1" indent="-514350"/>
            <a:r>
              <a:rPr lang="en-GB" dirty="0" smtClean="0"/>
              <a:t>rare in Africa.</a:t>
            </a:r>
          </a:p>
          <a:p>
            <a:pPr marL="914400" lvl="1" indent="-514350"/>
            <a:r>
              <a:rPr lang="en-GB" dirty="0" smtClean="0"/>
              <a:t>seldom strangulate.</a:t>
            </a:r>
          </a:p>
          <a:p>
            <a:pPr marL="914400" lvl="1" indent="-514350"/>
            <a:r>
              <a:rPr lang="en-GB" dirty="0" smtClean="0"/>
              <a:t>May cause no symptoms.</a:t>
            </a:r>
          </a:p>
          <a:p>
            <a:pPr marL="914400" lvl="1" indent="-514350"/>
            <a:r>
              <a:rPr lang="en-GB" dirty="0" smtClean="0"/>
              <a:t>Remain the same size for long periods, so that they may not need surgery.</a:t>
            </a:r>
            <a:endParaRPr lang="en-GB" dirty="0"/>
          </a:p>
        </p:txBody>
      </p:sp>
      <p:sp>
        <p:nvSpPr>
          <p:cNvPr id="4" name="Date Placeholder 3"/>
          <p:cNvSpPr>
            <a:spLocks noGrp="1"/>
          </p:cNvSpPr>
          <p:nvPr>
            <p:ph type="dt" sz="half" idx="10"/>
          </p:nvPr>
        </p:nvSpPr>
        <p:spPr/>
        <p:txBody>
          <a:bodyPr/>
          <a:lstStyle/>
          <a:p>
            <a:fld id="{4CFD7D74-7422-409E-A2BF-31C92EA1EFC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126</a:t>
            </a:fld>
            <a:endParaRPr lang="en-GB"/>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i="1"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smtClean="0"/>
              <a:t>A special variety of direct inguinal hernia:</a:t>
            </a:r>
          </a:p>
          <a:p>
            <a:pPr marL="914400" lvl="1" indent="-514350"/>
            <a:r>
              <a:rPr lang="en-GB" dirty="0" smtClean="0"/>
              <a:t>The patient has a narrow defect in his conjoint tendon, or in his </a:t>
            </a:r>
            <a:r>
              <a:rPr lang="en-GB" dirty="0" err="1" smtClean="0"/>
              <a:t>transversalis</a:t>
            </a:r>
            <a:r>
              <a:rPr lang="en-GB" dirty="0" smtClean="0"/>
              <a:t> fascia.</a:t>
            </a:r>
          </a:p>
          <a:p>
            <a:pPr marL="914400" lvl="1" indent="-514350"/>
            <a:r>
              <a:rPr lang="en-GB" dirty="0" smtClean="0"/>
              <a:t>In Europe this kind of direct hernia is called a Gill-Ogilvie hernia, and is rare.</a:t>
            </a:r>
          </a:p>
          <a:p>
            <a:pPr marL="914400" lvl="1" indent="-514350"/>
            <a:r>
              <a:rPr lang="en-GB" dirty="0" smtClean="0"/>
              <a:t>But is common in the </a:t>
            </a:r>
            <a:r>
              <a:rPr lang="en-GB" dirty="0" err="1" smtClean="0"/>
              <a:t>Busoga</a:t>
            </a:r>
            <a:r>
              <a:rPr lang="en-GB" dirty="0" smtClean="0"/>
              <a:t> area of Uganda, and in some parts of Africa (including Ghana, where it is not uncommonly seen in women), so that it is sometimes known as the </a:t>
            </a:r>
            <a:r>
              <a:rPr lang="en-GB" dirty="0" err="1" smtClean="0"/>
              <a:t>Busoga</a:t>
            </a:r>
            <a:r>
              <a:rPr lang="en-GB" dirty="0" smtClean="0"/>
              <a:t> hernia.</a:t>
            </a:r>
            <a:endParaRPr lang="en-GB" dirty="0"/>
          </a:p>
        </p:txBody>
      </p:sp>
      <p:sp>
        <p:nvSpPr>
          <p:cNvPr id="4" name="Date Placeholder 3"/>
          <p:cNvSpPr>
            <a:spLocks noGrp="1"/>
          </p:cNvSpPr>
          <p:nvPr>
            <p:ph type="dt" sz="half" idx="10"/>
          </p:nvPr>
        </p:nvSpPr>
        <p:spPr/>
        <p:txBody>
          <a:bodyPr/>
          <a:lstStyle/>
          <a:p>
            <a:fld id="{CCE4DE0F-5EF2-436C-9E16-B2FC04866646}"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127</a:t>
            </a:fld>
            <a:endParaRPr lang="en-GB"/>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dirty="0"/>
          </a:p>
        </p:txBody>
      </p:sp>
      <p:sp>
        <p:nvSpPr>
          <p:cNvPr id="3" name="Content Placeholder 2"/>
          <p:cNvSpPr>
            <a:spLocks noGrp="1"/>
          </p:cNvSpPr>
          <p:nvPr>
            <p:ph idx="1"/>
          </p:nvPr>
        </p:nvSpPr>
        <p:spPr/>
        <p:txBody>
          <a:bodyPr>
            <a:normAutofit fontScale="92500"/>
          </a:bodyPr>
          <a:lstStyle/>
          <a:p>
            <a:pPr marL="514350" indent="-514350">
              <a:buFont typeface="+mj-lt"/>
              <a:buAutoNum type="arabicPeriod" startAt="3"/>
            </a:pPr>
            <a:r>
              <a:rPr lang="en-GB" dirty="0" smtClean="0"/>
              <a:t>Funicular direct inguinal hernia:</a:t>
            </a:r>
          </a:p>
          <a:p>
            <a:pPr marL="914400" lvl="1" indent="-514350"/>
            <a:r>
              <a:rPr lang="en-GB" dirty="0" smtClean="0"/>
              <a:t>Syn. </a:t>
            </a:r>
            <a:r>
              <a:rPr lang="en-GB" dirty="0" err="1" smtClean="0"/>
              <a:t>Prevesical</a:t>
            </a:r>
            <a:r>
              <a:rPr lang="en-GB" dirty="0" smtClean="0"/>
              <a:t> hernia.</a:t>
            </a:r>
          </a:p>
          <a:p>
            <a:pPr marL="914400" lvl="1" indent="-514350"/>
            <a:r>
              <a:rPr lang="en-GB" dirty="0" smtClean="0"/>
              <a:t>This is a narrow-necked hernia with </a:t>
            </a:r>
            <a:r>
              <a:rPr lang="en-GB" dirty="0" err="1" smtClean="0"/>
              <a:t>prevesical</a:t>
            </a:r>
            <a:r>
              <a:rPr lang="en-GB" dirty="0" smtClean="0"/>
              <a:t> fat and a portion of the bladder that protrudes through a small oval defect in the medial part of the conjoined muscle just above the pubic tubercle.</a:t>
            </a:r>
          </a:p>
          <a:p>
            <a:pPr marL="914400" lvl="1" indent="-514350"/>
            <a:r>
              <a:rPr lang="en-GB" dirty="0" smtClean="0"/>
              <a:t>It occurs principally in elderly males and occasionally becomes strangulated.</a:t>
            </a:r>
          </a:p>
          <a:p>
            <a:pPr marL="914400" lvl="1" indent="-514350"/>
            <a:r>
              <a:rPr lang="en-GB" dirty="0" smtClean="0"/>
              <a:t>Unless there are definite contraindications, operation should always be advised.</a:t>
            </a:r>
            <a:endParaRPr lang="en-GB" dirty="0"/>
          </a:p>
        </p:txBody>
      </p:sp>
      <p:sp>
        <p:nvSpPr>
          <p:cNvPr id="4" name="Date Placeholder 3"/>
          <p:cNvSpPr>
            <a:spLocks noGrp="1"/>
          </p:cNvSpPr>
          <p:nvPr>
            <p:ph type="dt" sz="half" idx="10"/>
          </p:nvPr>
        </p:nvSpPr>
        <p:spPr/>
        <p:txBody>
          <a:bodyPr/>
          <a:lstStyle/>
          <a:p>
            <a:fld id="{332282BD-079C-441A-A0BC-5DF0C6068B0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128</a:t>
            </a:fld>
            <a:endParaRPr lang="en-GB"/>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4"/>
            </a:pPr>
            <a:r>
              <a:rPr lang="en-GB" dirty="0" smtClean="0"/>
              <a:t>Dual hernia:</a:t>
            </a:r>
          </a:p>
          <a:p>
            <a:pPr marL="914400" lvl="1" indent="-514350"/>
            <a:r>
              <a:rPr lang="en-GB" dirty="0" smtClean="0"/>
              <a:t>Syn. Saddle-Bag; Pantaloon hernia.</a:t>
            </a:r>
          </a:p>
          <a:p>
            <a:pPr marL="914400" lvl="1" indent="-514350"/>
            <a:r>
              <a:rPr lang="en-GB" dirty="0" smtClean="0"/>
              <a:t>Consists of two sacs which straddle the inferior </a:t>
            </a:r>
            <a:r>
              <a:rPr lang="en-GB" dirty="0" err="1" smtClean="0"/>
              <a:t>epigastric</a:t>
            </a:r>
            <a:r>
              <a:rPr lang="en-GB" dirty="0" smtClean="0"/>
              <a:t> artery, one sac being medial and the other lateral to this vessel.</a:t>
            </a:r>
          </a:p>
          <a:p>
            <a:pPr marL="914400" lvl="1" indent="-514350"/>
            <a:r>
              <a:rPr lang="en-GB" dirty="0" smtClean="0"/>
              <a:t>Not rare.</a:t>
            </a:r>
          </a:p>
          <a:p>
            <a:pPr marL="914400" lvl="1" indent="-514350"/>
            <a:r>
              <a:rPr lang="en-GB" dirty="0" smtClean="0"/>
              <a:t>Is a cause of recurrence, one of the sacs having been overlooked at the time of operation.</a:t>
            </a:r>
          </a:p>
          <a:p>
            <a:pPr marL="914400" lvl="1" indent="-514350"/>
            <a:r>
              <a:rPr lang="en-GB" dirty="0" smtClean="0"/>
              <a:t>The peritoneum may protrude on either side of the inferior </a:t>
            </a:r>
            <a:r>
              <a:rPr lang="en-GB" dirty="0" err="1" smtClean="0"/>
              <a:t>epigastric</a:t>
            </a:r>
            <a:r>
              <a:rPr lang="en-GB" dirty="0" smtClean="0"/>
              <a:t> vessels to give a combined direct &amp; indirect hernia, called a pantaloon hernia.</a:t>
            </a:r>
            <a:endParaRPr lang="en-GB" dirty="0"/>
          </a:p>
        </p:txBody>
      </p:sp>
      <p:sp>
        <p:nvSpPr>
          <p:cNvPr id="4" name="Date Placeholder 3"/>
          <p:cNvSpPr>
            <a:spLocks noGrp="1"/>
          </p:cNvSpPr>
          <p:nvPr>
            <p:ph type="dt" sz="half" idx="10"/>
          </p:nvPr>
        </p:nvSpPr>
        <p:spPr/>
        <p:txBody>
          <a:bodyPr/>
          <a:lstStyle/>
          <a:p>
            <a:fld id="{8C4F1924-413E-4C03-A228-922ADC971AF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129</a:t>
            </a:fld>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normAutofit/>
          </a:bodyPr>
          <a:lstStyle/>
          <a:p>
            <a:r>
              <a:rPr lang="en-GB" dirty="0" smtClean="0"/>
              <a:t>Type 3 hernias have the internal ring dilatation measured at greater than 4cm, commonly with encroachment on the direct space and medial displacement of the inferior </a:t>
            </a:r>
            <a:r>
              <a:rPr lang="en-GB" dirty="0" err="1" smtClean="0"/>
              <a:t>epigastric</a:t>
            </a:r>
            <a:r>
              <a:rPr lang="en-GB" dirty="0" smtClean="0"/>
              <a:t> vessels.</a:t>
            </a:r>
          </a:p>
          <a:p>
            <a:r>
              <a:rPr lang="en-GB" dirty="0" smtClean="0"/>
              <a:t>Type 4 and 5 hernias are direct.</a:t>
            </a:r>
          </a:p>
        </p:txBody>
      </p:sp>
      <p:sp>
        <p:nvSpPr>
          <p:cNvPr id="4" name="Date Placeholder 3"/>
          <p:cNvSpPr>
            <a:spLocks noGrp="1"/>
          </p:cNvSpPr>
          <p:nvPr>
            <p:ph type="dt" sz="half" idx="10"/>
          </p:nvPr>
        </p:nvSpPr>
        <p:spPr/>
        <p:txBody>
          <a:bodyPr/>
          <a:lstStyle/>
          <a:p>
            <a:fld id="{86A12462-39AE-4B2D-BA53-D3975B2CED6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a:t>
            </a:fld>
            <a:endParaRPr lang="en-GB"/>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dirty="0"/>
          </a:p>
        </p:txBody>
      </p:sp>
      <p:sp>
        <p:nvSpPr>
          <p:cNvPr id="3" name="Content Placeholder 2"/>
          <p:cNvSpPr>
            <a:spLocks noGrp="1"/>
          </p:cNvSpPr>
          <p:nvPr>
            <p:ph idx="1"/>
          </p:nvPr>
        </p:nvSpPr>
        <p:spPr/>
        <p:txBody>
          <a:bodyPr/>
          <a:lstStyle/>
          <a:p>
            <a:pPr lvl="1"/>
            <a:r>
              <a:rPr lang="en-GB" dirty="0" smtClean="0"/>
              <a:t>Gut readily strangulates through the </a:t>
            </a:r>
            <a:r>
              <a:rPr lang="en-GB" dirty="0" err="1" smtClean="0"/>
              <a:t>Busoga</a:t>
            </a:r>
            <a:r>
              <a:rPr lang="en-GB" dirty="0" smtClean="0"/>
              <a:t> type of direct hernia.</a:t>
            </a:r>
          </a:p>
          <a:p>
            <a:pPr lvl="1"/>
            <a:r>
              <a:rPr lang="en-GB" dirty="0" smtClean="0"/>
              <a:t>The neck of the sac is small, so that when strangulation occurs, it often does so in only part of the circumference of the gut, to cause a Richter’s hernia.</a:t>
            </a:r>
            <a:endParaRPr lang="en-GB" dirty="0"/>
          </a:p>
        </p:txBody>
      </p:sp>
      <p:sp>
        <p:nvSpPr>
          <p:cNvPr id="4" name="Date Placeholder 3"/>
          <p:cNvSpPr>
            <a:spLocks noGrp="1"/>
          </p:cNvSpPr>
          <p:nvPr>
            <p:ph type="dt" sz="half" idx="10"/>
          </p:nvPr>
        </p:nvSpPr>
        <p:spPr/>
        <p:txBody>
          <a:bodyPr/>
          <a:lstStyle/>
          <a:p>
            <a:fld id="{F5663ABD-F74D-4B42-BA38-FDED74B8CA0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130</a:t>
            </a:fld>
            <a:endParaRPr lang="en-GB"/>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PREDISPOSING FACTORS</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Increased intra-abdominal pressure.</a:t>
            </a:r>
          </a:p>
          <a:p>
            <a:pPr marL="514350" indent="-514350">
              <a:buFont typeface="+mj-lt"/>
              <a:buAutoNum type="arabicPeriod"/>
            </a:pPr>
            <a:r>
              <a:rPr lang="en-GB" dirty="0" smtClean="0"/>
              <a:t>Relative weakness of the posterior inguinal wall due to:</a:t>
            </a:r>
          </a:p>
          <a:p>
            <a:pPr marL="914400" lvl="1" indent="-514350">
              <a:buFont typeface="+mj-lt"/>
              <a:buAutoNum type="alphaLcParenR"/>
            </a:pPr>
            <a:r>
              <a:rPr lang="en-GB" dirty="0" smtClean="0"/>
              <a:t>An abnormally high-lying arch of the main body of the </a:t>
            </a:r>
            <a:r>
              <a:rPr lang="en-GB" dirty="0" err="1" smtClean="0"/>
              <a:t>transversus</a:t>
            </a:r>
            <a:r>
              <a:rPr lang="en-GB" dirty="0" smtClean="0"/>
              <a:t> </a:t>
            </a:r>
            <a:r>
              <a:rPr lang="en-GB" dirty="0" err="1" smtClean="0"/>
              <a:t>abdominis</a:t>
            </a:r>
            <a:r>
              <a:rPr lang="en-GB" dirty="0" smtClean="0"/>
              <a:t> muscle above the superior </a:t>
            </a:r>
            <a:r>
              <a:rPr lang="en-GB" dirty="0" err="1" smtClean="0"/>
              <a:t>ramus</a:t>
            </a:r>
            <a:r>
              <a:rPr lang="en-GB" dirty="0" smtClean="0"/>
              <a:t> of the pubis that results in a large area at risk.</a:t>
            </a:r>
          </a:p>
          <a:p>
            <a:pPr marL="914400" lvl="1" indent="-514350">
              <a:buFont typeface="+mj-lt"/>
              <a:buAutoNum type="alphaLcParenR"/>
            </a:pPr>
            <a:r>
              <a:rPr lang="en-GB" dirty="0" smtClean="0"/>
              <a:t>Limited insertion of the </a:t>
            </a:r>
            <a:r>
              <a:rPr lang="en-GB" dirty="0" err="1" smtClean="0"/>
              <a:t>transversus</a:t>
            </a:r>
            <a:r>
              <a:rPr lang="en-GB" dirty="0" smtClean="0"/>
              <a:t> </a:t>
            </a:r>
            <a:r>
              <a:rPr lang="en-GB" dirty="0" err="1" smtClean="0"/>
              <a:t>abdominis</a:t>
            </a:r>
            <a:r>
              <a:rPr lang="en-GB" dirty="0" smtClean="0"/>
              <a:t> muscle onto the pubis.</a:t>
            </a:r>
          </a:p>
          <a:p>
            <a:pPr marL="914400" lvl="1" indent="-514350">
              <a:buFont typeface="+mj-lt"/>
              <a:buAutoNum type="alphaLcParenR"/>
            </a:pPr>
            <a:endParaRPr lang="en-GB" dirty="0"/>
          </a:p>
        </p:txBody>
      </p:sp>
      <p:sp>
        <p:nvSpPr>
          <p:cNvPr id="4" name="Date Placeholder 3"/>
          <p:cNvSpPr>
            <a:spLocks noGrp="1"/>
          </p:cNvSpPr>
          <p:nvPr>
            <p:ph type="dt" sz="half" idx="10"/>
          </p:nvPr>
        </p:nvSpPr>
        <p:spPr/>
        <p:txBody>
          <a:bodyPr/>
          <a:lstStyle/>
          <a:p>
            <a:fld id="{019B9B98-3766-40D1-A914-DE8AE8522AA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131</a:t>
            </a:fld>
            <a:endParaRPr lang="en-GB"/>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predisposing factors cont.</a:t>
            </a:r>
            <a:endParaRPr lang="en-GB" sz="2000" i="1" dirty="0"/>
          </a:p>
        </p:txBody>
      </p:sp>
      <p:sp>
        <p:nvSpPr>
          <p:cNvPr id="3" name="Content Placeholder 2"/>
          <p:cNvSpPr>
            <a:spLocks noGrp="1"/>
          </p:cNvSpPr>
          <p:nvPr>
            <p:ph idx="1"/>
          </p:nvPr>
        </p:nvSpPr>
        <p:spPr/>
        <p:txBody>
          <a:bodyPr>
            <a:normAutofit fontScale="92500" lnSpcReduction="10000"/>
          </a:bodyPr>
          <a:lstStyle/>
          <a:p>
            <a:pPr marL="971550" lvl="1" indent="-514350">
              <a:buFont typeface="+mj-lt"/>
              <a:buAutoNum type="alphaLcParenR" startAt="3"/>
            </a:pPr>
            <a:r>
              <a:rPr lang="en-GB" dirty="0" smtClean="0"/>
              <a:t>Weakness of the </a:t>
            </a:r>
            <a:r>
              <a:rPr lang="en-GB" dirty="0" err="1" smtClean="0"/>
              <a:t>iliopubic</a:t>
            </a:r>
            <a:r>
              <a:rPr lang="en-GB" dirty="0" smtClean="0"/>
              <a:t> tract.</a:t>
            </a:r>
          </a:p>
          <a:p>
            <a:pPr marL="971550" lvl="1" indent="-514350">
              <a:buFont typeface="+mj-lt"/>
              <a:buAutoNum type="alphaLcParenR" startAt="3"/>
            </a:pPr>
            <a:r>
              <a:rPr lang="en-GB" dirty="0" smtClean="0"/>
              <a:t>Limited insertion of the </a:t>
            </a:r>
            <a:r>
              <a:rPr lang="en-GB" dirty="0" err="1" smtClean="0"/>
              <a:t>iliopubic</a:t>
            </a:r>
            <a:r>
              <a:rPr lang="en-GB" dirty="0" smtClean="0"/>
              <a:t> tract </a:t>
            </a:r>
            <a:r>
              <a:rPr lang="en-GB" dirty="0" err="1" smtClean="0"/>
              <a:t>aponeurosis</a:t>
            </a:r>
            <a:r>
              <a:rPr lang="en-GB" dirty="0" smtClean="0"/>
              <a:t> into Cooper’s ligament or</a:t>
            </a:r>
          </a:p>
          <a:p>
            <a:pPr marL="971550" lvl="1" indent="-514350">
              <a:buFont typeface="+mj-lt"/>
              <a:buAutoNum type="alphaLcParenR" startAt="3"/>
            </a:pPr>
            <a:r>
              <a:rPr lang="en-GB" dirty="0" smtClean="0"/>
              <a:t>A combination of the above.</a:t>
            </a:r>
          </a:p>
          <a:p>
            <a:pPr marL="571500" indent="-514350">
              <a:buFont typeface="+mj-lt"/>
              <a:buAutoNum type="arabicPeriod" startAt="3"/>
            </a:pPr>
            <a:r>
              <a:rPr lang="en-GB" dirty="0" smtClean="0"/>
              <a:t>Smoking.</a:t>
            </a:r>
          </a:p>
          <a:p>
            <a:pPr marL="571500" indent="-514350">
              <a:buFont typeface="+mj-lt"/>
              <a:buAutoNum type="arabicPeriod" startAt="3"/>
            </a:pPr>
            <a:r>
              <a:rPr lang="en-GB" dirty="0" smtClean="0"/>
              <a:t>Occupation that involve straining and heavy lifting.</a:t>
            </a:r>
          </a:p>
          <a:p>
            <a:pPr marL="571500" indent="-514350">
              <a:buFont typeface="+mj-lt"/>
              <a:buAutoNum type="arabicPeriod" startAt="3"/>
            </a:pPr>
            <a:r>
              <a:rPr lang="en-GB" dirty="0" smtClean="0"/>
              <a:t>Damage to the </a:t>
            </a:r>
            <a:r>
              <a:rPr lang="en-GB" dirty="0" err="1" smtClean="0"/>
              <a:t>ilio</a:t>
            </a:r>
            <a:r>
              <a:rPr lang="en-GB" dirty="0" smtClean="0"/>
              <a:t>-inguinal nerve (previous </a:t>
            </a:r>
            <a:r>
              <a:rPr lang="en-GB" dirty="0" err="1" smtClean="0"/>
              <a:t>appendicectomy</a:t>
            </a:r>
            <a:r>
              <a:rPr lang="en-GB" dirty="0" smtClean="0"/>
              <a:t>), due to resulting weakness of the conjoined tendon.</a:t>
            </a:r>
            <a:endParaRPr lang="en-GB" dirty="0"/>
          </a:p>
        </p:txBody>
      </p:sp>
      <p:sp>
        <p:nvSpPr>
          <p:cNvPr id="4" name="Date Placeholder 3"/>
          <p:cNvSpPr>
            <a:spLocks noGrp="1"/>
          </p:cNvSpPr>
          <p:nvPr>
            <p:ph type="dt" sz="half" idx="10"/>
          </p:nvPr>
        </p:nvSpPr>
        <p:spPr/>
        <p:txBody>
          <a:bodyPr/>
          <a:lstStyle/>
          <a:p>
            <a:fld id="{69051D09-7864-4401-BA8A-875C7F88986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132</a:t>
            </a:fld>
            <a:endParaRPr lang="en-GB"/>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CLINICAL FEATURES</a:t>
            </a:r>
            <a:endParaRPr lang="en-GB" dirty="0"/>
          </a:p>
        </p:txBody>
      </p:sp>
      <p:sp>
        <p:nvSpPr>
          <p:cNvPr id="3" name="Content Placeholder 2"/>
          <p:cNvSpPr>
            <a:spLocks noGrp="1"/>
          </p:cNvSpPr>
          <p:nvPr>
            <p:ph idx="1"/>
          </p:nvPr>
        </p:nvSpPr>
        <p:spPr/>
        <p:txBody>
          <a:bodyPr>
            <a:normAutofit fontScale="92500" lnSpcReduction="10000"/>
          </a:bodyPr>
          <a:lstStyle/>
          <a:p>
            <a:r>
              <a:rPr lang="en-GB" b="1" dirty="0" smtClean="0"/>
              <a:t>Symptoms:</a:t>
            </a:r>
          </a:p>
          <a:p>
            <a:pPr marL="514350" indent="-514350"/>
            <a:r>
              <a:rPr lang="en-GB" dirty="0" smtClean="0"/>
              <a:t>In general, direct hernias produce fewer symptoms than indirect inguinal hernias and are less likely to become incarcerated or strangulated.</a:t>
            </a:r>
          </a:p>
          <a:p>
            <a:pPr marL="514350" indent="-514350">
              <a:buFont typeface="+mj-lt"/>
              <a:buAutoNum type="arabicPeriod"/>
            </a:pPr>
            <a:r>
              <a:rPr lang="en-GB" dirty="0" smtClean="0"/>
              <a:t>Occur more often in the middle-aged or elderly as an acquired condition.</a:t>
            </a:r>
          </a:p>
          <a:p>
            <a:pPr marL="514350" indent="-514350">
              <a:buFont typeface="+mj-lt"/>
              <a:buAutoNum type="arabicPeriod"/>
            </a:pPr>
            <a:r>
              <a:rPr lang="en-GB" dirty="0" smtClean="0"/>
              <a:t>A lump – this appears in the groin, sometimes after a bout of </a:t>
            </a:r>
            <a:r>
              <a:rPr lang="en-GB" dirty="0" err="1" smtClean="0"/>
              <a:t>strenous</a:t>
            </a:r>
            <a:r>
              <a:rPr lang="en-GB" dirty="0" smtClean="0"/>
              <a:t> exercise and disappears on lying down unless irreducible.</a:t>
            </a:r>
            <a:endParaRPr lang="en-GB" dirty="0"/>
          </a:p>
        </p:txBody>
      </p:sp>
      <p:sp>
        <p:nvSpPr>
          <p:cNvPr id="4" name="Date Placeholder 3"/>
          <p:cNvSpPr>
            <a:spLocks noGrp="1"/>
          </p:cNvSpPr>
          <p:nvPr>
            <p:ph type="dt" sz="half" idx="10"/>
          </p:nvPr>
        </p:nvSpPr>
        <p:spPr/>
        <p:txBody>
          <a:bodyPr/>
          <a:lstStyle/>
          <a:p>
            <a:fld id="{7CD87490-536C-4F5C-A4DE-76C63E44D7C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133</a:t>
            </a:fld>
            <a:endParaRPr lang="en-GB"/>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i="1" dirty="0"/>
          </a:p>
        </p:txBody>
      </p:sp>
      <p:sp>
        <p:nvSpPr>
          <p:cNvPr id="3" name="Content Placeholder 2"/>
          <p:cNvSpPr>
            <a:spLocks noGrp="1"/>
          </p:cNvSpPr>
          <p:nvPr>
            <p:ph idx="1"/>
          </p:nvPr>
        </p:nvSpPr>
        <p:spPr/>
        <p:txBody>
          <a:bodyPr/>
          <a:lstStyle/>
          <a:p>
            <a:pPr marL="514350" indent="-514350">
              <a:buFont typeface="+mj-lt"/>
              <a:buAutoNum type="arabicPeriod" startAt="3"/>
            </a:pPr>
            <a:r>
              <a:rPr lang="en-GB" dirty="0" smtClean="0"/>
              <a:t>Discomfort or pain –discomfort in the groin is common and is probably the result of stretching of the neck of the sac but severe pain in the lump or in the abdomen usually indicates obstruction or strangulation.</a:t>
            </a:r>
          </a:p>
          <a:p>
            <a:pPr marL="514350" indent="-514350">
              <a:buFont typeface="+mj-lt"/>
              <a:buAutoNum type="arabicPeriod" startAt="3"/>
            </a:pPr>
            <a:r>
              <a:rPr lang="en-GB" dirty="0" smtClean="0"/>
              <a:t>Vomiting – this suggests obstruction or strangulation.</a:t>
            </a:r>
            <a:endParaRPr lang="en-GB" dirty="0"/>
          </a:p>
        </p:txBody>
      </p:sp>
      <p:sp>
        <p:nvSpPr>
          <p:cNvPr id="4" name="Date Placeholder 3"/>
          <p:cNvSpPr>
            <a:spLocks noGrp="1"/>
          </p:cNvSpPr>
          <p:nvPr>
            <p:ph type="dt" sz="half" idx="10"/>
          </p:nvPr>
        </p:nvSpPr>
        <p:spPr/>
        <p:txBody>
          <a:bodyPr/>
          <a:lstStyle/>
          <a:p>
            <a:fld id="{55CD8868-897D-4856-96AC-EB0DDD9BCB3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134</a:t>
            </a:fld>
            <a:endParaRPr lang="en-GB"/>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r>
              <a:rPr lang="en-GB" b="1" dirty="0" smtClean="0"/>
              <a:t>Signs:</a:t>
            </a:r>
          </a:p>
          <a:p>
            <a:r>
              <a:rPr lang="en-GB" dirty="0" smtClean="0"/>
              <a:t>GENERAL:</a:t>
            </a:r>
          </a:p>
          <a:p>
            <a:pPr marL="514350" indent="-514350"/>
            <a:r>
              <a:rPr lang="en-GB" dirty="0" smtClean="0"/>
              <a:t>Special attention must be paid to the following:</a:t>
            </a:r>
          </a:p>
          <a:p>
            <a:pPr marL="514350" indent="-514350">
              <a:buFont typeface="+mj-lt"/>
              <a:buAutoNum type="arabicPeriod"/>
            </a:pPr>
            <a:r>
              <a:rPr lang="en-GB" dirty="0" smtClean="0"/>
              <a:t>Precipitating factors, especially</a:t>
            </a:r>
          </a:p>
          <a:p>
            <a:pPr marL="914400" lvl="1" indent="-514350"/>
            <a:r>
              <a:rPr lang="en-GB" dirty="0" smtClean="0"/>
              <a:t>Chronic lung disease.</a:t>
            </a:r>
          </a:p>
          <a:p>
            <a:pPr marL="914400" lvl="1" indent="-514350"/>
            <a:r>
              <a:rPr lang="en-GB" dirty="0" smtClean="0"/>
              <a:t>Urinary obstruction.</a:t>
            </a:r>
          </a:p>
          <a:p>
            <a:pPr marL="914400" lvl="1" indent="-514350"/>
            <a:r>
              <a:rPr lang="en-GB" dirty="0" smtClean="0"/>
              <a:t>Colonic disorders.</a:t>
            </a:r>
            <a:endParaRPr lang="en-GB" dirty="0"/>
          </a:p>
        </p:txBody>
      </p:sp>
      <p:sp>
        <p:nvSpPr>
          <p:cNvPr id="4" name="Date Placeholder 3"/>
          <p:cNvSpPr>
            <a:spLocks noGrp="1"/>
          </p:cNvSpPr>
          <p:nvPr>
            <p:ph type="dt" sz="half" idx="10"/>
          </p:nvPr>
        </p:nvSpPr>
        <p:spPr/>
        <p:txBody>
          <a:bodyPr/>
          <a:lstStyle/>
          <a:p>
            <a:fld id="{91F8D9A0-013A-44FE-9D01-B4113D2231E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135</a:t>
            </a:fld>
            <a:endParaRPr lang="en-GB"/>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smtClean="0"/>
              <a:t>Signs of obstruction or strangulation, particularly </a:t>
            </a:r>
          </a:p>
          <a:p>
            <a:pPr marL="914400" lvl="1" indent="-514350"/>
            <a:r>
              <a:rPr lang="en-GB" dirty="0" smtClean="0"/>
              <a:t>Dehydration.</a:t>
            </a:r>
          </a:p>
          <a:p>
            <a:pPr marL="914400" lvl="1" indent="-514350"/>
            <a:r>
              <a:rPr lang="en-GB" dirty="0" smtClean="0"/>
              <a:t>Shock and</a:t>
            </a:r>
          </a:p>
          <a:p>
            <a:pPr marL="914400" lvl="1" indent="-514350"/>
            <a:r>
              <a:rPr lang="en-GB" dirty="0" smtClean="0"/>
              <a:t>Peritonitis.</a:t>
            </a:r>
            <a:endParaRPr lang="en-GB" dirty="0"/>
          </a:p>
        </p:txBody>
      </p:sp>
      <p:sp>
        <p:nvSpPr>
          <p:cNvPr id="4" name="Date Placeholder 3"/>
          <p:cNvSpPr>
            <a:spLocks noGrp="1"/>
          </p:cNvSpPr>
          <p:nvPr>
            <p:ph type="dt" sz="half" idx="10"/>
          </p:nvPr>
        </p:nvSpPr>
        <p:spPr/>
        <p:txBody>
          <a:bodyPr/>
          <a:lstStyle/>
          <a:p>
            <a:fld id="{46E040DB-8131-4357-B8DB-F3812A69E17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136</a:t>
            </a:fld>
            <a:endParaRPr lang="en-GB"/>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20000"/>
          </a:bodyPr>
          <a:lstStyle/>
          <a:p>
            <a:r>
              <a:rPr lang="en-GB" dirty="0" smtClean="0"/>
              <a:t>LOCAL:</a:t>
            </a:r>
          </a:p>
          <a:p>
            <a:pPr marL="514350" indent="-514350">
              <a:buFont typeface="+mj-lt"/>
              <a:buAutoNum type="arabicPeriod"/>
            </a:pPr>
            <a:r>
              <a:rPr lang="en-GB" dirty="0" smtClean="0"/>
              <a:t>Inspection with the patient standing and coughing:</a:t>
            </a:r>
          </a:p>
          <a:p>
            <a:pPr marL="914400" lvl="1" indent="-514350"/>
            <a:r>
              <a:rPr lang="en-GB" dirty="0" smtClean="0"/>
              <a:t>A direct inguinal hernia protrudes directly forwards in the inner part of the inguinal canal.</a:t>
            </a:r>
          </a:p>
          <a:p>
            <a:pPr marL="914400" lvl="1" indent="-514350"/>
            <a:r>
              <a:rPr lang="en-GB" dirty="0" smtClean="0"/>
              <a:t>Describe the swelling – size, shape, situation (inguinal or </a:t>
            </a:r>
            <a:r>
              <a:rPr lang="en-GB" dirty="0" err="1" smtClean="0"/>
              <a:t>inguinoscrotal</a:t>
            </a:r>
            <a:r>
              <a:rPr lang="en-GB" dirty="0" smtClean="0"/>
              <a:t>), margin, </a:t>
            </a:r>
            <a:r>
              <a:rPr lang="en-GB" dirty="0" err="1" smtClean="0"/>
              <a:t>e.t.c</a:t>
            </a:r>
            <a:r>
              <a:rPr lang="en-GB" dirty="0" smtClean="0"/>
              <a:t>.</a:t>
            </a:r>
          </a:p>
          <a:p>
            <a:pPr marL="914400" lvl="1" indent="-514350"/>
            <a:r>
              <a:rPr lang="en-GB" dirty="0" smtClean="0"/>
              <a:t>Impulse on cough – both on lying down and standing position.</a:t>
            </a:r>
          </a:p>
          <a:p>
            <a:pPr marL="914400" lvl="1" indent="-514350"/>
            <a:r>
              <a:rPr lang="en-GB" dirty="0" smtClean="0"/>
              <a:t>Skin conditions – eczema or other dermatitis (important from the point of view of operation).</a:t>
            </a:r>
            <a:endParaRPr lang="en-GB" dirty="0"/>
          </a:p>
        </p:txBody>
      </p:sp>
      <p:sp>
        <p:nvSpPr>
          <p:cNvPr id="4" name="Date Placeholder 3"/>
          <p:cNvSpPr>
            <a:spLocks noGrp="1"/>
          </p:cNvSpPr>
          <p:nvPr>
            <p:ph type="dt" sz="half" idx="10"/>
          </p:nvPr>
        </p:nvSpPr>
        <p:spPr/>
        <p:txBody>
          <a:bodyPr/>
          <a:lstStyle/>
          <a:p>
            <a:fld id="{655ACB2E-4F16-4CF3-A179-69B37070091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137</a:t>
            </a:fld>
            <a:endParaRPr lang="en-GB"/>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smtClean="0"/>
              <a:t>Palpation:</a:t>
            </a:r>
          </a:p>
          <a:p>
            <a:pPr marL="914400" lvl="1" indent="-514350"/>
            <a:r>
              <a:rPr lang="en-GB" dirty="0" smtClean="0"/>
              <a:t>A direct inguinal hernia is seldom large enough to enter the scrotum and, when it is reducible, it returns directly backwards.</a:t>
            </a:r>
          </a:p>
          <a:p>
            <a:pPr marL="914400" lvl="1" indent="-514350"/>
            <a:r>
              <a:rPr lang="en-GB" dirty="0" smtClean="0"/>
              <a:t>Since it lies medial to the internal ring it cannot be controlled by pressure over this site and with a finger in the external ring the cough impulse is directed forwards.</a:t>
            </a:r>
            <a:endParaRPr lang="en-GB" dirty="0"/>
          </a:p>
        </p:txBody>
      </p:sp>
      <p:sp>
        <p:nvSpPr>
          <p:cNvPr id="4" name="Date Placeholder 3"/>
          <p:cNvSpPr>
            <a:spLocks noGrp="1"/>
          </p:cNvSpPr>
          <p:nvPr>
            <p:ph type="dt" sz="half" idx="10"/>
          </p:nvPr>
        </p:nvSpPr>
        <p:spPr/>
        <p:txBody>
          <a:bodyPr/>
          <a:lstStyle/>
          <a:p>
            <a:fld id="{8086F265-0176-486C-919F-0BEB9BAB66D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138</a:t>
            </a:fld>
            <a:endParaRPr lang="en-GB"/>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20000"/>
          </a:bodyPr>
          <a:lstStyle/>
          <a:p>
            <a:r>
              <a:rPr lang="en-GB" dirty="0" smtClean="0"/>
              <a:t>PS VI:</a:t>
            </a:r>
          </a:p>
          <a:p>
            <a:r>
              <a:rPr lang="en-GB" dirty="0" smtClean="0"/>
              <a:t>In a direct hernia in comparison to indirect:</a:t>
            </a:r>
          </a:p>
          <a:p>
            <a:pPr lvl="1"/>
            <a:r>
              <a:rPr lang="en-GB" dirty="0" smtClean="0"/>
              <a:t>The patient is older.</a:t>
            </a:r>
          </a:p>
          <a:p>
            <a:pPr lvl="1"/>
            <a:r>
              <a:rPr lang="en-GB" dirty="0" smtClean="0"/>
              <a:t>The bulge is globular rather than elongated.</a:t>
            </a:r>
          </a:p>
          <a:p>
            <a:pPr lvl="1"/>
            <a:r>
              <a:rPr lang="en-GB" dirty="0" smtClean="0"/>
              <a:t>The sac does not extend into the scrotum.</a:t>
            </a:r>
          </a:p>
          <a:p>
            <a:pPr lvl="1"/>
            <a:r>
              <a:rPr lang="en-GB" dirty="0" smtClean="0"/>
              <a:t>Your fingers, when you put it into the external ring, feels as if it is going straight into the patient’s peritoneal cavity.</a:t>
            </a:r>
          </a:p>
          <a:p>
            <a:pPr lvl="1"/>
            <a:r>
              <a:rPr lang="en-GB" dirty="0" smtClean="0"/>
              <a:t>Irreducibility and strangulation are almost unknown (the </a:t>
            </a:r>
            <a:r>
              <a:rPr lang="en-GB" dirty="0" err="1" smtClean="0"/>
              <a:t>Busoga</a:t>
            </a:r>
            <a:r>
              <a:rPr lang="en-GB" dirty="0" smtClean="0"/>
              <a:t> type of direct hernia is an exception to some of these rules).</a:t>
            </a:r>
            <a:endParaRPr lang="en-GB" dirty="0"/>
          </a:p>
        </p:txBody>
      </p:sp>
      <p:sp>
        <p:nvSpPr>
          <p:cNvPr id="4" name="Date Placeholder 3"/>
          <p:cNvSpPr>
            <a:spLocks noGrp="1"/>
          </p:cNvSpPr>
          <p:nvPr>
            <p:ph type="dt" sz="half" idx="10"/>
          </p:nvPr>
        </p:nvSpPr>
        <p:spPr/>
        <p:txBody>
          <a:bodyPr/>
          <a:lstStyle/>
          <a:p>
            <a:fld id="{77A16661-0586-45CF-B815-A3CB690474F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139</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normAutofit lnSpcReduction="10000"/>
          </a:bodyPr>
          <a:lstStyle/>
          <a:p>
            <a:r>
              <a:rPr lang="en-GB" dirty="0" smtClean="0"/>
              <a:t>There is extensive destruction of the inguinal floor with type 4 hernias, whereas in type 5 hernias there is a smaller defect of no more than 2cm, without complete weakness of the direct space.</a:t>
            </a:r>
          </a:p>
          <a:p>
            <a:r>
              <a:rPr lang="en-GB" dirty="0" smtClean="0"/>
              <a:t>The system was later modified by </a:t>
            </a:r>
            <a:r>
              <a:rPr lang="en-GB" dirty="0" err="1" smtClean="0"/>
              <a:t>Rutkow</a:t>
            </a:r>
            <a:r>
              <a:rPr lang="en-GB" dirty="0" smtClean="0"/>
              <a:t> and Robbins to include pantaloon hernias (direct and indirect combination), type 6, and femoral hernias, type 7.</a:t>
            </a:r>
            <a:endParaRPr lang="en-GB" dirty="0"/>
          </a:p>
        </p:txBody>
      </p:sp>
      <p:sp>
        <p:nvSpPr>
          <p:cNvPr id="4" name="Date Placeholder 3"/>
          <p:cNvSpPr>
            <a:spLocks noGrp="1"/>
          </p:cNvSpPr>
          <p:nvPr>
            <p:ph type="dt" sz="half" idx="10"/>
          </p:nvPr>
        </p:nvSpPr>
        <p:spPr/>
        <p:txBody>
          <a:bodyPr/>
          <a:lstStyle/>
          <a:p>
            <a:fld id="{8D516678-61A6-4A3F-B8AF-11A4FCA31BB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a:t>
            </a:fld>
            <a:endParaRPr lang="en-GB"/>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idx="1"/>
          </p:nvPr>
        </p:nvSpPr>
        <p:spPr/>
        <p:txBody>
          <a:bodyPr/>
          <a:lstStyle/>
          <a:p>
            <a:r>
              <a:rPr lang="en-GB" dirty="0" smtClean="0"/>
              <a:t>Surgery.</a:t>
            </a:r>
            <a:endParaRPr lang="en-GB" dirty="0"/>
          </a:p>
        </p:txBody>
      </p:sp>
      <p:sp>
        <p:nvSpPr>
          <p:cNvPr id="4" name="Date Placeholder 3"/>
          <p:cNvSpPr>
            <a:spLocks noGrp="1"/>
          </p:cNvSpPr>
          <p:nvPr>
            <p:ph type="dt" sz="half" idx="10"/>
          </p:nvPr>
        </p:nvSpPr>
        <p:spPr/>
        <p:txBody>
          <a:bodyPr/>
          <a:lstStyle/>
          <a:p>
            <a:fld id="{913305DE-4370-49FB-89E3-F1557578168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140</a:t>
            </a:fld>
            <a:endParaRPr lang="en-GB"/>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FEMORAL HERNIA</a:t>
            </a:r>
            <a:endParaRPr lang="en-GB" dirty="0"/>
          </a:p>
        </p:txBody>
      </p:sp>
      <p:sp>
        <p:nvSpPr>
          <p:cNvPr id="3" name="Subtitle 2"/>
          <p:cNvSpPr>
            <a:spLocks noGrp="1"/>
          </p:cNvSpPr>
          <p:nvPr>
            <p:ph type="subTitle" idx="1"/>
          </p:nvPr>
        </p:nvSpPr>
        <p:spPr/>
        <p:txBody>
          <a:bodyPr/>
          <a:lstStyle/>
          <a:p>
            <a:endParaRPr lang="en-GB" dirty="0"/>
          </a:p>
        </p:txBody>
      </p:sp>
      <p:sp>
        <p:nvSpPr>
          <p:cNvPr id="4" name="Date Placeholder 3"/>
          <p:cNvSpPr>
            <a:spLocks noGrp="1"/>
          </p:cNvSpPr>
          <p:nvPr>
            <p:ph type="dt" sz="half" idx="10"/>
          </p:nvPr>
        </p:nvSpPr>
        <p:spPr/>
        <p:txBody>
          <a:bodyPr/>
          <a:lstStyle/>
          <a:p>
            <a:fld id="{843604A0-487B-430B-89FE-2D58A45EC8F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141</a:t>
            </a:fld>
            <a:endParaRPr lang="en-GB"/>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lstStyle/>
          <a:p>
            <a:r>
              <a:rPr lang="en-GB" dirty="0" smtClean="0"/>
              <a:t>The overriding importance of femoral hernia lies in the facts that it cannot be controlled by a truss and that of all hernias it is the most liable to become strangulated, mainly because of the narrowness of the neck of the sac and the rigidity of the femoral ring.</a:t>
            </a:r>
          </a:p>
          <a:p>
            <a:r>
              <a:rPr lang="en-GB" dirty="0" smtClean="0"/>
              <a:t>Strangulation is the initial presentation of 40% of femoral hernias.</a:t>
            </a:r>
            <a:endParaRPr lang="en-GB" dirty="0"/>
          </a:p>
        </p:txBody>
      </p:sp>
      <p:sp>
        <p:nvSpPr>
          <p:cNvPr id="4" name="Date Placeholder 3"/>
          <p:cNvSpPr>
            <a:spLocks noGrp="1"/>
          </p:cNvSpPr>
          <p:nvPr>
            <p:ph type="dt" sz="half" idx="10"/>
          </p:nvPr>
        </p:nvSpPr>
        <p:spPr/>
        <p:txBody>
          <a:bodyPr/>
          <a:lstStyle/>
          <a:p>
            <a:fld id="{8338493E-41B4-48D2-9DA3-EC3A6A750A4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142</a:t>
            </a:fld>
            <a:endParaRPr lang="en-GB"/>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INCIDENCE</a:t>
            </a:r>
            <a:endParaRPr lang="en-GB" dirty="0"/>
          </a:p>
        </p:txBody>
      </p:sp>
      <p:sp>
        <p:nvSpPr>
          <p:cNvPr id="3" name="Content Placeholder 2"/>
          <p:cNvSpPr>
            <a:spLocks noGrp="1"/>
          </p:cNvSpPr>
          <p:nvPr>
            <p:ph idx="1"/>
          </p:nvPr>
        </p:nvSpPr>
        <p:spPr/>
        <p:txBody>
          <a:bodyPr>
            <a:normAutofit fontScale="92500"/>
          </a:bodyPr>
          <a:lstStyle/>
          <a:p>
            <a:r>
              <a:rPr lang="en-GB" dirty="0" smtClean="0"/>
              <a:t>Is the third most common type of primary hernia.</a:t>
            </a:r>
          </a:p>
          <a:p>
            <a:r>
              <a:rPr lang="en-GB" dirty="0" smtClean="0"/>
              <a:t>Accounts for about 20% of hernias in women and 5% in men.</a:t>
            </a:r>
          </a:p>
          <a:p>
            <a:r>
              <a:rPr lang="en-GB" dirty="0" smtClean="0"/>
              <a:t>The female male ratio is about 2:1, but it is interesting that whereas the female patients are frequently elderly, the male patients are usually between 30 and 40 years of age.</a:t>
            </a:r>
          </a:p>
          <a:p>
            <a:r>
              <a:rPr lang="en-GB" dirty="0" smtClean="0"/>
              <a:t>The condition is more prevalent in women who have borne children than in </a:t>
            </a:r>
            <a:r>
              <a:rPr lang="en-GB" dirty="0" err="1" smtClean="0"/>
              <a:t>nulliparae</a:t>
            </a:r>
            <a:r>
              <a:rPr lang="en-GB" dirty="0" smtClean="0"/>
              <a:t>.</a:t>
            </a:r>
          </a:p>
          <a:p>
            <a:endParaRPr lang="en-GB" dirty="0"/>
          </a:p>
        </p:txBody>
      </p:sp>
      <p:sp>
        <p:nvSpPr>
          <p:cNvPr id="4" name="Date Placeholder 3"/>
          <p:cNvSpPr>
            <a:spLocks noGrp="1"/>
          </p:cNvSpPr>
          <p:nvPr>
            <p:ph type="dt" sz="half" idx="10"/>
          </p:nvPr>
        </p:nvSpPr>
        <p:spPr/>
        <p:txBody>
          <a:bodyPr/>
          <a:lstStyle/>
          <a:p>
            <a:fld id="{ACD1FBAA-7F18-46BF-B502-3C6B41A0AE3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143</a:t>
            </a:fld>
            <a:endParaRPr lang="en-GB"/>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incidence cont.</a:t>
            </a:r>
            <a:endParaRPr lang="en-GB" sz="2000" i="1" dirty="0"/>
          </a:p>
        </p:txBody>
      </p:sp>
      <p:sp>
        <p:nvSpPr>
          <p:cNvPr id="3" name="Content Placeholder 2"/>
          <p:cNvSpPr>
            <a:spLocks noGrp="1"/>
          </p:cNvSpPr>
          <p:nvPr>
            <p:ph idx="1"/>
          </p:nvPr>
        </p:nvSpPr>
        <p:spPr/>
        <p:txBody>
          <a:bodyPr/>
          <a:lstStyle/>
          <a:p>
            <a:r>
              <a:rPr lang="en-GB" dirty="0" smtClean="0"/>
              <a:t>Femoral hernias are ten times more common in women than in men (10% in women versus 1% in men) giving rise to the false notion that it is the most common groin hernia; in fact, indirect hernias are much more common.</a:t>
            </a:r>
            <a:endParaRPr lang="en-GB" dirty="0"/>
          </a:p>
        </p:txBody>
      </p:sp>
      <p:sp>
        <p:nvSpPr>
          <p:cNvPr id="4" name="Date Placeholder 3"/>
          <p:cNvSpPr>
            <a:spLocks noGrp="1"/>
          </p:cNvSpPr>
          <p:nvPr>
            <p:ph type="dt" sz="half" idx="10"/>
          </p:nvPr>
        </p:nvSpPr>
        <p:spPr/>
        <p:txBody>
          <a:bodyPr/>
          <a:lstStyle/>
          <a:p>
            <a:fld id="{3C58072D-331C-4962-9D64-A4C25EA7DBE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144</a:t>
            </a:fld>
            <a:endParaRPr lang="en-GB"/>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SURGICAL ANATOMY</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femoral canal occupies the most medial compartment of the femoral sheath and it extends from the femoral ring above to the </a:t>
            </a:r>
            <a:r>
              <a:rPr lang="en-GB" dirty="0" err="1" smtClean="0"/>
              <a:t>saphenous</a:t>
            </a:r>
            <a:r>
              <a:rPr lang="en-GB" dirty="0" smtClean="0"/>
              <a:t> opening below.</a:t>
            </a:r>
          </a:p>
          <a:p>
            <a:r>
              <a:rPr lang="en-GB" dirty="0" smtClean="0"/>
              <a:t>It is 1.25cm long and 1.25cm wide at its base, which is directed upwards.</a:t>
            </a:r>
          </a:p>
          <a:p>
            <a:r>
              <a:rPr lang="en-GB" dirty="0" smtClean="0"/>
              <a:t>The femoral canal contains:</a:t>
            </a:r>
          </a:p>
          <a:p>
            <a:pPr lvl="1"/>
            <a:r>
              <a:rPr lang="en-GB" dirty="0" smtClean="0"/>
              <a:t>Fat.</a:t>
            </a:r>
          </a:p>
          <a:p>
            <a:pPr lvl="1"/>
            <a:r>
              <a:rPr lang="en-GB" dirty="0" smtClean="0"/>
              <a:t>Lymphatic vessels.</a:t>
            </a:r>
          </a:p>
          <a:p>
            <a:pPr lvl="1"/>
            <a:r>
              <a:rPr lang="en-GB" dirty="0" smtClean="0"/>
              <a:t>Lymph node of </a:t>
            </a:r>
            <a:r>
              <a:rPr lang="en-GB" dirty="0" err="1" smtClean="0"/>
              <a:t>Cloquet</a:t>
            </a:r>
            <a:r>
              <a:rPr lang="en-GB" dirty="0" smtClean="0"/>
              <a:t>.</a:t>
            </a:r>
            <a:endParaRPr lang="en-GB" dirty="0"/>
          </a:p>
        </p:txBody>
      </p:sp>
      <p:sp>
        <p:nvSpPr>
          <p:cNvPr id="4" name="Date Placeholder 3"/>
          <p:cNvSpPr>
            <a:spLocks noGrp="1"/>
          </p:cNvSpPr>
          <p:nvPr>
            <p:ph type="dt" sz="half" idx="10"/>
          </p:nvPr>
        </p:nvSpPr>
        <p:spPr/>
        <p:txBody>
          <a:bodyPr/>
          <a:lstStyle/>
          <a:p>
            <a:fld id="{5F73A97F-9455-431B-8F4B-57839A9D519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145</a:t>
            </a:fld>
            <a:endParaRPr lang="en-GB"/>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i="1" dirty="0"/>
          </a:p>
        </p:txBody>
      </p:sp>
      <p:sp>
        <p:nvSpPr>
          <p:cNvPr id="3" name="Content Placeholder 2"/>
          <p:cNvSpPr>
            <a:spLocks noGrp="1"/>
          </p:cNvSpPr>
          <p:nvPr>
            <p:ph idx="1"/>
          </p:nvPr>
        </p:nvSpPr>
        <p:spPr/>
        <p:txBody>
          <a:bodyPr>
            <a:normAutofit/>
          </a:bodyPr>
          <a:lstStyle/>
          <a:p>
            <a:r>
              <a:rPr lang="en-GB" dirty="0" smtClean="0"/>
              <a:t>It is closed above by the septum </a:t>
            </a:r>
            <a:r>
              <a:rPr lang="en-GB" dirty="0" err="1" smtClean="0"/>
              <a:t>crurale</a:t>
            </a:r>
            <a:r>
              <a:rPr lang="en-GB" dirty="0" smtClean="0"/>
              <a:t>, a condensation of </a:t>
            </a:r>
            <a:r>
              <a:rPr lang="en-GB" dirty="0" err="1" smtClean="0"/>
              <a:t>extraperitoneal</a:t>
            </a:r>
            <a:r>
              <a:rPr lang="en-GB" dirty="0" smtClean="0"/>
              <a:t> tissue pierced by lymphatic vessels, and below by the </a:t>
            </a:r>
            <a:r>
              <a:rPr lang="en-GB" dirty="0" err="1" smtClean="0"/>
              <a:t>cribriform</a:t>
            </a:r>
            <a:r>
              <a:rPr lang="en-GB" dirty="0" smtClean="0"/>
              <a:t> fascia.</a:t>
            </a:r>
          </a:p>
        </p:txBody>
      </p:sp>
      <p:sp>
        <p:nvSpPr>
          <p:cNvPr id="4" name="Date Placeholder 3"/>
          <p:cNvSpPr>
            <a:spLocks noGrp="1"/>
          </p:cNvSpPr>
          <p:nvPr>
            <p:ph type="dt" sz="half" idx="10"/>
          </p:nvPr>
        </p:nvSpPr>
        <p:spPr/>
        <p:txBody>
          <a:bodyPr/>
          <a:lstStyle/>
          <a:p>
            <a:fld id="{6611EDBA-EAB1-41C9-B775-5C822BC0E19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146</a:t>
            </a:fld>
            <a:endParaRPr lang="en-GB"/>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i="1" dirty="0"/>
          </a:p>
        </p:txBody>
      </p:sp>
      <p:sp>
        <p:nvSpPr>
          <p:cNvPr id="3" name="Content Placeholder 2"/>
          <p:cNvSpPr>
            <a:spLocks noGrp="1"/>
          </p:cNvSpPr>
          <p:nvPr>
            <p:ph idx="1"/>
          </p:nvPr>
        </p:nvSpPr>
        <p:spPr/>
        <p:txBody>
          <a:bodyPr>
            <a:normAutofit fontScale="92500" lnSpcReduction="10000"/>
          </a:bodyPr>
          <a:lstStyle/>
          <a:p>
            <a:r>
              <a:rPr lang="en-GB" dirty="0" smtClean="0"/>
              <a:t>The femoral ring is bounded:</a:t>
            </a:r>
          </a:p>
          <a:p>
            <a:pPr lvl="1"/>
            <a:r>
              <a:rPr lang="en-GB" dirty="0" err="1" smtClean="0"/>
              <a:t>Anteriorly</a:t>
            </a:r>
            <a:r>
              <a:rPr lang="en-GB" dirty="0" smtClean="0"/>
              <a:t> by the inguinal ligament.</a:t>
            </a:r>
          </a:p>
          <a:p>
            <a:pPr lvl="1"/>
            <a:r>
              <a:rPr lang="en-GB" dirty="0" err="1" smtClean="0"/>
              <a:t>Posteriorly</a:t>
            </a:r>
            <a:r>
              <a:rPr lang="en-GB" dirty="0" smtClean="0"/>
              <a:t> by </a:t>
            </a:r>
            <a:r>
              <a:rPr lang="en-GB" dirty="0" err="1" smtClean="0"/>
              <a:t>Astley</a:t>
            </a:r>
            <a:r>
              <a:rPr lang="en-GB" dirty="0" smtClean="0"/>
              <a:t> Cooper’s (</a:t>
            </a:r>
            <a:r>
              <a:rPr lang="en-GB" dirty="0" err="1" smtClean="0"/>
              <a:t>ileopectineal</a:t>
            </a:r>
            <a:r>
              <a:rPr lang="en-GB" dirty="0" smtClean="0"/>
              <a:t>) ligament, the pubic bone and the fascia over the </a:t>
            </a:r>
            <a:r>
              <a:rPr lang="en-GB" dirty="0" err="1" smtClean="0"/>
              <a:t>pectineus</a:t>
            </a:r>
            <a:r>
              <a:rPr lang="en-GB" dirty="0" smtClean="0"/>
              <a:t> muscle.</a:t>
            </a:r>
          </a:p>
          <a:p>
            <a:pPr lvl="1"/>
            <a:r>
              <a:rPr lang="en-GB" dirty="0" smtClean="0"/>
              <a:t>Medially by the concave knife-like edge of </a:t>
            </a:r>
            <a:r>
              <a:rPr lang="en-GB" dirty="0" err="1" smtClean="0"/>
              <a:t>Gimbernat’s</a:t>
            </a:r>
            <a:r>
              <a:rPr lang="en-GB" dirty="0" smtClean="0"/>
              <a:t> (</a:t>
            </a:r>
            <a:r>
              <a:rPr lang="en-GB" dirty="0" err="1" smtClean="0"/>
              <a:t>lacunar</a:t>
            </a:r>
            <a:r>
              <a:rPr lang="en-GB" dirty="0" smtClean="0"/>
              <a:t>) ligament, which is also prolonged along the </a:t>
            </a:r>
            <a:r>
              <a:rPr lang="en-GB" dirty="0" err="1" smtClean="0"/>
              <a:t>ileopectineal</a:t>
            </a:r>
            <a:r>
              <a:rPr lang="en-GB" dirty="0" smtClean="0"/>
              <a:t> line as for </a:t>
            </a:r>
            <a:r>
              <a:rPr lang="en-GB" dirty="0" err="1" smtClean="0"/>
              <a:t>Astley</a:t>
            </a:r>
            <a:r>
              <a:rPr lang="en-GB" dirty="0" smtClean="0"/>
              <a:t> Cooper’s ligament.</a:t>
            </a:r>
          </a:p>
          <a:p>
            <a:pPr lvl="1"/>
            <a:r>
              <a:rPr lang="en-GB" dirty="0" smtClean="0"/>
              <a:t>Laterally by a thin septum separating it from the femoral vein.</a:t>
            </a:r>
            <a:endParaRPr lang="en-GB" dirty="0"/>
          </a:p>
        </p:txBody>
      </p:sp>
      <p:sp>
        <p:nvSpPr>
          <p:cNvPr id="4" name="Date Placeholder 3"/>
          <p:cNvSpPr>
            <a:spLocks noGrp="1"/>
          </p:cNvSpPr>
          <p:nvPr>
            <p:ph type="dt" sz="half" idx="10"/>
          </p:nvPr>
        </p:nvSpPr>
        <p:spPr/>
        <p:txBody>
          <a:bodyPr/>
          <a:lstStyle/>
          <a:p>
            <a:fld id="{5D4A7BC9-A7A9-43BF-9E73-3C70C1D42C2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147</a:t>
            </a:fld>
            <a:endParaRPr lang="en-GB"/>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PATHOLOGY</a:t>
            </a:r>
            <a:endParaRPr lang="en-GB" dirty="0"/>
          </a:p>
        </p:txBody>
      </p:sp>
      <p:sp>
        <p:nvSpPr>
          <p:cNvPr id="3" name="Content Placeholder 2"/>
          <p:cNvSpPr>
            <a:spLocks noGrp="1"/>
          </p:cNvSpPr>
          <p:nvPr>
            <p:ph idx="1"/>
          </p:nvPr>
        </p:nvSpPr>
        <p:spPr/>
        <p:txBody>
          <a:bodyPr>
            <a:normAutofit lnSpcReduction="10000"/>
          </a:bodyPr>
          <a:lstStyle/>
          <a:p>
            <a:r>
              <a:rPr lang="en-GB" dirty="0" smtClean="0"/>
              <a:t>A femoral hernia passes beneath the inguinal ligament into the upper thigh.</a:t>
            </a:r>
          </a:p>
          <a:p>
            <a:r>
              <a:rPr lang="en-GB" dirty="0" smtClean="0"/>
              <a:t>The predisposing anatomic feature for femoral hernias is a small empty space between the </a:t>
            </a:r>
            <a:r>
              <a:rPr lang="en-GB" dirty="0" err="1" smtClean="0"/>
              <a:t>lacunar</a:t>
            </a:r>
            <a:r>
              <a:rPr lang="en-GB" dirty="0" smtClean="0"/>
              <a:t> ligament medially and the femoral  vein laterally – the femoral canal</a:t>
            </a:r>
          </a:p>
          <a:p>
            <a:r>
              <a:rPr lang="en-GB" dirty="0" smtClean="0"/>
              <a:t>A hernia passing down the femoral canal descends vertically as far as the </a:t>
            </a:r>
            <a:r>
              <a:rPr lang="en-GB" dirty="0" err="1" smtClean="0"/>
              <a:t>saphenous</a:t>
            </a:r>
            <a:r>
              <a:rPr lang="en-GB" dirty="0" smtClean="0"/>
              <a:t> opening.</a:t>
            </a:r>
          </a:p>
          <a:p>
            <a:endParaRPr lang="en-GB" dirty="0" smtClean="0"/>
          </a:p>
        </p:txBody>
      </p:sp>
      <p:sp>
        <p:nvSpPr>
          <p:cNvPr id="4" name="Date Placeholder 3"/>
          <p:cNvSpPr>
            <a:spLocks noGrp="1"/>
          </p:cNvSpPr>
          <p:nvPr>
            <p:ph type="dt" sz="half" idx="10"/>
          </p:nvPr>
        </p:nvSpPr>
        <p:spPr/>
        <p:txBody>
          <a:bodyPr/>
          <a:lstStyle/>
          <a:p>
            <a:fld id="{60116567-1158-4E0A-A95A-AEC4DC8C080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148</a:t>
            </a:fld>
            <a:endParaRPr lang="en-GB"/>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i="1" dirty="0"/>
          </a:p>
        </p:txBody>
      </p:sp>
      <p:sp>
        <p:nvSpPr>
          <p:cNvPr id="3" name="Content Placeholder 2"/>
          <p:cNvSpPr>
            <a:spLocks noGrp="1"/>
          </p:cNvSpPr>
          <p:nvPr>
            <p:ph idx="1"/>
          </p:nvPr>
        </p:nvSpPr>
        <p:spPr/>
        <p:txBody>
          <a:bodyPr>
            <a:normAutofit/>
          </a:bodyPr>
          <a:lstStyle/>
          <a:p>
            <a:r>
              <a:rPr lang="en-GB" dirty="0" smtClean="0"/>
              <a:t>While it is confined to the inelastic walls of the femoral canal the hernia is necessarily narrow but, once it escapes through the </a:t>
            </a:r>
            <a:r>
              <a:rPr lang="en-GB" dirty="0" err="1" smtClean="0"/>
              <a:t>saphenous</a:t>
            </a:r>
            <a:r>
              <a:rPr lang="en-GB" dirty="0" smtClean="0"/>
              <a:t> opening into the loose areola tissue of the groin, it expands, sometimes considerably.</a:t>
            </a:r>
          </a:p>
          <a:p>
            <a:r>
              <a:rPr lang="en-GB" dirty="0" smtClean="0"/>
              <a:t>A fully distended femoral hernia assumes the shape of a retort and its bulbous extremity may be above the inguinal ligament.</a:t>
            </a:r>
          </a:p>
        </p:txBody>
      </p:sp>
      <p:sp>
        <p:nvSpPr>
          <p:cNvPr id="4" name="Date Placeholder 3"/>
          <p:cNvSpPr>
            <a:spLocks noGrp="1"/>
          </p:cNvSpPr>
          <p:nvPr>
            <p:ph type="dt" sz="half" idx="10"/>
          </p:nvPr>
        </p:nvSpPr>
        <p:spPr/>
        <p:txBody>
          <a:bodyPr/>
          <a:lstStyle/>
          <a:p>
            <a:fld id="{4D24C81E-249F-4B1B-B177-D9C5336F044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149</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EPIDEMIOLOGY</a:t>
            </a:r>
            <a:endParaRPr lang="en-GB" dirty="0"/>
          </a:p>
        </p:txBody>
      </p:sp>
      <p:sp>
        <p:nvSpPr>
          <p:cNvPr id="3" name="Content Placeholder 2"/>
          <p:cNvSpPr>
            <a:spLocks noGrp="1"/>
          </p:cNvSpPr>
          <p:nvPr>
            <p:ph idx="1"/>
          </p:nvPr>
        </p:nvSpPr>
        <p:spPr/>
        <p:txBody>
          <a:bodyPr>
            <a:normAutofit lnSpcReduction="10000"/>
          </a:bodyPr>
          <a:lstStyle/>
          <a:p>
            <a:r>
              <a:rPr lang="en-GB" dirty="0" smtClean="0"/>
              <a:t>75% of all abdominal wall hernias occur in the groin.</a:t>
            </a:r>
          </a:p>
          <a:p>
            <a:r>
              <a:rPr lang="en-GB" dirty="0" smtClean="0"/>
              <a:t>Indirect hernias outnumber direct hernias by about 2:1, with femoral hernias making up a much smaller proportion.</a:t>
            </a:r>
          </a:p>
          <a:p>
            <a:r>
              <a:rPr lang="en-GB" dirty="0" smtClean="0"/>
              <a:t>Right-sided groin hernias are more common than those on the left.</a:t>
            </a:r>
          </a:p>
          <a:p>
            <a:r>
              <a:rPr lang="en-GB" dirty="0" smtClean="0"/>
              <a:t>The male: female ratio for inguinal hernias is 7:1.</a:t>
            </a:r>
            <a:endParaRPr lang="en-GB" dirty="0"/>
          </a:p>
        </p:txBody>
      </p:sp>
      <p:sp>
        <p:nvSpPr>
          <p:cNvPr id="4" name="Date Placeholder 3"/>
          <p:cNvSpPr>
            <a:spLocks noGrp="1"/>
          </p:cNvSpPr>
          <p:nvPr>
            <p:ph type="dt" sz="half" idx="10"/>
          </p:nvPr>
        </p:nvSpPr>
        <p:spPr/>
        <p:txBody>
          <a:bodyPr/>
          <a:lstStyle/>
          <a:p>
            <a:fld id="{EC14AD30-B760-4BC6-ABB4-FD3F9C94685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a:t>
            </a:fld>
            <a:endParaRPr lang="en-GB"/>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i="1" dirty="0"/>
          </a:p>
        </p:txBody>
      </p:sp>
      <p:sp>
        <p:nvSpPr>
          <p:cNvPr id="3" name="Content Placeholder 2"/>
          <p:cNvSpPr>
            <a:spLocks noGrp="1"/>
          </p:cNvSpPr>
          <p:nvPr>
            <p:ph idx="1"/>
          </p:nvPr>
        </p:nvSpPr>
        <p:spPr/>
        <p:txBody>
          <a:bodyPr>
            <a:normAutofit fontScale="92500" lnSpcReduction="20000"/>
          </a:bodyPr>
          <a:lstStyle/>
          <a:p>
            <a:r>
              <a:rPr lang="en-GB" dirty="0" smtClean="0"/>
              <a:t>By the time the contents have pursued so tortuous a path they are usually irreducible and apt to strangulate.</a:t>
            </a:r>
          </a:p>
          <a:p>
            <a:r>
              <a:rPr lang="en-GB" dirty="0" smtClean="0"/>
              <a:t>Because its borders are distinct and unyielding, a femoral hernia has the highest risk of incarceration and strangulation.</a:t>
            </a:r>
          </a:p>
          <a:p>
            <a:r>
              <a:rPr lang="en-GB" dirty="0" smtClean="0"/>
              <a:t>Femoral hernias involve an acquired protrusion of a peritoneal sac through the femoral ring.</a:t>
            </a:r>
          </a:p>
          <a:p>
            <a:r>
              <a:rPr lang="en-GB" dirty="0" smtClean="0"/>
              <a:t>In women the ring may become dilated by the physical and biochemical changes during pregnancy.</a:t>
            </a:r>
            <a:endParaRPr lang="en-GB" dirty="0"/>
          </a:p>
        </p:txBody>
      </p:sp>
      <p:sp>
        <p:nvSpPr>
          <p:cNvPr id="4" name="Date Placeholder 3"/>
          <p:cNvSpPr>
            <a:spLocks noGrp="1"/>
          </p:cNvSpPr>
          <p:nvPr>
            <p:ph type="dt" sz="half" idx="10"/>
          </p:nvPr>
        </p:nvSpPr>
        <p:spPr/>
        <p:txBody>
          <a:bodyPr/>
          <a:lstStyle/>
          <a:p>
            <a:fld id="{77B79056-F0EC-41D8-8DD9-86B6E9152EE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150</a:t>
            </a:fld>
            <a:endParaRPr lang="en-GB"/>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CLINICAL FEATURES </a:t>
            </a:r>
            <a:endParaRPr lang="en-GB" dirty="0"/>
          </a:p>
        </p:txBody>
      </p:sp>
      <p:sp>
        <p:nvSpPr>
          <p:cNvPr id="3" name="Content Placeholder 2"/>
          <p:cNvSpPr>
            <a:spLocks noGrp="1"/>
          </p:cNvSpPr>
          <p:nvPr>
            <p:ph idx="1"/>
          </p:nvPr>
        </p:nvSpPr>
        <p:spPr/>
        <p:txBody>
          <a:bodyPr>
            <a:normAutofit lnSpcReduction="10000"/>
          </a:bodyPr>
          <a:lstStyle/>
          <a:p>
            <a:pPr marL="514350" indent="-514350"/>
            <a:r>
              <a:rPr lang="en-GB" dirty="0" smtClean="0"/>
              <a:t>Femoral hernias are notoriously asymptomatic until incarceration or strangulation occurs.</a:t>
            </a:r>
          </a:p>
          <a:p>
            <a:pPr marL="514350" indent="-514350"/>
            <a:r>
              <a:rPr lang="en-GB" dirty="0" smtClean="0"/>
              <a:t>The symptoms to which a femoral hernia gives rise are less pronounced than those of an inguinal hernia; indeed, a small femoral hernia may be unnoticed by the patient or disregarded for years, perhaps until the day it strangulates.</a:t>
            </a:r>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F7A31E92-8F9A-420A-8B0E-BDFEC8EDEE5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151</a:t>
            </a:fld>
            <a:endParaRPr lang="en-GB"/>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 </a:t>
            </a:r>
            <a:endParaRPr lang="en-GB" sz="2000" i="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Age:</a:t>
            </a:r>
          </a:p>
          <a:p>
            <a:pPr marL="914400" lvl="1" indent="-514350"/>
            <a:r>
              <a:rPr lang="en-GB" dirty="0" smtClean="0"/>
              <a:t>Rare before puberty.</a:t>
            </a:r>
          </a:p>
          <a:p>
            <a:pPr marL="914400" lvl="1" indent="-514350"/>
            <a:r>
              <a:rPr lang="en-GB" dirty="0" smtClean="0"/>
              <a:t>Between 20 and 40 years of age the prevalence rises and continues to old age.</a:t>
            </a:r>
          </a:p>
          <a:p>
            <a:pPr marL="514350" indent="-514350">
              <a:buFont typeface="+mj-lt"/>
              <a:buAutoNum type="arabicPeriod" startAt="2"/>
            </a:pPr>
            <a:r>
              <a:rPr lang="en-GB" dirty="0" smtClean="0"/>
              <a:t>Site:</a:t>
            </a:r>
          </a:p>
          <a:p>
            <a:pPr marL="914400" lvl="1" indent="-514350"/>
            <a:r>
              <a:rPr lang="en-GB" dirty="0" smtClean="0"/>
              <a:t>The right side is affected twice as often as the left.</a:t>
            </a:r>
          </a:p>
          <a:p>
            <a:pPr marL="914400" lvl="1" indent="-514350"/>
            <a:r>
              <a:rPr lang="en-GB" dirty="0" smtClean="0"/>
              <a:t>In 20% of cases the condition is bilateral</a:t>
            </a:r>
          </a:p>
          <a:p>
            <a:pPr marL="514350" indent="-514350">
              <a:buFont typeface="+mj-lt"/>
              <a:buAutoNum type="arabicPeriod" startAt="3"/>
            </a:pPr>
            <a:endParaRPr lang="en-GB" dirty="0" smtClean="0"/>
          </a:p>
          <a:p>
            <a:pPr marL="914400" lvl="1" indent="-514350"/>
            <a:endParaRPr lang="en-GB" dirty="0" smtClean="0"/>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248ABCAF-C614-4C2F-A723-0BA6C446367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152</a:t>
            </a:fld>
            <a:endParaRPr lang="en-GB"/>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 </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3"/>
            </a:pPr>
            <a:r>
              <a:rPr lang="en-GB" dirty="0" smtClean="0"/>
              <a:t>Pain:</a:t>
            </a:r>
          </a:p>
          <a:p>
            <a:pPr marL="914400" lvl="1" indent="-514350"/>
            <a:r>
              <a:rPr lang="en-GB" dirty="0" smtClean="0"/>
              <a:t>Adherence of the greater </a:t>
            </a:r>
            <a:r>
              <a:rPr lang="en-GB" dirty="0" err="1" smtClean="0"/>
              <a:t>omentum</a:t>
            </a:r>
            <a:r>
              <a:rPr lang="en-GB" dirty="0" smtClean="0"/>
              <a:t> sometimes causes a dragging pain.</a:t>
            </a:r>
          </a:p>
          <a:p>
            <a:pPr marL="914400" lvl="1" indent="-514350"/>
            <a:r>
              <a:rPr lang="en-GB" dirty="0" smtClean="0"/>
              <a:t>Even with obstruction or strangulation, the patient may feel discomfort more in the abdomen than in the femoral area.</a:t>
            </a:r>
          </a:p>
          <a:p>
            <a:pPr marL="914400" lvl="1" indent="-514350"/>
            <a:r>
              <a:rPr lang="en-GB" dirty="0" smtClean="0"/>
              <a:t>Thus, colicky abdominal pain and signs of intestinal obstruction frequently are the presenting manifestations of a strangulated femoral hernia, without discomfort, pain or tenderness in the femoral region.</a:t>
            </a:r>
            <a:endParaRPr lang="en-GB" dirty="0"/>
          </a:p>
        </p:txBody>
      </p:sp>
      <p:sp>
        <p:nvSpPr>
          <p:cNvPr id="4" name="Date Placeholder 3"/>
          <p:cNvSpPr>
            <a:spLocks noGrp="1"/>
          </p:cNvSpPr>
          <p:nvPr>
            <p:ph type="dt" sz="half" idx="10"/>
          </p:nvPr>
        </p:nvSpPr>
        <p:spPr/>
        <p:txBody>
          <a:bodyPr/>
          <a:lstStyle/>
          <a:p>
            <a:fld id="{8038E2CC-B5CA-4FEF-BB36-84D2D7AA756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153</a:t>
            </a:fld>
            <a:endParaRPr lang="en-GB"/>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 </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4"/>
            </a:pPr>
            <a:r>
              <a:rPr lang="en-GB" dirty="0" smtClean="0"/>
              <a:t>A swelling:</a:t>
            </a:r>
          </a:p>
          <a:p>
            <a:pPr marL="914400" lvl="1" indent="-514350"/>
            <a:r>
              <a:rPr lang="en-GB" dirty="0" smtClean="0"/>
              <a:t>If it is small and uncomplicated, it usually appears as a small bulge in the upper medial thigh just below the  level of the inguinal ligament &amp; just lateral to the pubic tubercle.</a:t>
            </a:r>
          </a:p>
          <a:p>
            <a:pPr marL="914400" lvl="1" indent="-514350"/>
            <a:r>
              <a:rPr lang="en-GB" dirty="0" smtClean="0"/>
              <a:t>Because it may be deflected </a:t>
            </a:r>
            <a:r>
              <a:rPr lang="en-GB" dirty="0" err="1" smtClean="0"/>
              <a:t>anteriorly</a:t>
            </a:r>
            <a:r>
              <a:rPr lang="en-GB" dirty="0" smtClean="0"/>
              <a:t> through the </a:t>
            </a:r>
            <a:r>
              <a:rPr lang="en-GB" dirty="0" err="1" smtClean="0"/>
              <a:t>fossa</a:t>
            </a:r>
            <a:r>
              <a:rPr lang="en-GB" dirty="0" smtClean="0"/>
              <a:t> </a:t>
            </a:r>
            <a:r>
              <a:rPr lang="en-GB" dirty="0" err="1" smtClean="0"/>
              <a:t>ovalis</a:t>
            </a:r>
            <a:r>
              <a:rPr lang="en-GB" dirty="0" smtClean="0"/>
              <a:t> </a:t>
            </a:r>
            <a:r>
              <a:rPr lang="en-GB" dirty="0" err="1" smtClean="0"/>
              <a:t>femoris</a:t>
            </a:r>
            <a:r>
              <a:rPr lang="en-GB" dirty="0" smtClean="0"/>
              <a:t> to present as a visible or palpable mass at or above the inguinal ligament, it can be confused with an inguinal hernia.</a:t>
            </a:r>
            <a:endParaRPr lang="en-GB" dirty="0"/>
          </a:p>
        </p:txBody>
      </p:sp>
      <p:sp>
        <p:nvSpPr>
          <p:cNvPr id="4" name="Date Placeholder 3"/>
          <p:cNvSpPr>
            <a:spLocks noGrp="1"/>
          </p:cNvSpPr>
          <p:nvPr>
            <p:ph type="dt" sz="half" idx="10"/>
          </p:nvPr>
        </p:nvSpPr>
        <p:spPr/>
        <p:txBody>
          <a:bodyPr/>
          <a:lstStyle/>
          <a:p>
            <a:fld id="{0E2833F4-E323-4A46-8C43-C70EE20DD4B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154</a:t>
            </a:fld>
            <a:endParaRPr lang="en-GB"/>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Dd</a:t>
            </a:r>
            <a:r>
              <a:rPr lang="en-GB" baseline="-25000" dirty="0" err="1" smtClean="0"/>
              <a:t>x</a:t>
            </a:r>
            <a:endParaRPr lang="en-GB"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Inguinal hernia.</a:t>
            </a:r>
          </a:p>
          <a:p>
            <a:pPr marL="514350" indent="-514350">
              <a:buFont typeface="+mj-lt"/>
              <a:buAutoNum type="arabicPeriod"/>
            </a:pPr>
            <a:r>
              <a:rPr lang="en-GB" dirty="0" err="1" smtClean="0"/>
              <a:t>Saphena</a:t>
            </a:r>
            <a:r>
              <a:rPr lang="en-GB" dirty="0" smtClean="0"/>
              <a:t> </a:t>
            </a:r>
            <a:r>
              <a:rPr lang="en-GB" dirty="0" err="1" smtClean="0"/>
              <a:t>varix</a:t>
            </a:r>
            <a:r>
              <a:rPr lang="en-GB" dirty="0" smtClean="0"/>
              <a:t>.</a:t>
            </a:r>
          </a:p>
          <a:p>
            <a:pPr marL="514350" indent="-514350">
              <a:buFont typeface="+mj-lt"/>
              <a:buAutoNum type="arabicPeriod"/>
            </a:pPr>
            <a:r>
              <a:rPr lang="en-GB" dirty="0" smtClean="0"/>
              <a:t>An enlarged femoral lymph node.</a:t>
            </a:r>
          </a:p>
          <a:p>
            <a:pPr marL="514350" indent="-514350">
              <a:buFont typeface="+mj-lt"/>
              <a:buAutoNum type="arabicPeriod"/>
            </a:pPr>
            <a:r>
              <a:rPr lang="en-GB" dirty="0" err="1" smtClean="0"/>
              <a:t>Lipoma</a:t>
            </a:r>
            <a:r>
              <a:rPr lang="en-GB" dirty="0" smtClean="0"/>
              <a:t>.</a:t>
            </a:r>
          </a:p>
          <a:p>
            <a:pPr marL="514350" indent="-514350">
              <a:buFont typeface="+mj-lt"/>
              <a:buAutoNum type="arabicPeriod"/>
            </a:pPr>
            <a:r>
              <a:rPr lang="en-GB" dirty="0" smtClean="0"/>
              <a:t>Femoral aneurysm.</a:t>
            </a:r>
          </a:p>
          <a:p>
            <a:pPr marL="514350" indent="-514350">
              <a:buFont typeface="+mj-lt"/>
              <a:buAutoNum type="arabicPeriod"/>
            </a:pPr>
            <a:r>
              <a:rPr lang="en-GB" dirty="0" err="1" smtClean="0"/>
              <a:t>Psoas</a:t>
            </a:r>
            <a:r>
              <a:rPr lang="en-GB" dirty="0" smtClean="0"/>
              <a:t> abscess.</a:t>
            </a:r>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E498386C-F701-4487-ACB0-BBCD07ECA536}"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155</a:t>
            </a:fld>
            <a:endParaRPr lang="en-GB"/>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err="1" smtClean="0"/>
              <a:t>Dd</a:t>
            </a:r>
            <a:r>
              <a:rPr lang="en-GB" sz="2000" i="1" baseline="-25000" dirty="0" err="1" smtClean="0"/>
              <a:t>x</a:t>
            </a:r>
            <a:endParaRPr lang="en-GB" sz="2000" i="1" dirty="0"/>
          </a:p>
        </p:txBody>
      </p:sp>
      <p:sp>
        <p:nvSpPr>
          <p:cNvPr id="3" name="Content Placeholder 2"/>
          <p:cNvSpPr>
            <a:spLocks noGrp="1"/>
          </p:cNvSpPr>
          <p:nvPr>
            <p:ph idx="1"/>
          </p:nvPr>
        </p:nvSpPr>
        <p:spPr/>
        <p:txBody>
          <a:bodyPr>
            <a:normAutofit/>
          </a:bodyPr>
          <a:lstStyle/>
          <a:p>
            <a:pPr marL="514350" indent="-514350">
              <a:buFont typeface="+mj-lt"/>
              <a:buAutoNum type="arabicPeriod" startAt="7"/>
            </a:pPr>
            <a:r>
              <a:rPr lang="en-GB" dirty="0" smtClean="0"/>
              <a:t>Distended </a:t>
            </a:r>
            <a:r>
              <a:rPr lang="en-GB" dirty="0" err="1" smtClean="0"/>
              <a:t>psoas</a:t>
            </a:r>
            <a:r>
              <a:rPr lang="en-GB" dirty="0" smtClean="0"/>
              <a:t> bursa.</a:t>
            </a:r>
          </a:p>
          <a:p>
            <a:pPr marL="514350" indent="-514350">
              <a:buFont typeface="+mj-lt"/>
              <a:buAutoNum type="arabicPeriod" startAt="7"/>
            </a:pPr>
            <a:r>
              <a:rPr lang="en-GB" dirty="0" smtClean="0"/>
              <a:t>Rupture of the adductor </a:t>
            </a:r>
            <a:r>
              <a:rPr lang="en-GB" dirty="0" err="1" smtClean="0"/>
              <a:t>longus</a:t>
            </a:r>
            <a:r>
              <a:rPr lang="en-GB" dirty="0" smtClean="0"/>
              <a:t> with haematoma formation.</a:t>
            </a:r>
          </a:p>
          <a:p>
            <a:pPr marL="514350" indent="-514350">
              <a:buFont typeface="+mj-lt"/>
              <a:buAutoNum type="arabicPeriod" startAt="7"/>
            </a:pPr>
            <a:r>
              <a:rPr lang="en-GB" dirty="0" err="1" smtClean="0"/>
              <a:t>Hydrocele</a:t>
            </a:r>
            <a:r>
              <a:rPr lang="en-GB" dirty="0" smtClean="0"/>
              <a:t> of a femoral </a:t>
            </a:r>
            <a:r>
              <a:rPr lang="en-GB" dirty="0" err="1" smtClean="0"/>
              <a:t>hernial</a:t>
            </a:r>
            <a:r>
              <a:rPr lang="en-GB" dirty="0" smtClean="0"/>
              <a:t> sac.</a:t>
            </a:r>
          </a:p>
          <a:p>
            <a:pPr marL="514350" indent="-514350">
              <a:buFont typeface="+mj-lt"/>
              <a:buAutoNum type="arabicPeriod" startAt="7"/>
            </a:pPr>
            <a:r>
              <a:rPr lang="en-GB" dirty="0" err="1" smtClean="0"/>
              <a:t>Laugier’s</a:t>
            </a:r>
            <a:r>
              <a:rPr lang="en-GB" dirty="0" smtClean="0"/>
              <a:t> femoral hernia.</a:t>
            </a:r>
          </a:p>
          <a:p>
            <a:pPr marL="514350" indent="-514350">
              <a:buFont typeface="+mj-lt"/>
              <a:buAutoNum type="arabicPeriod" startAt="7"/>
            </a:pPr>
            <a:r>
              <a:rPr lang="en-GB" dirty="0" err="1" smtClean="0"/>
              <a:t>Narath’s</a:t>
            </a:r>
            <a:r>
              <a:rPr lang="en-GB" dirty="0" smtClean="0"/>
              <a:t> femoral hernia.</a:t>
            </a:r>
          </a:p>
          <a:p>
            <a:pPr marL="514350" indent="-514350">
              <a:buFont typeface="+mj-lt"/>
              <a:buAutoNum type="arabicPeriod" startAt="7"/>
            </a:pPr>
            <a:r>
              <a:rPr lang="en-GB" dirty="0" err="1" smtClean="0"/>
              <a:t>Cloquet’s</a:t>
            </a:r>
            <a:r>
              <a:rPr lang="en-GB" dirty="0" smtClean="0"/>
              <a:t> hernia.</a:t>
            </a:r>
          </a:p>
          <a:p>
            <a:pPr marL="514350" indent="-514350">
              <a:buFont typeface="+mj-lt"/>
              <a:buAutoNum type="arabicPeriod" startAt="7"/>
            </a:pPr>
            <a:endParaRPr lang="en-GB" dirty="0"/>
          </a:p>
        </p:txBody>
      </p:sp>
      <p:sp>
        <p:nvSpPr>
          <p:cNvPr id="4" name="Date Placeholder 3"/>
          <p:cNvSpPr>
            <a:spLocks noGrp="1"/>
          </p:cNvSpPr>
          <p:nvPr>
            <p:ph type="dt" sz="half" idx="10"/>
          </p:nvPr>
        </p:nvSpPr>
        <p:spPr/>
        <p:txBody>
          <a:bodyPr/>
          <a:lstStyle/>
          <a:p>
            <a:fld id="{FB8490E9-1469-4395-86E2-615B1800601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156</a:t>
            </a:fld>
            <a:endParaRPr lang="en-GB"/>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MANAGEMENT</a:t>
            </a:r>
            <a:endParaRPr lang="en-GB" dirty="0"/>
          </a:p>
        </p:txBody>
      </p:sp>
      <p:sp>
        <p:nvSpPr>
          <p:cNvPr id="3" name="Content Placeholder 2"/>
          <p:cNvSpPr>
            <a:spLocks noGrp="1"/>
          </p:cNvSpPr>
          <p:nvPr>
            <p:ph idx="1"/>
          </p:nvPr>
        </p:nvSpPr>
        <p:spPr/>
        <p:txBody>
          <a:bodyPr/>
          <a:lstStyle/>
          <a:p>
            <a:r>
              <a:rPr lang="en-GB" dirty="0" smtClean="0"/>
              <a:t>Surgery.</a:t>
            </a:r>
            <a:endParaRPr lang="en-GB" dirty="0"/>
          </a:p>
        </p:txBody>
      </p:sp>
      <p:sp>
        <p:nvSpPr>
          <p:cNvPr id="4" name="Date Placeholder 3"/>
          <p:cNvSpPr>
            <a:spLocks noGrp="1"/>
          </p:cNvSpPr>
          <p:nvPr>
            <p:ph type="dt" sz="half" idx="10"/>
          </p:nvPr>
        </p:nvSpPr>
        <p:spPr/>
        <p:txBody>
          <a:bodyPr/>
          <a:lstStyle/>
          <a:p>
            <a:fld id="{621CED56-9A19-4CE7-A00F-C9B0EC3BF5F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157</a:t>
            </a:fld>
            <a:endParaRPr lang="en-GB"/>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COMPLICATIONS FOR GROIN HERNIA REPAIRS</a:t>
            </a:r>
            <a:endParaRPr lang="en-GB"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GB" dirty="0" smtClean="0"/>
              <a:t>Recurrence.</a:t>
            </a:r>
          </a:p>
          <a:p>
            <a:pPr marL="514350" indent="-514350">
              <a:buFont typeface="+mj-lt"/>
              <a:buAutoNum type="arabicPeriod"/>
            </a:pPr>
            <a:r>
              <a:rPr lang="en-GB" dirty="0" smtClean="0"/>
              <a:t>Chronic groin pain:</a:t>
            </a:r>
          </a:p>
          <a:p>
            <a:pPr marL="914400" lvl="1" indent="-514350"/>
            <a:r>
              <a:rPr lang="en-GB" dirty="0" err="1" smtClean="0"/>
              <a:t>Nociceptive</a:t>
            </a:r>
            <a:r>
              <a:rPr lang="en-GB" dirty="0" smtClean="0"/>
              <a:t>:</a:t>
            </a:r>
          </a:p>
          <a:p>
            <a:pPr marL="1314450" lvl="2" indent="-514350"/>
            <a:r>
              <a:rPr lang="en-GB" dirty="0" smtClean="0"/>
              <a:t>Somatic.</a:t>
            </a:r>
          </a:p>
          <a:p>
            <a:pPr marL="1314450" lvl="2" indent="-514350"/>
            <a:r>
              <a:rPr lang="en-GB" dirty="0" err="1" smtClean="0"/>
              <a:t>Vesceral</a:t>
            </a:r>
            <a:r>
              <a:rPr lang="en-GB" dirty="0" smtClean="0"/>
              <a:t>.</a:t>
            </a:r>
          </a:p>
          <a:p>
            <a:pPr marL="914400" lvl="1" indent="-514350"/>
            <a:r>
              <a:rPr lang="en-GB" dirty="0" smtClean="0"/>
              <a:t>Neuropathic:</a:t>
            </a:r>
          </a:p>
          <a:p>
            <a:pPr marL="1314450" lvl="2" indent="-514350"/>
            <a:r>
              <a:rPr lang="en-GB" dirty="0" err="1" smtClean="0"/>
              <a:t>Iliohypogastric</a:t>
            </a:r>
            <a:r>
              <a:rPr lang="en-GB" dirty="0" smtClean="0"/>
              <a:t>.</a:t>
            </a:r>
          </a:p>
          <a:p>
            <a:pPr marL="1314450" lvl="2" indent="-514350"/>
            <a:r>
              <a:rPr lang="en-GB" dirty="0" err="1" smtClean="0"/>
              <a:t>Ilioinguinal</a:t>
            </a:r>
            <a:r>
              <a:rPr lang="en-GB" dirty="0" smtClean="0"/>
              <a:t>.</a:t>
            </a:r>
          </a:p>
          <a:p>
            <a:pPr marL="1314450" lvl="2" indent="-514350"/>
            <a:r>
              <a:rPr lang="en-GB" dirty="0" err="1" smtClean="0"/>
              <a:t>Genitofemoral</a:t>
            </a:r>
            <a:endParaRPr lang="en-GB" dirty="0" smtClean="0"/>
          </a:p>
          <a:p>
            <a:pPr marL="1314450" lvl="2" indent="-514350"/>
            <a:r>
              <a:rPr lang="en-GB" dirty="0" smtClean="0"/>
              <a:t>Lateral </a:t>
            </a:r>
            <a:r>
              <a:rPr lang="en-GB" dirty="0" err="1" smtClean="0"/>
              <a:t>cutaneous</a:t>
            </a:r>
            <a:r>
              <a:rPr lang="en-GB" dirty="0" smtClean="0"/>
              <a:t>.</a:t>
            </a:r>
          </a:p>
          <a:p>
            <a:pPr marL="1314450" lvl="2" indent="-514350"/>
            <a:r>
              <a:rPr lang="en-GB" dirty="0" smtClean="0"/>
              <a:t>Femoral.</a:t>
            </a:r>
            <a:endParaRPr lang="en-GB" dirty="0"/>
          </a:p>
        </p:txBody>
      </p:sp>
      <p:sp>
        <p:nvSpPr>
          <p:cNvPr id="4" name="Date Placeholder 3"/>
          <p:cNvSpPr>
            <a:spLocks noGrp="1"/>
          </p:cNvSpPr>
          <p:nvPr>
            <p:ph type="dt" sz="half" idx="10"/>
          </p:nvPr>
        </p:nvSpPr>
        <p:spPr/>
        <p:txBody>
          <a:bodyPr/>
          <a:lstStyle/>
          <a:p>
            <a:fld id="{C899C1D8-C0D9-4086-946C-3E84D3A6A1A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158</a:t>
            </a:fld>
            <a:endParaRPr lang="en-GB"/>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i="1" dirty="0"/>
          </a:p>
        </p:txBody>
      </p:sp>
      <p:sp>
        <p:nvSpPr>
          <p:cNvPr id="3" name="Content Placeholder 2"/>
          <p:cNvSpPr>
            <a:spLocks noGrp="1"/>
          </p:cNvSpPr>
          <p:nvPr>
            <p:ph idx="1"/>
          </p:nvPr>
        </p:nvSpPr>
        <p:spPr/>
        <p:txBody>
          <a:bodyPr/>
          <a:lstStyle/>
          <a:p>
            <a:pPr marL="514350" indent="-514350">
              <a:buFont typeface="+mj-lt"/>
              <a:buAutoNum type="arabicPeriod" startAt="3"/>
            </a:pPr>
            <a:r>
              <a:rPr lang="en-GB" dirty="0" smtClean="0"/>
              <a:t>Cord &amp; Testicular:</a:t>
            </a:r>
          </a:p>
          <a:p>
            <a:pPr marL="914400" lvl="1" indent="-514350"/>
            <a:r>
              <a:rPr lang="en-GB" dirty="0" smtClean="0"/>
              <a:t>Haematoma.</a:t>
            </a:r>
          </a:p>
          <a:p>
            <a:pPr marL="914400" lvl="1" indent="-514350"/>
            <a:r>
              <a:rPr lang="en-GB" dirty="0" smtClean="0"/>
              <a:t>Ischemic </a:t>
            </a:r>
            <a:r>
              <a:rPr lang="en-GB" dirty="0" err="1" smtClean="0"/>
              <a:t>orchitis</a:t>
            </a:r>
            <a:r>
              <a:rPr lang="en-GB" dirty="0" smtClean="0"/>
              <a:t>.</a:t>
            </a:r>
          </a:p>
          <a:p>
            <a:pPr marL="914400" lvl="1" indent="-514350"/>
            <a:r>
              <a:rPr lang="en-GB" dirty="0" smtClean="0"/>
              <a:t>Testicular atrophy.</a:t>
            </a:r>
          </a:p>
          <a:p>
            <a:pPr marL="914400" lvl="1" indent="-514350"/>
            <a:r>
              <a:rPr lang="en-GB" dirty="0" err="1" smtClean="0"/>
              <a:t>Dysejaculation</a:t>
            </a:r>
            <a:r>
              <a:rPr lang="en-GB" dirty="0" smtClean="0"/>
              <a:t>.</a:t>
            </a:r>
          </a:p>
          <a:p>
            <a:pPr marL="914400" lvl="1" indent="-514350"/>
            <a:r>
              <a:rPr lang="en-GB" dirty="0" smtClean="0"/>
              <a:t>Division of vas deferens.</a:t>
            </a:r>
          </a:p>
          <a:p>
            <a:pPr marL="914400" lvl="1" indent="-514350"/>
            <a:r>
              <a:rPr lang="en-GB" dirty="0" err="1" smtClean="0"/>
              <a:t>Hydrocele</a:t>
            </a:r>
            <a:r>
              <a:rPr lang="en-GB" dirty="0" smtClean="0"/>
              <a:t>.</a:t>
            </a:r>
          </a:p>
          <a:p>
            <a:pPr marL="914400" lvl="1" indent="-514350"/>
            <a:r>
              <a:rPr lang="en-GB" dirty="0" smtClean="0"/>
              <a:t>Testicular descent.</a:t>
            </a:r>
            <a:endParaRPr lang="en-GB" dirty="0"/>
          </a:p>
        </p:txBody>
      </p:sp>
      <p:sp>
        <p:nvSpPr>
          <p:cNvPr id="4" name="Date Placeholder 3"/>
          <p:cNvSpPr>
            <a:spLocks noGrp="1"/>
          </p:cNvSpPr>
          <p:nvPr>
            <p:ph type="dt" sz="half" idx="10"/>
          </p:nvPr>
        </p:nvSpPr>
        <p:spPr/>
        <p:txBody>
          <a:bodyPr/>
          <a:lstStyle/>
          <a:p>
            <a:fld id="{21E35296-007B-4C64-973D-4665EC92823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159</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epidemiology cont.</a:t>
            </a:r>
            <a:endParaRPr lang="en-GB" sz="2000" i="1" dirty="0"/>
          </a:p>
        </p:txBody>
      </p:sp>
      <p:sp>
        <p:nvSpPr>
          <p:cNvPr id="3" name="Content Placeholder 2"/>
          <p:cNvSpPr>
            <a:spLocks noGrp="1"/>
          </p:cNvSpPr>
          <p:nvPr>
            <p:ph idx="1"/>
          </p:nvPr>
        </p:nvSpPr>
        <p:spPr/>
        <p:txBody>
          <a:bodyPr>
            <a:normAutofit lnSpcReduction="10000"/>
          </a:bodyPr>
          <a:lstStyle/>
          <a:p>
            <a:r>
              <a:rPr lang="en-GB" dirty="0" smtClean="0"/>
              <a:t>Femoral hernias account for less than 10% of all groin hernias, but 40% of these present as emergencies with incarceration or strangulation.</a:t>
            </a:r>
          </a:p>
          <a:p>
            <a:r>
              <a:rPr lang="en-GB" dirty="0" smtClean="0"/>
              <a:t>The mortality rate for emergency repair is higher than for elective repair.</a:t>
            </a:r>
          </a:p>
          <a:p>
            <a:r>
              <a:rPr lang="en-GB" dirty="0" smtClean="0"/>
              <a:t>Femoral hernias are more common in older patients and in men who have previously undergone an inguinal hernia repair.</a:t>
            </a:r>
            <a:endParaRPr lang="en-GB" dirty="0"/>
          </a:p>
        </p:txBody>
      </p:sp>
      <p:sp>
        <p:nvSpPr>
          <p:cNvPr id="4" name="Date Placeholder 3"/>
          <p:cNvSpPr>
            <a:spLocks noGrp="1"/>
          </p:cNvSpPr>
          <p:nvPr>
            <p:ph type="dt" sz="half" idx="10"/>
          </p:nvPr>
        </p:nvSpPr>
        <p:spPr/>
        <p:txBody>
          <a:bodyPr/>
          <a:lstStyle/>
          <a:p>
            <a:fld id="{2D9BCD51-E280-446C-860A-27895E7C236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a:t>
            </a:fld>
            <a:endParaRPr lang="en-GB"/>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4"/>
            </a:pPr>
            <a:r>
              <a:rPr lang="en-GB" dirty="0" smtClean="0"/>
              <a:t>Bladder injury.</a:t>
            </a:r>
          </a:p>
          <a:p>
            <a:pPr marL="514350" indent="-514350">
              <a:buFont typeface="+mj-lt"/>
              <a:buAutoNum type="arabicPeriod" startAt="4"/>
            </a:pPr>
            <a:r>
              <a:rPr lang="en-GB" dirty="0" smtClean="0"/>
              <a:t>Wound infection.</a:t>
            </a:r>
          </a:p>
          <a:p>
            <a:pPr marL="514350" indent="-514350">
              <a:buFont typeface="+mj-lt"/>
              <a:buAutoNum type="arabicPeriod" startAt="4"/>
            </a:pPr>
            <a:r>
              <a:rPr lang="en-GB" dirty="0" err="1" smtClean="0"/>
              <a:t>Seroma</a:t>
            </a:r>
            <a:r>
              <a:rPr lang="en-GB" dirty="0" smtClean="0"/>
              <a:t>.</a:t>
            </a:r>
          </a:p>
          <a:p>
            <a:pPr marL="514350" indent="-514350">
              <a:buFont typeface="+mj-lt"/>
              <a:buAutoNum type="arabicPeriod" startAt="4"/>
            </a:pPr>
            <a:r>
              <a:rPr lang="en-GB" dirty="0" smtClean="0"/>
              <a:t>haematoma:</a:t>
            </a:r>
          </a:p>
          <a:p>
            <a:pPr marL="914400" lvl="1" indent="-514350"/>
            <a:r>
              <a:rPr lang="en-GB" dirty="0" smtClean="0"/>
              <a:t>Wound.</a:t>
            </a:r>
          </a:p>
          <a:p>
            <a:pPr marL="914400" lvl="1" indent="-514350"/>
            <a:r>
              <a:rPr lang="en-GB" dirty="0" smtClean="0"/>
              <a:t>Scrotal.</a:t>
            </a:r>
          </a:p>
          <a:p>
            <a:pPr marL="914400" lvl="1" indent="-514350"/>
            <a:r>
              <a:rPr lang="en-GB" dirty="0" smtClean="0"/>
              <a:t>Retroperitoneal.</a:t>
            </a:r>
          </a:p>
          <a:p>
            <a:pPr marL="514350" indent="-514350">
              <a:buFont typeface="+mj-lt"/>
              <a:buAutoNum type="arabicPeriod" startAt="8"/>
            </a:pPr>
            <a:r>
              <a:rPr lang="en-GB" dirty="0" err="1" smtClean="0"/>
              <a:t>Osteitis</a:t>
            </a:r>
            <a:r>
              <a:rPr lang="en-GB" dirty="0" smtClean="0"/>
              <a:t> pubis.</a:t>
            </a:r>
            <a:endParaRPr lang="en-GB" dirty="0"/>
          </a:p>
        </p:txBody>
      </p:sp>
      <p:sp>
        <p:nvSpPr>
          <p:cNvPr id="4" name="Date Placeholder 3"/>
          <p:cNvSpPr>
            <a:spLocks noGrp="1"/>
          </p:cNvSpPr>
          <p:nvPr>
            <p:ph type="dt" sz="half" idx="10"/>
          </p:nvPr>
        </p:nvSpPr>
        <p:spPr/>
        <p:txBody>
          <a:bodyPr/>
          <a:lstStyle/>
          <a:p>
            <a:fld id="{0706F816-2706-409D-8C2E-7F395779FCA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160</a:t>
            </a:fld>
            <a:endParaRPr lang="en-GB"/>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9"/>
            </a:pPr>
            <a:r>
              <a:rPr lang="en-GB" dirty="0" smtClean="0"/>
              <a:t>Prosthetic complications:</a:t>
            </a:r>
          </a:p>
          <a:p>
            <a:pPr marL="914400" lvl="1" indent="-514350"/>
            <a:r>
              <a:rPr lang="en-GB" dirty="0" smtClean="0"/>
              <a:t>Contraction.</a:t>
            </a:r>
          </a:p>
          <a:p>
            <a:pPr marL="914400" lvl="1" indent="-514350"/>
            <a:r>
              <a:rPr lang="en-GB" dirty="0" smtClean="0"/>
              <a:t>Erosion.</a:t>
            </a:r>
          </a:p>
          <a:p>
            <a:pPr marL="914400" lvl="1" indent="-514350"/>
            <a:r>
              <a:rPr lang="en-GB" dirty="0" smtClean="0"/>
              <a:t>Infection.</a:t>
            </a:r>
          </a:p>
          <a:p>
            <a:pPr marL="914400" lvl="1" indent="-514350"/>
            <a:r>
              <a:rPr lang="en-GB" dirty="0" smtClean="0"/>
              <a:t>Rejection.</a:t>
            </a:r>
          </a:p>
          <a:p>
            <a:pPr marL="914400" lvl="1" indent="-514350"/>
            <a:r>
              <a:rPr lang="en-GB" dirty="0" smtClean="0"/>
              <a:t>Fracture.</a:t>
            </a:r>
            <a:endParaRPr lang="en-GB" dirty="0"/>
          </a:p>
        </p:txBody>
      </p:sp>
      <p:sp>
        <p:nvSpPr>
          <p:cNvPr id="4" name="Date Placeholder 3"/>
          <p:cNvSpPr>
            <a:spLocks noGrp="1"/>
          </p:cNvSpPr>
          <p:nvPr>
            <p:ph type="dt" sz="half" idx="10"/>
          </p:nvPr>
        </p:nvSpPr>
        <p:spPr/>
        <p:txBody>
          <a:bodyPr/>
          <a:lstStyle/>
          <a:p>
            <a:fld id="{27142FAB-AF5B-4B3A-A039-8536BE224B8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161</a:t>
            </a:fld>
            <a:endParaRPr lang="en-GB"/>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10"/>
            </a:pPr>
            <a:r>
              <a:rPr lang="en-GB" dirty="0" smtClean="0"/>
              <a:t>Laparoscopic:</a:t>
            </a:r>
          </a:p>
          <a:p>
            <a:pPr marL="914400" lvl="1" indent="-514350"/>
            <a:r>
              <a:rPr lang="en-GB" dirty="0" smtClean="0"/>
              <a:t>Vascular injury:</a:t>
            </a:r>
          </a:p>
          <a:p>
            <a:pPr marL="1314450" lvl="2" indent="-514350"/>
            <a:r>
              <a:rPr lang="en-GB" dirty="0" smtClean="0"/>
              <a:t>Intra-abdominal.</a:t>
            </a:r>
          </a:p>
          <a:p>
            <a:pPr marL="1314450" lvl="2" indent="-514350"/>
            <a:r>
              <a:rPr lang="en-GB" dirty="0" smtClean="0"/>
              <a:t>Retroperitoneal.</a:t>
            </a:r>
          </a:p>
          <a:p>
            <a:pPr marL="1314450" lvl="2" indent="-514350"/>
            <a:r>
              <a:rPr lang="en-GB" dirty="0" smtClean="0"/>
              <a:t>Abdominal wall.</a:t>
            </a:r>
          </a:p>
          <a:p>
            <a:pPr marL="1314450" lvl="2" indent="-514350"/>
            <a:r>
              <a:rPr lang="en-GB" dirty="0" smtClean="0"/>
              <a:t>Gas embolism.</a:t>
            </a:r>
          </a:p>
          <a:p>
            <a:pPr marL="914400" lvl="1" indent="-514350"/>
            <a:r>
              <a:rPr lang="en-GB" dirty="0" smtClean="0"/>
              <a:t>Visceral injury:</a:t>
            </a:r>
          </a:p>
          <a:p>
            <a:pPr marL="1314450" lvl="2" indent="-514350"/>
            <a:r>
              <a:rPr lang="en-GB" dirty="0" smtClean="0"/>
              <a:t>Bowel perforation.</a:t>
            </a:r>
          </a:p>
          <a:p>
            <a:pPr marL="1314450" lvl="2" indent="-514350"/>
            <a:r>
              <a:rPr lang="en-GB" dirty="0" smtClean="0"/>
              <a:t>Bladder perforation.</a:t>
            </a:r>
            <a:endParaRPr lang="en-GB" dirty="0"/>
          </a:p>
        </p:txBody>
      </p:sp>
      <p:sp>
        <p:nvSpPr>
          <p:cNvPr id="4" name="Date Placeholder 3"/>
          <p:cNvSpPr>
            <a:spLocks noGrp="1"/>
          </p:cNvSpPr>
          <p:nvPr>
            <p:ph type="dt" sz="half" idx="10"/>
          </p:nvPr>
        </p:nvSpPr>
        <p:spPr/>
        <p:txBody>
          <a:bodyPr/>
          <a:lstStyle/>
          <a:p>
            <a:fld id="{8183814E-E650-42F6-9094-3AD51D33228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162</a:t>
            </a:fld>
            <a:endParaRPr lang="en-GB"/>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dirty="0"/>
          </a:p>
        </p:txBody>
      </p:sp>
      <p:sp>
        <p:nvSpPr>
          <p:cNvPr id="3" name="Content Placeholder 2"/>
          <p:cNvSpPr>
            <a:spLocks noGrp="1"/>
          </p:cNvSpPr>
          <p:nvPr>
            <p:ph idx="1"/>
          </p:nvPr>
        </p:nvSpPr>
        <p:spPr/>
        <p:txBody>
          <a:bodyPr>
            <a:normAutofit fontScale="92500" lnSpcReduction="10000"/>
          </a:bodyPr>
          <a:lstStyle/>
          <a:p>
            <a:pPr lvl="1"/>
            <a:r>
              <a:rPr lang="en-GB" dirty="0" err="1" smtClean="0"/>
              <a:t>Trocar</a:t>
            </a:r>
            <a:r>
              <a:rPr lang="en-GB" dirty="0" smtClean="0"/>
              <a:t> site complications:</a:t>
            </a:r>
          </a:p>
          <a:p>
            <a:pPr lvl="2"/>
            <a:r>
              <a:rPr lang="en-GB" dirty="0" smtClean="0"/>
              <a:t>Haematoma.</a:t>
            </a:r>
          </a:p>
          <a:p>
            <a:pPr lvl="2"/>
            <a:r>
              <a:rPr lang="en-GB" dirty="0" smtClean="0"/>
              <a:t>Hernia.</a:t>
            </a:r>
          </a:p>
          <a:p>
            <a:pPr lvl="2"/>
            <a:r>
              <a:rPr lang="en-GB" dirty="0" smtClean="0"/>
              <a:t>Wound infection.</a:t>
            </a:r>
          </a:p>
          <a:p>
            <a:pPr lvl="2"/>
            <a:r>
              <a:rPr lang="en-GB" dirty="0" err="1" smtClean="0"/>
              <a:t>Keloid</a:t>
            </a:r>
            <a:r>
              <a:rPr lang="en-GB" dirty="0" smtClean="0"/>
              <a:t>.</a:t>
            </a:r>
          </a:p>
          <a:p>
            <a:pPr lvl="1"/>
            <a:r>
              <a:rPr lang="en-GB" dirty="0" smtClean="0"/>
              <a:t>Bowel obstruction:</a:t>
            </a:r>
          </a:p>
          <a:p>
            <a:pPr lvl="2"/>
            <a:r>
              <a:rPr lang="en-GB" dirty="0" err="1" smtClean="0"/>
              <a:t>Troca</a:t>
            </a:r>
            <a:r>
              <a:rPr lang="en-GB" dirty="0" smtClean="0"/>
              <a:t> or peritoneal closure site hernia.</a:t>
            </a:r>
          </a:p>
          <a:p>
            <a:pPr lvl="2"/>
            <a:r>
              <a:rPr lang="en-GB" dirty="0" smtClean="0"/>
              <a:t>Adhesions.</a:t>
            </a:r>
          </a:p>
          <a:p>
            <a:pPr lvl="1"/>
            <a:r>
              <a:rPr lang="en-GB" dirty="0" smtClean="0"/>
              <a:t>Miscellaneous:</a:t>
            </a:r>
          </a:p>
          <a:p>
            <a:pPr lvl="2"/>
            <a:r>
              <a:rPr lang="en-GB" dirty="0" smtClean="0"/>
              <a:t>Diaphragmatic dysfunction.</a:t>
            </a:r>
          </a:p>
          <a:p>
            <a:pPr lvl="2"/>
            <a:r>
              <a:rPr lang="en-GB" dirty="0" err="1" smtClean="0"/>
              <a:t>Hypercapnia</a:t>
            </a:r>
            <a:r>
              <a:rPr lang="en-GB" dirty="0" smtClean="0"/>
              <a:t>.</a:t>
            </a:r>
            <a:endParaRPr lang="en-GB" dirty="0"/>
          </a:p>
        </p:txBody>
      </p:sp>
      <p:sp>
        <p:nvSpPr>
          <p:cNvPr id="4" name="Date Placeholder 3"/>
          <p:cNvSpPr>
            <a:spLocks noGrp="1"/>
          </p:cNvSpPr>
          <p:nvPr>
            <p:ph type="dt" sz="half" idx="10"/>
          </p:nvPr>
        </p:nvSpPr>
        <p:spPr/>
        <p:txBody>
          <a:bodyPr/>
          <a:lstStyle/>
          <a:p>
            <a:fld id="{77AE177A-0895-4EDD-B724-C6F41798759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163</a:t>
            </a:fld>
            <a:endParaRPr lang="en-GB"/>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complications for groin hernia repairs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11"/>
            </a:pPr>
            <a:r>
              <a:rPr lang="en-GB" dirty="0" smtClean="0"/>
              <a:t>General:</a:t>
            </a:r>
          </a:p>
          <a:p>
            <a:pPr marL="914400" lvl="1" indent="-514350"/>
            <a:r>
              <a:rPr lang="en-GB" dirty="0" smtClean="0"/>
              <a:t>Urinary retention.</a:t>
            </a:r>
          </a:p>
          <a:p>
            <a:pPr marL="914400" lvl="1" indent="-514350"/>
            <a:r>
              <a:rPr lang="en-GB" dirty="0" smtClean="0"/>
              <a:t>Paralytic </a:t>
            </a:r>
            <a:r>
              <a:rPr lang="en-GB" dirty="0" err="1" smtClean="0"/>
              <a:t>ileus</a:t>
            </a:r>
            <a:r>
              <a:rPr lang="en-GB" dirty="0" smtClean="0"/>
              <a:t>.</a:t>
            </a:r>
          </a:p>
          <a:p>
            <a:pPr marL="914400" lvl="1" indent="-514350"/>
            <a:r>
              <a:rPr lang="en-GB" dirty="0" err="1" smtClean="0"/>
              <a:t>Cardiorespiratory</a:t>
            </a:r>
            <a:r>
              <a:rPr lang="en-GB" dirty="0" smtClean="0"/>
              <a:t> insufficiency.</a:t>
            </a:r>
          </a:p>
          <a:p>
            <a:pPr marL="914400" lvl="1" indent="-514350"/>
            <a:r>
              <a:rPr lang="en-GB" dirty="0" smtClean="0"/>
              <a:t>Nausea and vomiting.</a:t>
            </a:r>
          </a:p>
          <a:p>
            <a:pPr marL="914400" lvl="1" indent="-514350"/>
            <a:r>
              <a:rPr lang="en-GB" dirty="0" smtClean="0"/>
              <a:t>Aspiration pneumonia.</a:t>
            </a:r>
            <a:endParaRPr lang="en-GB" dirty="0"/>
          </a:p>
        </p:txBody>
      </p:sp>
      <p:sp>
        <p:nvSpPr>
          <p:cNvPr id="4" name="Date Placeholder 3"/>
          <p:cNvSpPr>
            <a:spLocks noGrp="1"/>
          </p:cNvSpPr>
          <p:nvPr>
            <p:ph type="dt" sz="half" idx="10"/>
          </p:nvPr>
        </p:nvSpPr>
        <p:spPr/>
        <p:txBody>
          <a:bodyPr/>
          <a:lstStyle/>
          <a:p>
            <a:fld id="{8C265CF2-B491-4BB1-8B2D-B1B769D0710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164</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epidemiology cont.</a:t>
            </a:r>
            <a:endParaRPr lang="en-GB" sz="2000" dirty="0"/>
          </a:p>
        </p:txBody>
      </p:sp>
      <p:sp>
        <p:nvSpPr>
          <p:cNvPr id="3" name="Content Placeholder 2"/>
          <p:cNvSpPr>
            <a:spLocks noGrp="1"/>
          </p:cNvSpPr>
          <p:nvPr>
            <p:ph idx="1"/>
          </p:nvPr>
        </p:nvSpPr>
        <p:spPr/>
        <p:txBody>
          <a:bodyPr/>
          <a:lstStyle/>
          <a:p>
            <a:r>
              <a:rPr lang="en-GB" dirty="0" smtClean="0"/>
              <a:t>Although the absolute number of femoral hernias in males and females is about the same, the incidence in females is four times that of males because of the lower overall frequency of groin hernia in women.</a:t>
            </a:r>
          </a:p>
          <a:p>
            <a:r>
              <a:rPr lang="en-GB" dirty="0" smtClean="0"/>
              <a:t>The prevalence of inguinal hernias in males is clearly age dependent.</a:t>
            </a:r>
            <a:endParaRPr lang="en-GB" dirty="0"/>
          </a:p>
        </p:txBody>
      </p:sp>
      <p:sp>
        <p:nvSpPr>
          <p:cNvPr id="4" name="Date Placeholder 3"/>
          <p:cNvSpPr>
            <a:spLocks noGrp="1"/>
          </p:cNvSpPr>
          <p:nvPr>
            <p:ph type="dt" sz="half" idx="10"/>
          </p:nvPr>
        </p:nvSpPr>
        <p:spPr/>
        <p:txBody>
          <a:bodyPr/>
          <a:lstStyle/>
          <a:p>
            <a:fld id="{7BEA98BD-E1E5-4B88-9B77-6112C39D684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epidemiology cont.</a:t>
            </a:r>
            <a:endParaRPr lang="en-GB" sz="2000" dirty="0"/>
          </a:p>
        </p:txBody>
      </p:sp>
      <p:sp>
        <p:nvSpPr>
          <p:cNvPr id="3" name="Content Placeholder 2"/>
          <p:cNvSpPr>
            <a:spLocks noGrp="1"/>
          </p:cNvSpPr>
          <p:nvPr>
            <p:ph idx="1"/>
          </p:nvPr>
        </p:nvSpPr>
        <p:spPr/>
        <p:txBody>
          <a:bodyPr>
            <a:normAutofit lnSpcReduction="10000"/>
          </a:bodyPr>
          <a:lstStyle/>
          <a:p>
            <a:r>
              <a:rPr lang="en-GB" dirty="0" smtClean="0"/>
              <a:t>Congenital inguinal hernias are common in low birth weight individuals with a preponderance on the right side.</a:t>
            </a:r>
          </a:p>
          <a:p>
            <a:r>
              <a:rPr lang="en-GB" dirty="0" smtClean="0"/>
              <a:t>In a study of male children with birth weight less than 1500grams, 32% required a hernia operation by age 8.</a:t>
            </a:r>
          </a:p>
          <a:p>
            <a:r>
              <a:rPr lang="en-GB" dirty="0" smtClean="0"/>
              <a:t>For an adult male, the incidence increases steadily with age, and has been reported to approach 50% for men over the age of 75%.</a:t>
            </a:r>
            <a:endParaRPr lang="en-GB" dirty="0"/>
          </a:p>
        </p:txBody>
      </p:sp>
      <p:sp>
        <p:nvSpPr>
          <p:cNvPr id="4" name="Date Placeholder 3"/>
          <p:cNvSpPr>
            <a:spLocks noGrp="1"/>
          </p:cNvSpPr>
          <p:nvPr>
            <p:ph type="dt" sz="half" idx="10"/>
          </p:nvPr>
        </p:nvSpPr>
        <p:spPr/>
        <p:txBody>
          <a:bodyPr/>
          <a:lstStyle/>
          <a:p>
            <a:fld id="{6100767E-EF93-4A93-BBD3-8F336175B11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PREDISPOSING FACTORS</a:t>
            </a:r>
            <a:endParaRPr lang="en-GB"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lphaUcPeriod"/>
            </a:pPr>
            <a:r>
              <a:rPr lang="en-GB" dirty="0" smtClean="0"/>
              <a:t>Congenital defects:</a:t>
            </a:r>
          </a:p>
          <a:p>
            <a:pPr marL="514350" indent="-514350"/>
            <a:r>
              <a:rPr lang="en-GB" dirty="0" smtClean="0"/>
              <a:t>A congenital peritoneal sac predisposes to hernia formation in early life and can result in:</a:t>
            </a:r>
          </a:p>
          <a:p>
            <a:pPr marL="914400" lvl="1" indent="-514350">
              <a:buFont typeface="+mj-lt"/>
              <a:buAutoNum type="arabicPeriod"/>
            </a:pPr>
            <a:r>
              <a:rPr lang="en-GB" dirty="0" smtClean="0"/>
              <a:t>Persistence of </a:t>
            </a:r>
            <a:r>
              <a:rPr lang="en-GB" dirty="0" err="1" smtClean="0"/>
              <a:t>processus</a:t>
            </a:r>
            <a:r>
              <a:rPr lang="en-GB" dirty="0" smtClean="0"/>
              <a:t> </a:t>
            </a:r>
            <a:r>
              <a:rPr lang="en-GB" dirty="0" err="1" smtClean="0"/>
              <a:t>vaginalis</a:t>
            </a:r>
            <a:r>
              <a:rPr lang="en-GB" dirty="0" smtClean="0"/>
              <a:t> allowing indirect inguinal hernia formation.</a:t>
            </a:r>
          </a:p>
          <a:p>
            <a:pPr marL="914400" lvl="1" indent="-514350">
              <a:buFont typeface="+mj-lt"/>
              <a:buAutoNum type="arabicPeriod"/>
            </a:pPr>
            <a:r>
              <a:rPr lang="en-GB" dirty="0" smtClean="0"/>
              <a:t>Incomplete obliteration of umbilicus allowing umbilical hernia formation.</a:t>
            </a:r>
          </a:p>
          <a:p>
            <a:pPr marL="914400" lvl="1" indent="-514350">
              <a:buFont typeface="+mj-lt"/>
              <a:buAutoNum type="arabicPeriod"/>
            </a:pPr>
            <a:r>
              <a:rPr lang="en-GB" dirty="0" smtClean="0"/>
              <a:t>Patent canal of </a:t>
            </a:r>
            <a:r>
              <a:rPr lang="en-GB" dirty="0" err="1" smtClean="0"/>
              <a:t>Nück</a:t>
            </a:r>
            <a:r>
              <a:rPr lang="en-GB" dirty="0" smtClean="0"/>
              <a:t> allowing indirect inguinal hernia formation in females.</a:t>
            </a:r>
          </a:p>
          <a:p>
            <a:pPr marL="914400" lvl="1" indent="-514350">
              <a:buFont typeface="+mj-lt"/>
              <a:buAutoNum type="arabicPeriod"/>
            </a:pPr>
            <a:r>
              <a:rPr lang="en-GB" dirty="0" smtClean="0"/>
              <a:t>Persistent communication between abdominal and thoracic cavity.</a:t>
            </a:r>
          </a:p>
          <a:p>
            <a:pPr marL="914400" lvl="1" indent="-514350">
              <a:buFont typeface="+mj-lt"/>
              <a:buAutoNum type="arabicPeriod"/>
            </a:pPr>
            <a:endParaRPr lang="en-GB" dirty="0"/>
          </a:p>
        </p:txBody>
      </p:sp>
      <p:sp>
        <p:nvSpPr>
          <p:cNvPr id="4" name="Date Placeholder 3"/>
          <p:cNvSpPr>
            <a:spLocks noGrp="1"/>
          </p:cNvSpPr>
          <p:nvPr>
            <p:ph type="dt" sz="half" idx="10"/>
          </p:nvPr>
        </p:nvSpPr>
        <p:spPr/>
        <p:txBody>
          <a:bodyPr/>
          <a:lstStyle/>
          <a:p>
            <a:fld id="{4294B969-2A6F-433B-ADEF-92473EA2913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a:t>
            </a:r>
            <a:endParaRPr lang="en-GB" dirty="0"/>
          </a:p>
        </p:txBody>
      </p:sp>
      <p:sp>
        <p:nvSpPr>
          <p:cNvPr id="3" name="Content Placeholder 2"/>
          <p:cNvSpPr>
            <a:spLocks noGrp="1"/>
          </p:cNvSpPr>
          <p:nvPr>
            <p:ph idx="1"/>
          </p:nvPr>
        </p:nvSpPr>
        <p:spPr/>
        <p:txBody>
          <a:bodyPr>
            <a:normAutofit lnSpcReduction="10000"/>
          </a:bodyPr>
          <a:lstStyle/>
          <a:p>
            <a:r>
              <a:rPr lang="en-GB" dirty="0" smtClean="0"/>
              <a:t>A hernia is a protrusion of a </a:t>
            </a:r>
            <a:r>
              <a:rPr lang="en-GB" dirty="0" err="1" smtClean="0"/>
              <a:t>viscus</a:t>
            </a:r>
            <a:r>
              <a:rPr lang="en-GB" dirty="0" smtClean="0"/>
              <a:t> or part of a </a:t>
            </a:r>
            <a:r>
              <a:rPr lang="en-GB" dirty="0" err="1" smtClean="0"/>
              <a:t>viscus</a:t>
            </a:r>
            <a:r>
              <a:rPr lang="en-GB" dirty="0" smtClean="0"/>
              <a:t> through an abnormal opening in the walls of its containing cavity.</a:t>
            </a:r>
          </a:p>
          <a:p>
            <a:r>
              <a:rPr lang="en-GB" dirty="0" smtClean="0"/>
              <a:t>An external hernia is a protrusion of a </a:t>
            </a:r>
            <a:r>
              <a:rPr lang="en-GB" dirty="0" err="1" smtClean="0"/>
              <a:t>viscus</a:t>
            </a:r>
            <a:r>
              <a:rPr lang="en-GB" dirty="0" smtClean="0"/>
              <a:t> from the peritoneal cavity into an abnormal position.</a:t>
            </a:r>
          </a:p>
          <a:p>
            <a:r>
              <a:rPr lang="en-GB" dirty="0" smtClean="0"/>
              <a:t>An external hernia is an abnormal protrusion of intra-abdominal tissue through a </a:t>
            </a:r>
            <a:r>
              <a:rPr lang="en-GB" dirty="0" err="1" smtClean="0"/>
              <a:t>fascial</a:t>
            </a:r>
            <a:r>
              <a:rPr lang="en-GB" dirty="0" smtClean="0"/>
              <a:t> defect in the abdominal wall.</a:t>
            </a:r>
            <a:endParaRPr lang="en-GB" dirty="0"/>
          </a:p>
        </p:txBody>
      </p:sp>
      <p:sp>
        <p:nvSpPr>
          <p:cNvPr id="4" name="Date Placeholder 3"/>
          <p:cNvSpPr>
            <a:spLocks noGrp="1"/>
          </p:cNvSpPr>
          <p:nvPr>
            <p:ph type="dt" sz="half" idx="10"/>
          </p:nvPr>
        </p:nvSpPr>
        <p:spPr/>
        <p:txBody>
          <a:bodyPr/>
          <a:lstStyle/>
          <a:p>
            <a:fld id="{8E80C76D-59F6-4ED3-9B16-ED22BA29CFC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a:t>
            </a:fld>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predisposing factors cont.</a:t>
            </a:r>
            <a:endParaRPr lang="en-GB" sz="2000" i="1"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lphaUcPeriod" startAt="2"/>
            </a:pPr>
            <a:r>
              <a:rPr lang="en-GB" dirty="0" smtClean="0"/>
              <a:t>Acquired Defects:</a:t>
            </a:r>
          </a:p>
          <a:p>
            <a:pPr marL="514350" indent="-514350"/>
            <a:r>
              <a:rPr lang="en-GB" dirty="0" smtClean="0"/>
              <a:t>Weakness or the anterior abdominal wall can result from:</a:t>
            </a:r>
          </a:p>
          <a:p>
            <a:pPr marL="914400" lvl="1" indent="-514350">
              <a:buFont typeface="+mj-lt"/>
              <a:buAutoNum type="arabicPeriod"/>
            </a:pPr>
            <a:r>
              <a:rPr lang="en-GB" dirty="0" smtClean="0"/>
              <a:t>Surgical incisions causing </a:t>
            </a:r>
            <a:r>
              <a:rPr lang="en-GB" dirty="0" err="1" smtClean="0"/>
              <a:t>incisional</a:t>
            </a:r>
            <a:r>
              <a:rPr lang="en-GB" dirty="0" smtClean="0"/>
              <a:t> hernia.</a:t>
            </a:r>
          </a:p>
          <a:p>
            <a:pPr marL="914400" lvl="1" indent="-514350">
              <a:buFont typeface="+mj-lt"/>
              <a:buAutoNum type="arabicPeriod"/>
            </a:pPr>
            <a:r>
              <a:rPr lang="en-GB" dirty="0" smtClean="0"/>
              <a:t>Muscle weakness due to:</a:t>
            </a:r>
          </a:p>
          <a:p>
            <a:pPr marL="1314450" lvl="2" indent="-514350"/>
            <a:r>
              <a:rPr lang="en-GB" dirty="0" smtClean="0"/>
              <a:t>Obesity with fatty infiltration.</a:t>
            </a:r>
          </a:p>
          <a:p>
            <a:pPr marL="1314450" lvl="2" indent="-514350"/>
            <a:r>
              <a:rPr lang="en-GB" dirty="0" smtClean="0"/>
              <a:t>Pregnancy.</a:t>
            </a:r>
          </a:p>
          <a:p>
            <a:pPr marL="1314450" lvl="2" indent="-514350"/>
            <a:r>
              <a:rPr lang="en-GB" dirty="0" smtClean="0"/>
              <a:t>Wasting disease.</a:t>
            </a:r>
          </a:p>
          <a:p>
            <a:pPr marL="1314450" lvl="2" indent="-514350"/>
            <a:r>
              <a:rPr lang="en-GB" dirty="0" smtClean="0"/>
              <a:t>Normal aging process.</a:t>
            </a:r>
          </a:p>
          <a:p>
            <a:pPr marL="1314450" lvl="2" indent="-514350"/>
            <a:r>
              <a:rPr lang="en-GB" dirty="0" smtClean="0"/>
              <a:t>Nerve division.</a:t>
            </a:r>
          </a:p>
          <a:p>
            <a:pPr marL="1314450" lvl="2" indent="-514350"/>
            <a:r>
              <a:rPr lang="en-GB" dirty="0" smtClean="0"/>
              <a:t>Poliomyelitis.</a:t>
            </a:r>
            <a:endParaRPr lang="en-GB" dirty="0"/>
          </a:p>
        </p:txBody>
      </p:sp>
      <p:sp>
        <p:nvSpPr>
          <p:cNvPr id="4" name="Date Placeholder 3"/>
          <p:cNvSpPr>
            <a:spLocks noGrp="1"/>
          </p:cNvSpPr>
          <p:nvPr>
            <p:ph type="dt" sz="half" idx="10"/>
          </p:nvPr>
        </p:nvSpPr>
        <p:spPr/>
        <p:txBody>
          <a:bodyPr/>
          <a:lstStyle/>
          <a:p>
            <a:fld id="{4C900CAC-62AA-497B-8960-3453974B70A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PRECIPITATING FACTORS.</a:t>
            </a:r>
            <a:endParaRPr lang="en-GB" dirty="0"/>
          </a:p>
        </p:txBody>
      </p:sp>
      <p:sp>
        <p:nvSpPr>
          <p:cNvPr id="3" name="Content Placeholder 2"/>
          <p:cNvSpPr>
            <a:spLocks noGrp="1"/>
          </p:cNvSpPr>
          <p:nvPr>
            <p:ph idx="1"/>
          </p:nvPr>
        </p:nvSpPr>
        <p:spPr/>
        <p:txBody>
          <a:bodyPr>
            <a:normAutofit fontScale="85000" lnSpcReduction="20000"/>
          </a:bodyPr>
          <a:lstStyle/>
          <a:p>
            <a:r>
              <a:rPr lang="en-GB" dirty="0" err="1" smtClean="0"/>
              <a:t>Herniation</a:t>
            </a:r>
            <a:r>
              <a:rPr lang="en-GB" dirty="0" smtClean="0"/>
              <a:t> occurs when the intra-abdominal pressure is rapidly raised by such factors as:</a:t>
            </a:r>
          </a:p>
          <a:p>
            <a:pPr marL="514350" indent="-514350">
              <a:buFont typeface="+mj-lt"/>
              <a:buAutoNum type="arabicPeriod"/>
            </a:pPr>
            <a:r>
              <a:rPr lang="en-GB" dirty="0" smtClean="0"/>
              <a:t>Chronic cough.</a:t>
            </a:r>
          </a:p>
          <a:p>
            <a:pPr marL="514350" indent="-514350">
              <a:buFont typeface="+mj-lt"/>
              <a:buAutoNum type="arabicPeriod"/>
            </a:pPr>
            <a:r>
              <a:rPr lang="en-GB" dirty="0" smtClean="0"/>
              <a:t>Straining at </a:t>
            </a:r>
            <a:r>
              <a:rPr lang="en-GB" dirty="0" err="1" smtClean="0"/>
              <a:t>defaecation</a:t>
            </a:r>
            <a:r>
              <a:rPr lang="en-GB" dirty="0" smtClean="0"/>
              <a:t>/chronic constipation.</a:t>
            </a:r>
          </a:p>
          <a:p>
            <a:pPr marL="514350" indent="-514350">
              <a:buFont typeface="+mj-lt"/>
              <a:buAutoNum type="arabicPeriod"/>
            </a:pPr>
            <a:r>
              <a:rPr lang="en-GB" dirty="0" smtClean="0"/>
              <a:t>Bladder neck or urethral obstruction.</a:t>
            </a:r>
          </a:p>
          <a:p>
            <a:pPr marL="514350" indent="-514350">
              <a:buFont typeface="+mj-lt"/>
              <a:buAutoNum type="arabicPeriod"/>
            </a:pPr>
            <a:r>
              <a:rPr lang="en-GB" dirty="0" smtClean="0"/>
              <a:t>Parturition.</a:t>
            </a:r>
          </a:p>
          <a:p>
            <a:pPr marL="514350" indent="-514350">
              <a:buFont typeface="+mj-lt"/>
              <a:buAutoNum type="arabicPeriod"/>
            </a:pPr>
            <a:r>
              <a:rPr lang="en-GB" dirty="0" smtClean="0"/>
              <a:t>Vomiting.</a:t>
            </a:r>
          </a:p>
          <a:p>
            <a:pPr marL="514350" indent="-514350">
              <a:buFont typeface="+mj-lt"/>
              <a:buAutoNum type="arabicPeriod"/>
            </a:pPr>
            <a:r>
              <a:rPr lang="en-GB" dirty="0" smtClean="0"/>
              <a:t>Severe muscular effort/carrying heavy loads (weight lifting).</a:t>
            </a:r>
          </a:p>
          <a:p>
            <a:pPr marL="514350" indent="-514350">
              <a:buFont typeface="+mj-lt"/>
              <a:buAutoNum type="arabicPeriod"/>
            </a:pPr>
            <a:r>
              <a:rPr lang="en-GB" dirty="0" err="1" smtClean="0"/>
              <a:t>Ascitic</a:t>
            </a:r>
            <a:r>
              <a:rPr lang="en-GB" dirty="0" smtClean="0"/>
              <a:t> fluid may fill an existing sac &amp; so render it obvious.</a:t>
            </a:r>
            <a:endParaRPr lang="en-GB" dirty="0"/>
          </a:p>
        </p:txBody>
      </p:sp>
      <p:sp>
        <p:nvSpPr>
          <p:cNvPr id="4" name="Date Placeholder 3"/>
          <p:cNvSpPr>
            <a:spLocks noGrp="1"/>
          </p:cNvSpPr>
          <p:nvPr>
            <p:ph type="dt" sz="half" idx="10"/>
          </p:nvPr>
        </p:nvSpPr>
        <p:spPr/>
        <p:txBody>
          <a:bodyPr/>
          <a:lstStyle/>
          <a:p>
            <a:fld id="{5225A040-83D4-4938-9D76-83DDDE05B2D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21</a:t>
            </a:fld>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t>CONDITIONS ASSOCIATED WITH AN INCREASED INCIDENCE OF PAEDIATRIC HERNIA</a:t>
            </a:r>
            <a:endParaRPr lang="en-GB" sz="3200"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r>
              <a:rPr lang="en-GB" dirty="0" smtClean="0"/>
              <a:t>Family H</a:t>
            </a:r>
          </a:p>
          <a:p>
            <a:pPr marL="514350" indent="-514350">
              <a:buFont typeface="+mj-lt"/>
              <a:buAutoNum type="arabicPeriod"/>
            </a:pPr>
            <a:r>
              <a:rPr lang="en-GB" dirty="0" err="1" smtClean="0"/>
              <a:t>Undescended</a:t>
            </a:r>
            <a:r>
              <a:rPr lang="en-GB" dirty="0" smtClean="0"/>
              <a:t> testis.</a:t>
            </a:r>
          </a:p>
          <a:p>
            <a:pPr marL="514350" indent="-514350">
              <a:buFont typeface="+mj-lt"/>
              <a:buAutoNum type="arabicPeriod"/>
            </a:pPr>
            <a:r>
              <a:rPr lang="en-GB" dirty="0" err="1" smtClean="0"/>
              <a:t>Hypospadias</a:t>
            </a:r>
            <a:r>
              <a:rPr lang="en-GB" dirty="0" smtClean="0"/>
              <a:t>/</a:t>
            </a:r>
            <a:r>
              <a:rPr lang="en-GB" dirty="0" err="1" smtClean="0"/>
              <a:t>epispadias</a:t>
            </a:r>
            <a:endParaRPr lang="en-GB" dirty="0" smtClean="0"/>
          </a:p>
          <a:p>
            <a:pPr marL="514350" indent="-514350">
              <a:buFont typeface="+mj-lt"/>
              <a:buAutoNum type="arabicPeriod"/>
            </a:pPr>
            <a:r>
              <a:rPr lang="en-GB" dirty="0" err="1" smtClean="0"/>
              <a:t>Ventriculoperitoneal</a:t>
            </a:r>
            <a:r>
              <a:rPr lang="en-GB" dirty="0" smtClean="0"/>
              <a:t> shunt.</a:t>
            </a:r>
          </a:p>
          <a:p>
            <a:pPr marL="514350" indent="-514350">
              <a:buFont typeface="+mj-lt"/>
              <a:buAutoNum type="arabicPeriod"/>
            </a:pPr>
            <a:r>
              <a:rPr lang="en-GB" dirty="0" smtClean="0"/>
              <a:t>Peritoneal dialysis.</a:t>
            </a:r>
          </a:p>
          <a:p>
            <a:pPr marL="514350" indent="-514350">
              <a:buFont typeface="+mj-lt"/>
              <a:buAutoNum type="arabicPeriod"/>
            </a:pPr>
            <a:r>
              <a:rPr lang="en-GB" dirty="0" err="1" smtClean="0"/>
              <a:t>Cryptorchidsm</a:t>
            </a:r>
            <a:r>
              <a:rPr lang="en-GB" dirty="0" smtClean="0"/>
              <a:t>.</a:t>
            </a:r>
          </a:p>
          <a:p>
            <a:pPr marL="514350" indent="-514350">
              <a:buFont typeface="+mj-lt"/>
              <a:buAutoNum type="arabicPeriod"/>
            </a:pPr>
            <a:r>
              <a:rPr lang="en-GB" dirty="0" smtClean="0"/>
              <a:t>Prematurity.</a:t>
            </a:r>
          </a:p>
          <a:p>
            <a:pPr marL="514350" indent="-514350">
              <a:buFont typeface="+mj-lt"/>
              <a:buAutoNum type="arabicPeriod"/>
            </a:pPr>
            <a:r>
              <a:rPr lang="en-GB" dirty="0" smtClean="0"/>
              <a:t>Other abdominal wall defects.</a:t>
            </a:r>
          </a:p>
          <a:p>
            <a:pPr marL="514350" indent="-514350">
              <a:buFont typeface="+mj-lt"/>
              <a:buAutoNum type="arabicPeriod"/>
            </a:pPr>
            <a:r>
              <a:rPr lang="en-GB" dirty="0" smtClean="0"/>
              <a:t>Cystic fibrosis.</a:t>
            </a:r>
          </a:p>
          <a:p>
            <a:pPr marL="514350" indent="-514350">
              <a:buFont typeface="+mj-lt"/>
              <a:buAutoNum type="arabicPeriod"/>
            </a:pPr>
            <a:r>
              <a:rPr lang="en-GB" dirty="0" err="1" smtClean="0"/>
              <a:t>Ascites</a:t>
            </a:r>
            <a:r>
              <a:rPr lang="en-GB" dirty="0" smtClean="0"/>
              <a:t>.</a:t>
            </a:r>
          </a:p>
          <a:p>
            <a:pPr marL="514350" indent="-514350">
              <a:buFont typeface="+mj-lt"/>
              <a:buAutoNum type="arabicPeriod"/>
            </a:pPr>
            <a:r>
              <a:rPr lang="en-GB" dirty="0" smtClean="0"/>
              <a:t>Intersex conditions.</a:t>
            </a:r>
          </a:p>
          <a:p>
            <a:pPr marL="514350" indent="-514350">
              <a:buFont typeface="+mj-lt"/>
              <a:buAutoNum type="arabicPeriod"/>
            </a:pPr>
            <a:r>
              <a:rPr lang="en-GB" dirty="0" smtClean="0"/>
              <a:t>Connective tissue disorders:</a:t>
            </a:r>
          </a:p>
          <a:p>
            <a:pPr marL="914400" lvl="1" indent="-514350"/>
            <a:r>
              <a:rPr lang="en-GB" dirty="0" smtClean="0"/>
              <a:t>Hunter-Hurler syndrome.</a:t>
            </a:r>
          </a:p>
          <a:p>
            <a:pPr marL="914400" lvl="1" indent="-514350"/>
            <a:r>
              <a:rPr lang="en-GB" dirty="0" smtClean="0"/>
              <a:t>Ehlers-</a:t>
            </a:r>
            <a:r>
              <a:rPr lang="en-GB" dirty="0" err="1" smtClean="0"/>
              <a:t>Danlos</a:t>
            </a:r>
            <a:r>
              <a:rPr lang="en-GB" smtClean="0"/>
              <a:t> syndrome.</a:t>
            </a:r>
            <a:endParaRPr lang="en-GB" dirty="0" smtClean="0"/>
          </a:p>
        </p:txBody>
      </p:sp>
      <p:sp>
        <p:nvSpPr>
          <p:cNvPr id="4" name="Date Placeholder 3"/>
          <p:cNvSpPr>
            <a:spLocks noGrp="1"/>
          </p:cNvSpPr>
          <p:nvPr>
            <p:ph type="dt" sz="half" idx="10"/>
          </p:nvPr>
        </p:nvSpPr>
        <p:spPr/>
        <p:txBody>
          <a:bodyPr/>
          <a:lstStyle/>
          <a:p>
            <a:fld id="{CB154A51-7BD1-4783-9858-6423AD5D8C5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AETIOLOGY</a:t>
            </a:r>
            <a:endParaRPr lang="en-GB"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GB" dirty="0" smtClean="0"/>
              <a:t>Any condition which raises intra-abdominal pressure, such as:</a:t>
            </a:r>
          </a:p>
          <a:p>
            <a:pPr marL="914400" lvl="1" indent="-514350">
              <a:buFont typeface="+mj-lt"/>
              <a:buAutoNum type="alphaLcParenR"/>
            </a:pPr>
            <a:r>
              <a:rPr lang="en-GB" dirty="0" smtClean="0"/>
              <a:t>A powerful muscular effort/physical exertion.</a:t>
            </a:r>
          </a:p>
          <a:p>
            <a:pPr marL="914400" lvl="1" indent="-514350">
              <a:buFont typeface="+mj-lt"/>
              <a:buAutoNum type="alphaLcParenR"/>
            </a:pPr>
            <a:r>
              <a:rPr lang="en-GB" dirty="0" err="1" smtClean="0"/>
              <a:t>Valsalva</a:t>
            </a:r>
            <a:r>
              <a:rPr lang="en-GB" dirty="0" smtClean="0"/>
              <a:t> manoeuvre.</a:t>
            </a:r>
          </a:p>
          <a:p>
            <a:pPr marL="914400" lvl="1" indent="-514350">
              <a:buFont typeface="+mj-lt"/>
              <a:buAutoNum type="alphaLcParenR"/>
            </a:pPr>
            <a:r>
              <a:rPr lang="en-GB" dirty="0" smtClean="0"/>
              <a:t>Chronically enlarged pelvic organs or pelvic tumours.</a:t>
            </a:r>
          </a:p>
          <a:p>
            <a:pPr marL="914400" lvl="1" indent="-514350">
              <a:buFont typeface="+mj-lt"/>
              <a:buAutoNum type="alphaLcParenR"/>
            </a:pPr>
            <a:r>
              <a:rPr lang="en-GB" dirty="0" err="1" smtClean="0"/>
              <a:t>Ascites</a:t>
            </a:r>
            <a:r>
              <a:rPr lang="en-GB" dirty="0" smtClean="0"/>
              <a:t>.</a:t>
            </a:r>
          </a:p>
          <a:p>
            <a:pPr marL="914400" lvl="1" indent="-514350">
              <a:buFont typeface="+mj-lt"/>
              <a:buAutoNum type="alphaLcParenR"/>
            </a:pPr>
            <a:r>
              <a:rPr lang="en-GB" dirty="0" smtClean="0"/>
              <a:t>Upright position.</a:t>
            </a:r>
          </a:p>
          <a:p>
            <a:pPr marL="914400" lvl="1" indent="-514350">
              <a:buFont typeface="+mj-lt"/>
              <a:buAutoNum type="alphaLcParenR"/>
            </a:pPr>
            <a:r>
              <a:rPr lang="en-GB" dirty="0" smtClean="0"/>
              <a:t>Heavy lifting.</a:t>
            </a:r>
          </a:p>
          <a:p>
            <a:pPr marL="514350" indent="-514350">
              <a:buFont typeface="+mj-lt"/>
              <a:buAutoNum type="arabicPeriod"/>
            </a:pPr>
            <a:endParaRPr lang="en-GB" dirty="0" smtClean="0"/>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4AC29CDE-6B80-47D0-9E44-5B5366E01DE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startAt="2"/>
            </a:pPr>
            <a:r>
              <a:rPr lang="en-GB" dirty="0" smtClean="0"/>
              <a:t>In childhood:</a:t>
            </a:r>
          </a:p>
          <a:p>
            <a:pPr marL="914400" lvl="1" indent="-514350">
              <a:buFont typeface="+mj-lt"/>
              <a:buAutoNum type="alphaLcParenR"/>
            </a:pPr>
            <a:r>
              <a:rPr lang="en-GB" dirty="0" smtClean="0"/>
              <a:t>Whooping cough.</a:t>
            </a:r>
          </a:p>
          <a:p>
            <a:pPr marL="914400" lvl="1" indent="-514350">
              <a:buFont typeface="+mj-lt"/>
              <a:buAutoNum type="alphaLcParenR"/>
            </a:pPr>
            <a:r>
              <a:rPr lang="en-GB" dirty="0" smtClean="0"/>
              <a:t>Birth weight less than 1500 grams.</a:t>
            </a:r>
          </a:p>
          <a:p>
            <a:pPr marL="914400" lvl="1" indent="-514350">
              <a:buFont typeface="+mj-lt"/>
              <a:buAutoNum type="alphaLcParenR"/>
            </a:pPr>
            <a:r>
              <a:rPr lang="en-GB" dirty="0" smtClean="0"/>
              <a:t>In children with congenital hip dislocation, inguinal hernia occurs five times more often in girls and three times more often in boys compared to children without this disease.</a:t>
            </a:r>
          </a:p>
          <a:p>
            <a:pPr marL="514350" indent="-514350">
              <a:buFont typeface="+mj-lt"/>
              <a:buAutoNum type="arabicPeriod" startAt="2"/>
            </a:pPr>
            <a:endParaRPr lang="en-GB" dirty="0" smtClean="0"/>
          </a:p>
          <a:p>
            <a:pPr marL="514350" indent="-514350">
              <a:buFont typeface="+mj-lt"/>
              <a:buAutoNum type="arabicPeriod" startAt="2"/>
            </a:pPr>
            <a:endParaRPr lang="en-GB" dirty="0"/>
          </a:p>
        </p:txBody>
      </p:sp>
      <p:sp>
        <p:nvSpPr>
          <p:cNvPr id="4" name="Date Placeholder 3"/>
          <p:cNvSpPr>
            <a:spLocks noGrp="1"/>
          </p:cNvSpPr>
          <p:nvPr>
            <p:ph type="dt" sz="half" idx="10"/>
          </p:nvPr>
        </p:nvSpPr>
        <p:spPr/>
        <p:txBody>
          <a:bodyPr/>
          <a:lstStyle/>
          <a:p>
            <a:fld id="{134451C5-E96F-4AE6-BA13-CF71645BB45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GB" dirty="0" smtClean="0"/>
              <a:t>In adults:</a:t>
            </a:r>
          </a:p>
          <a:p>
            <a:pPr marL="914400" lvl="1" indent="-514350">
              <a:buFont typeface="+mj-lt"/>
              <a:buAutoNum type="alphaLcParenR"/>
            </a:pPr>
            <a:r>
              <a:rPr lang="en-GB" dirty="0" smtClean="0"/>
              <a:t>A chronic cough/chronic obstructive pulmonary disease.</a:t>
            </a:r>
          </a:p>
          <a:p>
            <a:pPr marL="914400" lvl="1" indent="-514350">
              <a:buFont typeface="+mj-lt"/>
              <a:buAutoNum type="alphaLcParenR"/>
            </a:pPr>
            <a:r>
              <a:rPr lang="en-GB" dirty="0" smtClean="0"/>
              <a:t>Straining on </a:t>
            </a:r>
            <a:r>
              <a:rPr lang="en-GB" dirty="0" err="1" smtClean="0"/>
              <a:t>micturition</a:t>
            </a:r>
            <a:r>
              <a:rPr lang="en-GB" dirty="0" smtClean="0"/>
              <a:t> or defecation (constipation/</a:t>
            </a:r>
            <a:r>
              <a:rPr lang="en-GB" dirty="0" err="1" smtClean="0"/>
              <a:t>prostatism</a:t>
            </a:r>
            <a:r>
              <a:rPr lang="en-GB" dirty="0" smtClean="0"/>
              <a:t>).</a:t>
            </a:r>
          </a:p>
          <a:p>
            <a:pPr marL="914400" lvl="1" indent="-514350">
              <a:buFont typeface="+mj-lt"/>
              <a:buAutoNum type="alphaLcParenR"/>
            </a:pPr>
            <a:r>
              <a:rPr lang="en-GB" dirty="0" smtClean="0"/>
              <a:t>Loss of tissue </a:t>
            </a:r>
            <a:r>
              <a:rPr lang="en-GB" dirty="0" err="1" smtClean="0"/>
              <a:t>turgor</a:t>
            </a:r>
            <a:r>
              <a:rPr lang="en-GB" dirty="0" smtClean="0"/>
              <a:t> in </a:t>
            </a:r>
            <a:r>
              <a:rPr lang="en-GB" dirty="0" err="1" smtClean="0"/>
              <a:t>Hesselbach’s</a:t>
            </a:r>
            <a:r>
              <a:rPr lang="en-GB" dirty="0" smtClean="0"/>
              <a:t> area, associated with a weakening of the </a:t>
            </a:r>
            <a:r>
              <a:rPr lang="en-GB" dirty="0" err="1" smtClean="0"/>
              <a:t>transversalis</a:t>
            </a:r>
            <a:r>
              <a:rPr lang="en-GB" dirty="0" smtClean="0"/>
              <a:t> fascia, occurs </a:t>
            </a:r>
            <a:r>
              <a:rPr lang="en-GB" dirty="0" err="1" smtClean="0"/>
              <a:t>eith</a:t>
            </a:r>
            <a:r>
              <a:rPr lang="en-GB" dirty="0" smtClean="0"/>
              <a:t> advancing age and in chronic debilitating disease.</a:t>
            </a:r>
          </a:p>
          <a:p>
            <a:pPr marL="514350" indent="-514350">
              <a:buFont typeface="+mj-lt"/>
              <a:buAutoNum type="arabicPeriod" startAt="3"/>
            </a:pPr>
            <a:endParaRPr lang="en-GB" dirty="0" smtClean="0"/>
          </a:p>
          <a:p>
            <a:pPr marL="514350" indent="-514350">
              <a:buFont typeface="+mj-lt"/>
              <a:buAutoNum type="arabicPeriod" startAt="3"/>
            </a:pPr>
            <a:endParaRPr lang="en-GB" dirty="0"/>
          </a:p>
        </p:txBody>
      </p:sp>
      <p:sp>
        <p:nvSpPr>
          <p:cNvPr id="4" name="Date Placeholder 3"/>
          <p:cNvSpPr>
            <a:spLocks noGrp="1"/>
          </p:cNvSpPr>
          <p:nvPr>
            <p:ph type="dt" sz="half" idx="10"/>
          </p:nvPr>
        </p:nvSpPr>
        <p:spPr/>
        <p:txBody>
          <a:bodyPr/>
          <a:lstStyle/>
          <a:p>
            <a:fld id="{01D5FE4E-FEA3-49A8-B4C5-30DEF745582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i="1"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4"/>
            </a:pPr>
            <a:r>
              <a:rPr lang="en-GB" dirty="0" smtClean="0"/>
              <a:t>Smoking – may be the result of an acquired collagen deficiency increasing an individual’s susceptibility to the development of hernia.</a:t>
            </a:r>
          </a:p>
          <a:p>
            <a:pPr marL="514350" indent="-514350">
              <a:buFont typeface="+mj-lt"/>
              <a:buAutoNum type="arabicPeriod" startAt="4"/>
            </a:pPr>
            <a:r>
              <a:rPr lang="en-GB" dirty="0" smtClean="0"/>
              <a:t>Intra-abdominal malignancy.</a:t>
            </a:r>
          </a:p>
          <a:p>
            <a:pPr marL="514350" indent="-514350">
              <a:buFont typeface="+mj-lt"/>
              <a:buAutoNum type="arabicPeriod" startAt="4"/>
            </a:pPr>
            <a:r>
              <a:rPr lang="en-GB" dirty="0" smtClean="0"/>
              <a:t>Obesity – fat acts to:</a:t>
            </a:r>
          </a:p>
          <a:p>
            <a:pPr marL="914400" lvl="1" indent="-514350"/>
            <a:r>
              <a:rPr lang="en-GB" dirty="0" smtClean="0"/>
              <a:t>Separate muscle bundles and layers.</a:t>
            </a:r>
          </a:p>
          <a:p>
            <a:pPr marL="914400" lvl="1" indent="-514350"/>
            <a:r>
              <a:rPr lang="en-GB" dirty="0" smtClean="0"/>
              <a:t>Weakens </a:t>
            </a:r>
            <a:r>
              <a:rPr lang="en-GB" dirty="0" err="1" smtClean="0"/>
              <a:t>aponeuroses</a:t>
            </a:r>
            <a:r>
              <a:rPr lang="en-GB" dirty="0" smtClean="0"/>
              <a:t>.</a:t>
            </a:r>
          </a:p>
          <a:p>
            <a:pPr marL="914400" lvl="1" indent="-514350"/>
            <a:r>
              <a:rPr lang="en-GB" dirty="0" smtClean="0"/>
              <a:t>Favours the appearance of </a:t>
            </a:r>
            <a:r>
              <a:rPr lang="en-GB" dirty="0" err="1" smtClean="0"/>
              <a:t>paraumbilical</a:t>
            </a:r>
            <a:r>
              <a:rPr lang="en-GB" dirty="0" smtClean="0"/>
              <a:t>, direct inguinal and hiatus hernia.</a:t>
            </a:r>
          </a:p>
          <a:p>
            <a:pPr marL="914400" lvl="1" indent="-514350"/>
            <a:endParaRPr lang="en-GB" dirty="0"/>
          </a:p>
        </p:txBody>
      </p:sp>
      <p:sp>
        <p:nvSpPr>
          <p:cNvPr id="4" name="Date Placeholder 3"/>
          <p:cNvSpPr>
            <a:spLocks noGrp="1"/>
          </p:cNvSpPr>
          <p:nvPr>
            <p:ph type="dt" sz="half" idx="10"/>
          </p:nvPr>
        </p:nvSpPr>
        <p:spPr/>
        <p:txBody>
          <a:bodyPr/>
          <a:lstStyle/>
          <a:p>
            <a:fld id="{A73A1812-E4B0-4D0E-88CB-DF993D67E0E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26</a:t>
            </a:fld>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7"/>
            </a:pPr>
            <a:r>
              <a:rPr lang="en-GB" dirty="0" smtClean="0"/>
              <a:t>Pregnancy – a femoral hernia is rare in </a:t>
            </a:r>
            <a:r>
              <a:rPr lang="en-GB" dirty="0" err="1" smtClean="0"/>
              <a:t>nulliparous</a:t>
            </a:r>
            <a:r>
              <a:rPr lang="en-GB" dirty="0" smtClean="0"/>
              <a:t> women and men, but more common in </a:t>
            </a:r>
            <a:r>
              <a:rPr lang="en-GB" dirty="0" err="1" smtClean="0"/>
              <a:t>multiparous</a:t>
            </a:r>
            <a:r>
              <a:rPr lang="en-GB" dirty="0" smtClean="0"/>
              <a:t> women owing to stretching of pelvic ligaments.</a:t>
            </a:r>
          </a:p>
          <a:p>
            <a:pPr marL="514350" indent="-514350">
              <a:buFont typeface="+mj-lt"/>
              <a:buAutoNum type="arabicPeriod" startAt="7"/>
            </a:pPr>
            <a:r>
              <a:rPr lang="en-GB" dirty="0" smtClean="0"/>
              <a:t>An indirect hernia may occur in a congenital preformed sac – the remains of the </a:t>
            </a:r>
            <a:r>
              <a:rPr lang="en-GB" dirty="0" err="1" smtClean="0"/>
              <a:t>processus</a:t>
            </a:r>
            <a:r>
              <a:rPr lang="en-GB" dirty="0" smtClean="0"/>
              <a:t> </a:t>
            </a:r>
            <a:r>
              <a:rPr lang="en-GB" dirty="0" err="1" smtClean="0"/>
              <a:t>vaginalis</a:t>
            </a:r>
            <a:r>
              <a:rPr lang="en-GB" dirty="0" smtClean="0"/>
              <a:t>.</a:t>
            </a:r>
          </a:p>
          <a:p>
            <a:pPr marL="514350" indent="-514350">
              <a:buFont typeface="+mj-lt"/>
              <a:buAutoNum type="arabicPeriod" startAt="7"/>
            </a:pPr>
            <a:r>
              <a:rPr lang="en-GB" dirty="0" smtClean="0"/>
              <a:t>Peritoneal dialysis can cause the development of a hernia from a previously occult weakness or enlargement of a patent </a:t>
            </a:r>
            <a:r>
              <a:rPr lang="en-GB" dirty="0" err="1" smtClean="0"/>
              <a:t>processus</a:t>
            </a:r>
            <a:r>
              <a:rPr lang="en-GB" dirty="0" smtClean="0"/>
              <a:t> </a:t>
            </a:r>
            <a:r>
              <a:rPr lang="en-GB" dirty="0" err="1" smtClean="0"/>
              <a:t>vaginalis</a:t>
            </a:r>
            <a:r>
              <a:rPr lang="en-GB" dirty="0" smtClean="0"/>
              <a:t>.</a:t>
            </a:r>
            <a:endParaRPr lang="en-GB" dirty="0"/>
          </a:p>
        </p:txBody>
      </p:sp>
      <p:sp>
        <p:nvSpPr>
          <p:cNvPr id="4" name="Date Placeholder 3"/>
          <p:cNvSpPr>
            <a:spLocks noGrp="1"/>
          </p:cNvSpPr>
          <p:nvPr>
            <p:ph type="dt" sz="half" idx="10"/>
          </p:nvPr>
        </p:nvSpPr>
        <p:spPr/>
        <p:txBody>
          <a:bodyPr/>
          <a:lstStyle/>
          <a:p>
            <a:fld id="{2E5ECFCE-34F5-4EE7-809B-3DC1850C588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10"/>
            </a:pPr>
            <a:r>
              <a:rPr lang="en-GB" dirty="0" err="1" smtClean="0"/>
              <a:t>FH</a:t>
            </a:r>
            <a:r>
              <a:rPr lang="en-GB" baseline="-25000" dirty="0" err="1" smtClean="0"/>
              <a:t>x</a:t>
            </a:r>
            <a:r>
              <a:rPr lang="en-GB" baseline="-25000" dirty="0" smtClean="0"/>
              <a:t>/o</a:t>
            </a:r>
            <a:r>
              <a:rPr lang="en-GB" dirty="0" smtClean="0"/>
              <a:t> hernia.</a:t>
            </a:r>
          </a:p>
          <a:p>
            <a:pPr marL="514350" indent="-514350">
              <a:buFont typeface="+mj-lt"/>
              <a:buAutoNum type="arabicPeriod" startAt="10"/>
            </a:pPr>
            <a:r>
              <a:rPr lang="en-GB" dirty="0" smtClean="0"/>
              <a:t>Congenital connective disorders.</a:t>
            </a:r>
          </a:p>
          <a:p>
            <a:pPr marL="514350" indent="-514350">
              <a:buFont typeface="+mj-lt"/>
              <a:buAutoNum type="arabicPeriod" startAt="10"/>
            </a:pPr>
            <a:r>
              <a:rPr lang="en-GB" dirty="0" smtClean="0"/>
              <a:t>Defective collagen synthesis.</a:t>
            </a:r>
          </a:p>
          <a:p>
            <a:pPr marL="514350" indent="-514350">
              <a:buFont typeface="+mj-lt"/>
              <a:buAutoNum type="arabicPeriod" startAt="10"/>
            </a:pPr>
            <a:r>
              <a:rPr lang="en-GB" dirty="0" smtClean="0"/>
              <a:t>Previous right lower quadrant incision.</a:t>
            </a:r>
          </a:p>
          <a:p>
            <a:pPr marL="514350" indent="-514350">
              <a:buFont typeface="+mj-lt"/>
              <a:buAutoNum type="arabicPeriod" startAt="10"/>
            </a:pPr>
            <a:r>
              <a:rPr lang="en-GB" dirty="0" smtClean="0"/>
              <a:t>Arterial aneurysms.</a:t>
            </a:r>
          </a:p>
          <a:p>
            <a:pPr marL="514350" indent="-514350">
              <a:buFont typeface="+mj-lt"/>
              <a:buAutoNum type="arabicPeriod" startAt="10"/>
            </a:pPr>
            <a:endParaRPr lang="en-GB" dirty="0" smtClean="0"/>
          </a:p>
          <a:p>
            <a:pPr marL="514350" indent="-514350">
              <a:buFont typeface="+mj-lt"/>
              <a:buAutoNum type="arabicPeriod" startAt="10"/>
            </a:pPr>
            <a:endParaRPr lang="en-GB" dirty="0"/>
          </a:p>
        </p:txBody>
      </p:sp>
      <p:sp>
        <p:nvSpPr>
          <p:cNvPr id="4" name="Date Placeholder 3"/>
          <p:cNvSpPr>
            <a:spLocks noGrp="1"/>
          </p:cNvSpPr>
          <p:nvPr>
            <p:ph type="dt" sz="half" idx="10"/>
          </p:nvPr>
        </p:nvSpPr>
        <p:spPr/>
        <p:txBody>
          <a:bodyPr/>
          <a:lstStyle/>
          <a:p>
            <a:fld id="{A15F825E-DA73-4874-99A5-BFC639048FB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lnSpcReduction="10000"/>
          </a:bodyPr>
          <a:lstStyle/>
          <a:p>
            <a:pPr algn="ctr"/>
            <a:r>
              <a:rPr lang="en-GB" dirty="0" smtClean="0"/>
              <a:t>CONNECTIVE TISSUE DISORDERS ASSOCIATED WITH GROIN HERNIATION</a:t>
            </a:r>
          </a:p>
          <a:p>
            <a:pPr marL="514350" indent="-514350">
              <a:buFont typeface="+mj-lt"/>
              <a:buAutoNum type="arabicPeriod"/>
            </a:pPr>
            <a:r>
              <a:rPr lang="en-GB" dirty="0" err="1" smtClean="0"/>
              <a:t>Osteogenesis</a:t>
            </a:r>
            <a:r>
              <a:rPr lang="en-GB" dirty="0" smtClean="0"/>
              <a:t> </a:t>
            </a:r>
            <a:r>
              <a:rPr lang="en-GB" dirty="0" err="1" smtClean="0"/>
              <a:t>imperfecta</a:t>
            </a:r>
            <a:r>
              <a:rPr lang="en-GB" dirty="0" smtClean="0"/>
              <a:t>.</a:t>
            </a:r>
          </a:p>
          <a:p>
            <a:pPr marL="514350" indent="-514350">
              <a:buFont typeface="+mj-lt"/>
              <a:buAutoNum type="arabicPeriod"/>
            </a:pPr>
            <a:r>
              <a:rPr lang="en-GB" dirty="0" smtClean="0"/>
              <a:t>Cutis </a:t>
            </a:r>
            <a:r>
              <a:rPr lang="en-GB" dirty="0" err="1" smtClean="0"/>
              <a:t>laxa</a:t>
            </a:r>
            <a:r>
              <a:rPr lang="en-GB" dirty="0" smtClean="0"/>
              <a:t> (congenital </a:t>
            </a:r>
            <a:r>
              <a:rPr lang="en-GB" dirty="0" err="1" smtClean="0"/>
              <a:t>elastolysis</a:t>
            </a:r>
            <a:r>
              <a:rPr lang="en-GB" dirty="0" smtClean="0"/>
              <a:t>).</a:t>
            </a:r>
          </a:p>
          <a:p>
            <a:pPr marL="514350" indent="-514350">
              <a:buFont typeface="+mj-lt"/>
              <a:buAutoNum type="arabicPeriod"/>
            </a:pPr>
            <a:r>
              <a:rPr lang="en-GB" dirty="0" smtClean="0"/>
              <a:t>Ehlers-</a:t>
            </a:r>
            <a:r>
              <a:rPr lang="en-GB" dirty="0" err="1" smtClean="0"/>
              <a:t>Danlos</a:t>
            </a:r>
            <a:r>
              <a:rPr lang="en-GB" dirty="0" smtClean="0"/>
              <a:t> syndrome.</a:t>
            </a:r>
          </a:p>
          <a:p>
            <a:pPr marL="514350" indent="-514350">
              <a:buFont typeface="+mj-lt"/>
              <a:buAutoNum type="arabicPeriod"/>
            </a:pPr>
            <a:r>
              <a:rPr lang="en-GB" dirty="0" err="1" smtClean="0"/>
              <a:t>Marfan</a:t>
            </a:r>
            <a:r>
              <a:rPr lang="en-GB" dirty="0" smtClean="0"/>
              <a:t> syndrome.</a:t>
            </a:r>
          </a:p>
          <a:p>
            <a:pPr marL="514350" indent="-514350">
              <a:buFont typeface="+mj-lt"/>
              <a:buAutoNum type="arabicPeriod"/>
            </a:pPr>
            <a:r>
              <a:rPr lang="en-GB" dirty="0" smtClean="0"/>
              <a:t>Congenital hip dislocation in children.</a:t>
            </a:r>
          </a:p>
          <a:p>
            <a:pPr marL="514350" indent="-514350">
              <a:buFont typeface="+mj-lt"/>
              <a:buAutoNum type="arabicPeriod"/>
            </a:pPr>
            <a:r>
              <a:rPr lang="en-GB" dirty="0" smtClean="0"/>
              <a:t>Polycystic kidney disease.</a:t>
            </a:r>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0B3CC982-A2A0-4E8F-AD64-4804594B8E0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29</a:t>
            </a:fld>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a:t>
            </a:r>
            <a:endParaRPr lang="en-GB" dirty="0"/>
          </a:p>
        </p:txBody>
      </p:sp>
      <p:sp>
        <p:nvSpPr>
          <p:cNvPr id="3" name="Content Placeholder 2"/>
          <p:cNvSpPr>
            <a:spLocks noGrp="1"/>
          </p:cNvSpPr>
          <p:nvPr>
            <p:ph idx="1"/>
          </p:nvPr>
        </p:nvSpPr>
        <p:spPr/>
        <p:txBody>
          <a:bodyPr/>
          <a:lstStyle/>
          <a:p>
            <a:r>
              <a:rPr lang="en-GB" b="1" dirty="0" smtClean="0"/>
              <a:t>Common:</a:t>
            </a:r>
          </a:p>
          <a:p>
            <a:pPr marL="514350" indent="-514350">
              <a:buFont typeface="+mj-lt"/>
              <a:buAutoNum type="arabicPeriod"/>
            </a:pPr>
            <a:r>
              <a:rPr lang="en-GB" dirty="0" err="1" smtClean="0"/>
              <a:t>Paraumbilical</a:t>
            </a:r>
            <a:r>
              <a:rPr lang="en-GB" dirty="0" smtClean="0"/>
              <a:t>.</a:t>
            </a:r>
          </a:p>
          <a:p>
            <a:pPr marL="514350" indent="-514350">
              <a:buFont typeface="+mj-lt"/>
              <a:buAutoNum type="arabicPeriod"/>
            </a:pPr>
            <a:r>
              <a:rPr lang="en-GB" dirty="0" smtClean="0"/>
              <a:t>Umbilical.		15%</a:t>
            </a:r>
          </a:p>
          <a:p>
            <a:pPr marL="514350" indent="-514350">
              <a:buFont typeface="+mj-lt"/>
              <a:buAutoNum type="arabicPeriod"/>
            </a:pPr>
            <a:r>
              <a:rPr lang="en-GB" dirty="0" smtClean="0"/>
              <a:t>Inguinal.		75%</a:t>
            </a:r>
          </a:p>
          <a:p>
            <a:pPr marL="514350" indent="-514350">
              <a:buFont typeface="+mj-lt"/>
              <a:buAutoNum type="arabicPeriod"/>
            </a:pPr>
            <a:r>
              <a:rPr lang="en-GB" dirty="0" smtClean="0"/>
              <a:t>Femoral.		8.5%</a:t>
            </a:r>
          </a:p>
          <a:p>
            <a:pPr marL="514350" indent="-514350">
              <a:buFont typeface="+mj-lt"/>
              <a:buAutoNum type="arabicPeriod"/>
            </a:pPr>
            <a:endParaRPr lang="en-GB" dirty="0"/>
          </a:p>
        </p:txBody>
      </p:sp>
      <p:sp>
        <p:nvSpPr>
          <p:cNvPr id="4" name="Date Placeholder 3"/>
          <p:cNvSpPr>
            <a:spLocks noGrp="1"/>
          </p:cNvSpPr>
          <p:nvPr>
            <p:ph type="dt" sz="half" idx="10"/>
          </p:nvPr>
        </p:nvSpPr>
        <p:spPr/>
        <p:txBody>
          <a:bodyPr/>
          <a:lstStyle/>
          <a:p>
            <a:fld id="{932BD125-9C84-444E-BEB7-454D7D5C87A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a:t>
            </a:fld>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7"/>
            </a:pPr>
            <a:r>
              <a:rPr lang="en-GB" dirty="0" smtClean="0"/>
              <a:t>Alpha</a:t>
            </a:r>
            <a:r>
              <a:rPr lang="en-GB" baseline="-25000" dirty="0" smtClean="0"/>
              <a:t>1</a:t>
            </a:r>
            <a:r>
              <a:rPr lang="en-GB" dirty="0" smtClean="0"/>
              <a:t>-antitrypsin deficiency.</a:t>
            </a:r>
          </a:p>
          <a:p>
            <a:pPr marL="514350" indent="-514350">
              <a:buFont typeface="+mj-lt"/>
              <a:buAutoNum type="arabicPeriod" startAt="7"/>
            </a:pPr>
            <a:r>
              <a:rPr lang="en-GB" dirty="0" smtClean="0"/>
              <a:t>Williams syndrome.</a:t>
            </a:r>
          </a:p>
          <a:p>
            <a:pPr marL="514350" indent="-514350">
              <a:buFont typeface="+mj-lt"/>
              <a:buAutoNum type="arabicPeriod" startAt="7"/>
            </a:pPr>
            <a:r>
              <a:rPr lang="en-GB" dirty="0" smtClean="0"/>
              <a:t>Androgen insensitivity syndrome.</a:t>
            </a:r>
          </a:p>
          <a:p>
            <a:pPr marL="514350" indent="-514350">
              <a:buFont typeface="+mj-lt"/>
              <a:buAutoNum type="arabicPeriod" startAt="7"/>
            </a:pPr>
            <a:r>
              <a:rPr lang="en-GB" dirty="0" err="1" smtClean="0"/>
              <a:t>Robinow</a:t>
            </a:r>
            <a:r>
              <a:rPr lang="en-GB" dirty="0" smtClean="0"/>
              <a:t> syndrome.</a:t>
            </a:r>
          </a:p>
          <a:p>
            <a:pPr marL="514350" indent="-514350">
              <a:buFont typeface="+mj-lt"/>
              <a:buAutoNum type="arabicPeriod" startAt="7"/>
            </a:pPr>
            <a:r>
              <a:rPr lang="en-GB" dirty="0" smtClean="0"/>
              <a:t>Serpentine fibula syndrome.</a:t>
            </a:r>
          </a:p>
          <a:p>
            <a:pPr marL="514350" indent="-514350">
              <a:buFont typeface="+mj-lt"/>
              <a:buAutoNum type="arabicPeriod" startAt="7"/>
            </a:pPr>
            <a:r>
              <a:rPr lang="en-GB" dirty="0" err="1" smtClean="0"/>
              <a:t>Alport’s</a:t>
            </a:r>
            <a:r>
              <a:rPr lang="en-GB" dirty="0" smtClean="0"/>
              <a:t> syndrome.</a:t>
            </a:r>
          </a:p>
          <a:p>
            <a:pPr marL="514350" indent="-514350">
              <a:buFont typeface="+mj-lt"/>
              <a:buAutoNum type="arabicPeriod" startAt="7"/>
            </a:pPr>
            <a:r>
              <a:rPr lang="en-GB" dirty="0" smtClean="0"/>
              <a:t>Tel </a:t>
            </a:r>
            <a:r>
              <a:rPr lang="en-GB" dirty="0" err="1" smtClean="0"/>
              <a:t>Hashomer</a:t>
            </a:r>
            <a:r>
              <a:rPr lang="en-GB" dirty="0" smtClean="0"/>
              <a:t> </a:t>
            </a:r>
            <a:r>
              <a:rPr lang="en-GB" dirty="0" err="1" smtClean="0"/>
              <a:t>cmptodactyly</a:t>
            </a:r>
            <a:r>
              <a:rPr lang="en-GB" dirty="0" smtClean="0"/>
              <a:t> syndrome.</a:t>
            </a:r>
          </a:p>
          <a:p>
            <a:pPr marL="514350" indent="-514350">
              <a:buFont typeface="+mj-lt"/>
              <a:buAutoNum type="arabicPeriod" startAt="7"/>
            </a:pPr>
            <a:r>
              <a:rPr lang="en-GB" dirty="0" err="1" smtClean="0"/>
              <a:t>Leriche’s</a:t>
            </a:r>
            <a:r>
              <a:rPr lang="en-GB" dirty="0" smtClean="0"/>
              <a:t> syndrome.</a:t>
            </a:r>
            <a:endParaRPr lang="en-GB" dirty="0"/>
          </a:p>
        </p:txBody>
      </p:sp>
      <p:sp>
        <p:nvSpPr>
          <p:cNvPr id="4" name="Date Placeholder 3"/>
          <p:cNvSpPr>
            <a:spLocks noGrp="1"/>
          </p:cNvSpPr>
          <p:nvPr>
            <p:ph type="dt" sz="half" idx="10"/>
          </p:nvPr>
        </p:nvSpPr>
        <p:spPr/>
        <p:txBody>
          <a:bodyPr/>
          <a:lstStyle/>
          <a:p>
            <a:fld id="{3FAFE9A8-70A9-46DD-A641-3D9F6B6ACB5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30</a:t>
            </a:fld>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aetiology cont.</a:t>
            </a:r>
            <a:endParaRPr lang="en-GB" sz="2000"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startAt="15"/>
            </a:pPr>
            <a:r>
              <a:rPr lang="en-GB" dirty="0" smtClean="0"/>
              <a:t>Testicular feminization syndrome.</a:t>
            </a:r>
          </a:p>
          <a:p>
            <a:pPr marL="514350" indent="-514350">
              <a:buFont typeface="+mj-lt"/>
              <a:buAutoNum type="arabicPeriod" startAt="15"/>
            </a:pPr>
            <a:r>
              <a:rPr lang="en-GB" dirty="0" err="1" smtClean="0"/>
              <a:t>Rokitansty</a:t>
            </a:r>
            <a:r>
              <a:rPr lang="en-GB" dirty="0" smtClean="0"/>
              <a:t>-Mayer-</a:t>
            </a:r>
            <a:r>
              <a:rPr lang="en-GB" dirty="0" err="1" smtClean="0"/>
              <a:t>Kuster</a:t>
            </a:r>
            <a:r>
              <a:rPr lang="en-GB" dirty="0" smtClean="0"/>
              <a:t> syndrome.</a:t>
            </a:r>
          </a:p>
          <a:p>
            <a:pPr marL="514350" indent="-514350">
              <a:buFont typeface="+mj-lt"/>
              <a:buAutoNum type="arabicPeriod" startAt="15"/>
            </a:pPr>
            <a:r>
              <a:rPr lang="en-GB" dirty="0" err="1" smtClean="0"/>
              <a:t>Goldenhar</a:t>
            </a:r>
            <a:r>
              <a:rPr lang="en-GB" dirty="0" smtClean="0"/>
              <a:t> syndrome.</a:t>
            </a:r>
          </a:p>
          <a:p>
            <a:pPr marL="514350" indent="-514350">
              <a:buFont typeface="+mj-lt"/>
              <a:buAutoNum type="arabicPeriod" startAt="15"/>
            </a:pPr>
            <a:r>
              <a:rPr lang="en-GB" dirty="0" smtClean="0"/>
              <a:t>Morris syndrome.</a:t>
            </a:r>
          </a:p>
          <a:p>
            <a:pPr marL="514350" indent="-514350">
              <a:buFont typeface="+mj-lt"/>
              <a:buAutoNum type="arabicPeriod" startAt="15"/>
            </a:pPr>
            <a:r>
              <a:rPr lang="en-GB" dirty="0" smtClean="0"/>
              <a:t>Gerhardt syndrome.</a:t>
            </a:r>
          </a:p>
          <a:p>
            <a:pPr marL="514350" indent="-514350">
              <a:buFont typeface="+mj-lt"/>
              <a:buAutoNum type="arabicPeriod" startAt="15"/>
            </a:pPr>
            <a:r>
              <a:rPr lang="en-GB" dirty="0" smtClean="0"/>
              <a:t>Kawasaki disease.</a:t>
            </a:r>
          </a:p>
          <a:p>
            <a:pPr marL="514350" indent="-514350">
              <a:buFont typeface="+mj-lt"/>
              <a:buAutoNum type="arabicPeriod" startAt="15"/>
            </a:pPr>
            <a:r>
              <a:rPr lang="en-GB" dirty="0" err="1" smtClean="0"/>
              <a:t>Pfannenstiel</a:t>
            </a:r>
            <a:r>
              <a:rPr lang="en-GB" dirty="0" smtClean="0"/>
              <a:t> syndrome.</a:t>
            </a:r>
          </a:p>
          <a:p>
            <a:pPr marL="514350" indent="-514350">
              <a:buFont typeface="+mj-lt"/>
              <a:buAutoNum type="arabicPeriod" startAt="15"/>
            </a:pPr>
            <a:r>
              <a:rPr lang="en-GB" dirty="0" smtClean="0"/>
              <a:t>Beckwith-</a:t>
            </a:r>
            <a:r>
              <a:rPr lang="en-GB" dirty="0" err="1" smtClean="0"/>
              <a:t>Wiedemann</a:t>
            </a:r>
            <a:r>
              <a:rPr lang="en-GB" dirty="0" smtClean="0"/>
              <a:t> syndrome.</a:t>
            </a:r>
          </a:p>
          <a:p>
            <a:pPr marL="514350" indent="-514350">
              <a:buFont typeface="+mj-lt"/>
              <a:buAutoNum type="arabicPeriod" startAt="15"/>
            </a:pPr>
            <a:r>
              <a:rPr lang="en-GB" dirty="0" smtClean="0"/>
              <a:t>Rubenstein-</a:t>
            </a:r>
            <a:r>
              <a:rPr lang="en-GB" dirty="0" err="1" smtClean="0"/>
              <a:t>Taybi</a:t>
            </a:r>
            <a:r>
              <a:rPr lang="en-GB" dirty="0" smtClean="0"/>
              <a:t> syndrome.</a:t>
            </a:r>
          </a:p>
          <a:p>
            <a:pPr marL="514350" indent="-514350">
              <a:buFont typeface="+mj-lt"/>
              <a:buAutoNum type="arabicPeriod" startAt="15"/>
            </a:pPr>
            <a:r>
              <a:rPr lang="en-GB" dirty="0" smtClean="0"/>
              <a:t>Alopecia-photophobia syndrome.</a:t>
            </a:r>
            <a:endParaRPr lang="en-GB" dirty="0"/>
          </a:p>
        </p:txBody>
      </p:sp>
      <p:sp>
        <p:nvSpPr>
          <p:cNvPr id="4" name="Date Placeholder 3"/>
          <p:cNvSpPr>
            <a:spLocks noGrp="1"/>
          </p:cNvSpPr>
          <p:nvPr>
            <p:ph type="dt" sz="half" idx="10"/>
          </p:nvPr>
        </p:nvSpPr>
        <p:spPr/>
        <p:txBody>
          <a:bodyPr/>
          <a:lstStyle/>
          <a:p>
            <a:fld id="{FA67766E-D5D6-4092-B112-C96B67CC260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31</a:t>
            </a:fld>
            <a:endParaRPr lang="en-GB"/>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CLASSIFICATION</a:t>
            </a:r>
            <a:endParaRPr lang="en-GB"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Reducible.</a:t>
            </a:r>
          </a:p>
          <a:p>
            <a:pPr marL="514350" indent="-514350">
              <a:buFont typeface="+mj-lt"/>
              <a:buAutoNum type="arabicPeriod"/>
            </a:pPr>
            <a:r>
              <a:rPr lang="en-GB" dirty="0" smtClean="0"/>
              <a:t>Irreducible.</a:t>
            </a:r>
          </a:p>
          <a:p>
            <a:pPr marL="514350" indent="-514350">
              <a:buFont typeface="+mj-lt"/>
              <a:buAutoNum type="arabicPeriod"/>
            </a:pPr>
            <a:r>
              <a:rPr lang="en-GB" dirty="0" smtClean="0"/>
              <a:t>Obstructed.</a:t>
            </a:r>
          </a:p>
          <a:p>
            <a:pPr marL="514350" indent="-514350">
              <a:buFont typeface="+mj-lt"/>
              <a:buAutoNum type="arabicPeriod"/>
            </a:pPr>
            <a:r>
              <a:rPr lang="en-GB" dirty="0" smtClean="0"/>
              <a:t>Strangulated.</a:t>
            </a:r>
          </a:p>
          <a:p>
            <a:pPr marL="514350" indent="-514350">
              <a:buFont typeface="+mj-lt"/>
              <a:buAutoNum type="arabicPeriod"/>
            </a:pPr>
            <a:r>
              <a:rPr lang="en-GB" dirty="0" smtClean="0"/>
              <a:t>Inflamed.</a:t>
            </a:r>
            <a:endParaRPr lang="en-GB" dirty="0"/>
          </a:p>
        </p:txBody>
      </p:sp>
      <p:sp>
        <p:nvSpPr>
          <p:cNvPr id="4" name="Date Placeholder 3"/>
          <p:cNvSpPr>
            <a:spLocks noGrp="1"/>
          </p:cNvSpPr>
          <p:nvPr>
            <p:ph type="dt" sz="half" idx="10"/>
          </p:nvPr>
        </p:nvSpPr>
        <p:spPr/>
        <p:txBody>
          <a:bodyPr/>
          <a:lstStyle/>
          <a:p>
            <a:fld id="{1844F9F2-D689-43B8-AE46-108B062F1AD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32</a:t>
            </a:fld>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REDUCIBLE</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patient either reduces itself when the patient lies down, or can be reduced by the patient or the surgeon.</a:t>
            </a:r>
          </a:p>
          <a:p>
            <a:r>
              <a:rPr lang="en-GB" dirty="0" smtClean="0"/>
              <a:t>The intestine usually gurgles on reduction and the first portion is more difficult to reduce than the last.</a:t>
            </a:r>
          </a:p>
          <a:p>
            <a:r>
              <a:rPr lang="en-GB" dirty="0" err="1" smtClean="0"/>
              <a:t>Omentum</a:t>
            </a:r>
            <a:r>
              <a:rPr lang="en-GB" dirty="0" smtClean="0"/>
              <a:t>, in contrast, is described as doughy and the last portion is more difficult to reduce than the first.</a:t>
            </a:r>
          </a:p>
          <a:p>
            <a:r>
              <a:rPr lang="en-GB" dirty="0" smtClean="0"/>
              <a:t>A reducible hernia imparts an </a:t>
            </a:r>
            <a:r>
              <a:rPr lang="en-GB" dirty="0" err="1" smtClean="0"/>
              <a:t>expansile</a:t>
            </a:r>
            <a:r>
              <a:rPr lang="en-GB" dirty="0" smtClean="0"/>
              <a:t> impulse on cough.</a:t>
            </a:r>
            <a:endParaRPr lang="en-GB" dirty="0"/>
          </a:p>
        </p:txBody>
      </p:sp>
      <p:sp>
        <p:nvSpPr>
          <p:cNvPr id="4" name="Date Placeholder 3"/>
          <p:cNvSpPr>
            <a:spLocks noGrp="1"/>
          </p:cNvSpPr>
          <p:nvPr>
            <p:ph type="dt" sz="half" idx="10"/>
          </p:nvPr>
        </p:nvSpPr>
        <p:spPr/>
        <p:txBody>
          <a:bodyPr/>
          <a:lstStyle/>
          <a:p>
            <a:fld id="{F25EFE6B-2C11-4956-9FE0-C755704BFA8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33</a:t>
            </a:fld>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IRREDUCIBLE HERNIA</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Here the contents cannot be returned to the abdomen, but there is no evidence of other complications.</a:t>
            </a:r>
          </a:p>
          <a:p>
            <a:r>
              <a:rPr lang="en-GB" dirty="0" smtClean="0"/>
              <a:t>It is usually due to adhesions between the sac and its contents or from overcrowding within the sac.</a:t>
            </a:r>
          </a:p>
          <a:p>
            <a:r>
              <a:rPr lang="en-GB" dirty="0" smtClean="0"/>
              <a:t>Irreducibility without other symptoms is almost diagnostic of an </a:t>
            </a:r>
            <a:r>
              <a:rPr lang="en-GB" dirty="0" err="1" smtClean="0"/>
              <a:t>omentocele</a:t>
            </a:r>
            <a:r>
              <a:rPr lang="en-GB" dirty="0" smtClean="0"/>
              <a:t> especially in femoral and umbilical hernias.</a:t>
            </a:r>
          </a:p>
          <a:p>
            <a:r>
              <a:rPr lang="en-GB" dirty="0" smtClean="0"/>
              <a:t>NB: any degree of irreducibility predisposes to strangulation.</a:t>
            </a:r>
            <a:endParaRPr lang="en-GB" dirty="0"/>
          </a:p>
        </p:txBody>
      </p:sp>
      <p:sp>
        <p:nvSpPr>
          <p:cNvPr id="4" name="Date Placeholder 3"/>
          <p:cNvSpPr>
            <a:spLocks noGrp="1"/>
          </p:cNvSpPr>
          <p:nvPr>
            <p:ph type="dt" sz="half" idx="10"/>
          </p:nvPr>
        </p:nvSpPr>
        <p:spPr/>
        <p:txBody>
          <a:bodyPr/>
          <a:lstStyle/>
          <a:p>
            <a:fld id="{5648C2A9-1E18-41B2-84E5-0E6FB7D35626}"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34</a:t>
            </a:fld>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OBSTRUCTED HERNIA</a:t>
            </a:r>
            <a:endParaRPr lang="en-GB" dirty="0"/>
          </a:p>
        </p:txBody>
      </p:sp>
      <p:sp>
        <p:nvSpPr>
          <p:cNvPr id="3" name="Content Placeholder 2"/>
          <p:cNvSpPr>
            <a:spLocks noGrp="1"/>
          </p:cNvSpPr>
          <p:nvPr>
            <p:ph idx="1"/>
          </p:nvPr>
        </p:nvSpPr>
        <p:spPr/>
        <p:txBody>
          <a:bodyPr>
            <a:normAutofit lnSpcReduction="10000"/>
          </a:bodyPr>
          <a:lstStyle/>
          <a:p>
            <a:r>
              <a:rPr lang="en-GB" dirty="0" smtClean="0"/>
              <a:t>This is an irreducible hernia containing intestine which is obstructed from without or within, but there is no interference to the blood supply to the bowel.</a:t>
            </a:r>
          </a:p>
          <a:p>
            <a:r>
              <a:rPr lang="en-GB" dirty="0" smtClean="0"/>
              <a:t>The symptoms (colicky abdominal pain and tenderness over the hernia site) are less severe and the onset more gradual than is the case in strangulation, but more often than not the obstruction culminates in strangulation.</a:t>
            </a:r>
            <a:endParaRPr lang="en-GB" dirty="0"/>
          </a:p>
        </p:txBody>
      </p:sp>
      <p:sp>
        <p:nvSpPr>
          <p:cNvPr id="4" name="Date Placeholder 3"/>
          <p:cNvSpPr>
            <a:spLocks noGrp="1"/>
          </p:cNvSpPr>
          <p:nvPr>
            <p:ph type="dt" sz="half" idx="10"/>
          </p:nvPr>
        </p:nvSpPr>
        <p:spPr/>
        <p:txBody>
          <a:bodyPr/>
          <a:lstStyle/>
          <a:p>
            <a:fld id="{4A3A2005-5915-47A8-8632-C1E796B0411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35</a:t>
            </a:fld>
            <a:endParaRPr lang="en-GB"/>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obstructed hernia cont.</a:t>
            </a:r>
            <a:endParaRPr lang="en-GB" sz="2000" i="1" dirty="0"/>
          </a:p>
        </p:txBody>
      </p:sp>
      <p:sp>
        <p:nvSpPr>
          <p:cNvPr id="3" name="Content Placeholder 2"/>
          <p:cNvSpPr>
            <a:spLocks noGrp="1"/>
          </p:cNvSpPr>
          <p:nvPr>
            <p:ph idx="1"/>
          </p:nvPr>
        </p:nvSpPr>
        <p:spPr/>
        <p:txBody>
          <a:bodyPr/>
          <a:lstStyle/>
          <a:p>
            <a:r>
              <a:rPr lang="en-GB" dirty="0" smtClean="0"/>
              <a:t>Usually there is no clear distinction clinically between obstruction and strangulation, and the safe course is to assume that strangulation is imminent and treat accordingly.</a:t>
            </a:r>
            <a:endParaRPr lang="en-GB" dirty="0"/>
          </a:p>
        </p:txBody>
      </p:sp>
      <p:sp>
        <p:nvSpPr>
          <p:cNvPr id="4" name="Date Placeholder 3"/>
          <p:cNvSpPr>
            <a:spLocks noGrp="1"/>
          </p:cNvSpPr>
          <p:nvPr>
            <p:ph type="dt" sz="half" idx="10"/>
          </p:nvPr>
        </p:nvSpPr>
        <p:spPr/>
        <p:txBody>
          <a:bodyPr/>
          <a:lstStyle/>
          <a:p>
            <a:fld id="{CB3BC74A-1A8A-45AA-88D4-66E457DB4C2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36</a:t>
            </a:fld>
            <a:endParaRPr lang="en-GB"/>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obstructed hernia cont.</a:t>
            </a:r>
            <a:endParaRPr lang="en-GB" sz="2000" dirty="0"/>
          </a:p>
        </p:txBody>
      </p:sp>
      <p:sp>
        <p:nvSpPr>
          <p:cNvPr id="3" name="Content Placeholder 2"/>
          <p:cNvSpPr>
            <a:spLocks noGrp="1"/>
          </p:cNvSpPr>
          <p:nvPr>
            <p:ph idx="1"/>
          </p:nvPr>
        </p:nvSpPr>
        <p:spPr/>
        <p:txBody>
          <a:bodyPr/>
          <a:lstStyle/>
          <a:p>
            <a:r>
              <a:rPr lang="en-GB" i="1" dirty="0" smtClean="0"/>
              <a:t>Incarcerated Hernia:</a:t>
            </a:r>
          </a:p>
          <a:p>
            <a:pPr lvl="1"/>
            <a:r>
              <a:rPr lang="en-GB" dirty="0" smtClean="0"/>
              <a:t>The term ‘’incarceration’’ is often used loosely as an alternative to obstruction or strangulation, but is correctly employed only when it is considered that the lumen of that portion of the colon occupying a </a:t>
            </a:r>
            <a:r>
              <a:rPr lang="en-GB" dirty="0" err="1" smtClean="0"/>
              <a:t>hernial</a:t>
            </a:r>
            <a:r>
              <a:rPr lang="en-GB" dirty="0" smtClean="0"/>
              <a:t> sac is blocked with faeces.</a:t>
            </a:r>
          </a:p>
          <a:p>
            <a:pPr lvl="1"/>
            <a:r>
              <a:rPr lang="en-GB" dirty="0" smtClean="0"/>
              <a:t>In that event the </a:t>
            </a:r>
            <a:r>
              <a:rPr lang="en-GB" dirty="0" err="1" smtClean="0"/>
              <a:t>scybalous</a:t>
            </a:r>
            <a:r>
              <a:rPr lang="en-GB" dirty="0" smtClean="0"/>
              <a:t> contents of the bowel, should be capable of being indented with the finger, like putty.</a:t>
            </a:r>
            <a:endParaRPr lang="en-GB" dirty="0"/>
          </a:p>
        </p:txBody>
      </p:sp>
      <p:sp>
        <p:nvSpPr>
          <p:cNvPr id="4" name="Date Placeholder 3"/>
          <p:cNvSpPr>
            <a:spLocks noGrp="1"/>
          </p:cNvSpPr>
          <p:nvPr>
            <p:ph type="dt" sz="half" idx="10"/>
          </p:nvPr>
        </p:nvSpPr>
        <p:spPr/>
        <p:txBody>
          <a:bodyPr/>
          <a:lstStyle/>
          <a:p>
            <a:fld id="{10D38B60-1236-4A2E-8DCA-A4098C83B5D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37</a:t>
            </a:fld>
            <a:endParaRPr lang="en-GB"/>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obstructed hernia cont.</a:t>
            </a:r>
            <a:endParaRPr lang="en-GB" sz="2000" dirty="0"/>
          </a:p>
        </p:txBody>
      </p:sp>
      <p:sp>
        <p:nvSpPr>
          <p:cNvPr id="3" name="Content Placeholder 2"/>
          <p:cNvSpPr>
            <a:spLocks noGrp="1"/>
          </p:cNvSpPr>
          <p:nvPr>
            <p:ph idx="1"/>
          </p:nvPr>
        </p:nvSpPr>
        <p:spPr/>
        <p:txBody>
          <a:bodyPr>
            <a:normAutofit fontScale="92500" lnSpcReduction="20000"/>
          </a:bodyPr>
          <a:lstStyle/>
          <a:p>
            <a:pPr lvl="1"/>
            <a:r>
              <a:rPr lang="en-GB" dirty="0" smtClean="0"/>
              <a:t>An incarcerated hernia is by definition an irreducible hernia.</a:t>
            </a:r>
          </a:p>
          <a:p>
            <a:pPr lvl="1"/>
            <a:r>
              <a:rPr lang="en-GB" dirty="0" smtClean="0"/>
              <a:t>However, this does not constitute a surgical emergency, as chronic states of incarceration are common because of the size of the neck of the hernia in relationship to its contents or because of adhesions to the hernia sac.</a:t>
            </a:r>
          </a:p>
          <a:p>
            <a:pPr lvl="1"/>
            <a:r>
              <a:rPr lang="en-GB" dirty="0" smtClean="0"/>
              <a:t>The recommended treatment of an incarcerated hernia is surgical, but there is no urgency because there is no life-threatening complication present.</a:t>
            </a:r>
          </a:p>
          <a:p>
            <a:pPr lvl="1"/>
            <a:r>
              <a:rPr lang="en-GB" dirty="0" smtClean="0"/>
              <a:t>The initial treatment, in the absence of signs of strangulation, is taxis.</a:t>
            </a:r>
            <a:endParaRPr lang="en-GB" dirty="0"/>
          </a:p>
        </p:txBody>
      </p:sp>
      <p:sp>
        <p:nvSpPr>
          <p:cNvPr id="4" name="Date Placeholder 3"/>
          <p:cNvSpPr>
            <a:spLocks noGrp="1"/>
          </p:cNvSpPr>
          <p:nvPr>
            <p:ph type="dt" sz="half" idx="10"/>
          </p:nvPr>
        </p:nvSpPr>
        <p:spPr/>
        <p:txBody>
          <a:bodyPr/>
          <a:lstStyle/>
          <a:p>
            <a:fld id="{69481543-9AEC-4547-992D-692EE809CED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38</a:t>
            </a:fld>
            <a:endParaRPr lang="en-GB"/>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STRANGULATED HERNIA</a:t>
            </a:r>
            <a:endParaRPr lang="en-GB" dirty="0"/>
          </a:p>
        </p:txBody>
      </p:sp>
      <p:sp>
        <p:nvSpPr>
          <p:cNvPr id="3" name="Subtitle 2"/>
          <p:cNvSpPr>
            <a:spLocks noGrp="1"/>
          </p:cNvSpPr>
          <p:nvPr>
            <p:ph type="subTitle" idx="1"/>
          </p:nvPr>
        </p:nvSpPr>
        <p:spPr/>
        <p:txBody>
          <a:bodyPr/>
          <a:lstStyle/>
          <a:p>
            <a:endParaRPr lang="en-GB"/>
          </a:p>
        </p:txBody>
      </p:sp>
      <p:sp>
        <p:nvSpPr>
          <p:cNvPr id="4" name="Date Placeholder 3"/>
          <p:cNvSpPr>
            <a:spLocks noGrp="1"/>
          </p:cNvSpPr>
          <p:nvPr>
            <p:ph type="dt" sz="half" idx="10"/>
          </p:nvPr>
        </p:nvSpPr>
        <p:spPr/>
        <p:txBody>
          <a:bodyPr/>
          <a:lstStyle/>
          <a:p>
            <a:fld id="{C71B9680-8497-4868-A123-2FF8DB545C2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39</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i="1" dirty="0"/>
          </a:p>
        </p:txBody>
      </p:sp>
      <p:sp>
        <p:nvSpPr>
          <p:cNvPr id="3" name="Content Placeholder 2"/>
          <p:cNvSpPr>
            <a:spLocks noGrp="1"/>
          </p:cNvSpPr>
          <p:nvPr>
            <p:ph idx="1"/>
          </p:nvPr>
        </p:nvSpPr>
        <p:spPr/>
        <p:txBody>
          <a:bodyPr/>
          <a:lstStyle/>
          <a:p>
            <a:r>
              <a:rPr lang="en-GB" b="1" dirty="0" smtClean="0"/>
              <a:t>Not Usual: </a:t>
            </a:r>
          </a:p>
          <a:p>
            <a:pPr marL="514350" indent="-514350">
              <a:buFont typeface="+mj-lt"/>
              <a:buAutoNum type="arabicPeriod"/>
            </a:pPr>
            <a:r>
              <a:rPr lang="en-GB" dirty="0" err="1" smtClean="0"/>
              <a:t>Epigastric</a:t>
            </a:r>
            <a:r>
              <a:rPr lang="en-GB" dirty="0" smtClean="0"/>
              <a:t>.</a:t>
            </a:r>
          </a:p>
          <a:p>
            <a:pPr marL="514350" indent="-514350">
              <a:buFont typeface="+mj-lt"/>
              <a:buAutoNum type="arabicPeriod"/>
            </a:pPr>
            <a:r>
              <a:rPr lang="en-GB" dirty="0" err="1" smtClean="0"/>
              <a:t>Divarication</a:t>
            </a:r>
            <a:r>
              <a:rPr lang="en-GB" dirty="0" smtClean="0"/>
              <a:t> of the </a:t>
            </a:r>
            <a:r>
              <a:rPr lang="en-GB" dirty="0" err="1" smtClean="0"/>
              <a:t>recti</a:t>
            </a:r>
            <a:endParaRPr lang="en-GB" dirty="0"/>
          </a:p>
        </p:txBody>
      </p:sp>
      <p:sp>
        <p:nvSpPr>
          <p:cNvPr id="4" name="Date Placeholder 3"/>
          <p:cNvSpPr>
            <a:spLocks noGrp="1"/>
          </p:cNvSpPr>
          <p:nvPr>
            <p:ph type="dt" sz="half" idx="10"/>
          </p:nvPr>
        </p:nvSpPr>
        <p:spPr/>
        <p:txBody>
          <a:bodyPr/>
          <a:lstStyle/>
          <a:p>
            <a:fld id="{9F9CB406-B9C0-4AD0-9CC6-09DC5F3F274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a:t>
            </a:fld>
            <a:endParaRPr lang="en-GB"/>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DEFINITION</a:t>
            </a:r>
            <a:endParaRPr lang="en-GB" dirty="0"/>
          </a:p>
        </p:txBody>
      </p:sp>
      <p:sp>
        <p:nvSpPr>
          <p:cNvPr id="3" name="Content Placeholder 2"/>
          <p:cNvSpPr>
            <a:spLocks noGrp="1"/>
          </p:cNvSpPr>
          <p:nvPr>
            <p:ph idx="1"/>
          </p:nvPr>
        </p:nvSpPr>
        <p:spPr/>
        <p:txBody>
          <a:bodyPr>
            <a:normAutofit fontScale="92500"/>
          </a:bodyPr>
          <a:lstStyle/>
          <a:p>
            <a:r>
              <a:rPr lang="en-GB" dirty="0" smtClean="0"/>
              <a:t>A hernia becomes strangulated when the blood supply of its contents is seriously impaired, rendering the contents </a:t>
            </a:r>
            <a:r>
              <a:rPr lang="en-GB" dirty="0" err="1" smtClean="0"/>
              <a:t>ischaemic</a:t>
            </a:r>
            <a:r>
              <a:rPr lang="en-GB" dirty="0" smtClean="0"/>
              <a:t>.</a:t>
            </a:r>
          </a:p>
          <a:p>
            <a:r>
              <a:rPr lang="en-GB" dirty="0" smtClean="0"/>
              <a:t>Gangrene may occur as early as 5-6hours after the onset of the first symptoms.</a:t>
            </a:r>
          </a:p>
          <a:p>
            <a:r>
              <a:rPr lang="en-GB" dirty="0" smtClean="0"/>
              <a:t>Although inguinal hernia may be 10 times more common than femoral hernia, a femoral hernia is more likely to strangulate because of the narrowness of the neck and its rigid surrounds.</a:t>
            </a:r>
            <a:endParaRPr lang="en-GB" dirty="0"/>
          </a:p>
        </p:txBody>
      </p:sp>
      <p:sp>
        <p:nvSpPr>
          <p:cNvPr id="4" name="Date Placeholder 3"/>
          <p:cNvSpPr>
            <a:spLocks noGrp="1"/>
          </p:cNvSpPr>
          <p:nvPr>
            <p:ph type="dt" sz="half" idx="10"/>
          </p:nvPr>
        </p:nvSpPr>
        <p:spPr/>
        <p:txBody>
          <a:bodyPr/>
          <a:lstStyle/>
          <a:p>
            <a:fld id="{2172E7C9-5FC5-4F22-B33E-BA4B6BDFD8C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40</a:t>
            </a:fld>
            <a:endParaRPr lang="en-GB"/>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PATHOLOGY</a:t>
            </a:r>
            <a:endParaRPr lang="en-GB" dirty="0"/>
          </a:p>
        </p:txBody>
      </p:sp>
      <p:sp>
        <p:nvSpPr>
          <p:cNvPr id="3" name="Content Placeholder 2"/>
          <p:cNvSpPr>
            <a:spLocks noGrp="1"/>
          </p:cNvSpPr>
          <p:nvPr>
            <p:ph idx="1"/>
          </p:nvPr>
        </p:nvSpPr>
        <p:spPr/>
        <p:txBody>
          <a:bodyPr/>
          <a:lstStyle/>
          <a:p>
            <a:r>
              <a:rPr lang="en-GB" dirty="0" smtClean="0"/>
              <a:t>The intestine is obstructed and its blood supply impaired.</a:t>
            </a:r>
          </a:p>
          <a:p>
            <a:r>
              <a:rPr lang="en-GB" dirty="0" smtClean="0"/>
              <a:t>Initially, only the venous return is impeded, the wall of the intestine becoming congested and bright red with the transudation of serous fluid into the sac.</a:t>
            </a:r>
          </a:p>
          <a:p>
            <a:r>
              <a:rPr lang="en-GB" dirty="0" smtClean="0"/>
              <a:t>As congestion increases, the wall of the intestine becomes purple in colour. </a:t>
            </a:r>
            <a:endParaRPr lang="en-GB" dirty="0"/>
          </a:p>
        </p:txBody>
      </p:sp>
      <p:sp>
        <p:nvSpPr>
          <p:cNvPr id="4" name="Date Placeholder 3"/>
          <p:cNvSpPr>
            <a:spLocks noGrp="1"/>
          </p:cNvSpPr>
          <p:nvPr>
            <p:ph type="dt" sz="half" idx="10"/>
          </p:nvPr>
        </p:nvSpPr>
        <p:spPr/>
        <p:txBody>
          <a:bodyPr/>
          <a:lstStyle/>
          <a:p>
            <a:fld id="{FED1C727-D945-4B4C-AE1F-A5A304DFAB1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41</a:t>
            </a:fld>
            <a:endParaRPr lang="en-GB"/>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i="1" dirty="0"/>
          </a:p>
        </p:txBody>
      </p:sp>
      <p:sp>
        <p:nvSpPr>
          <p:cNvPr id="3" name="Content Placeholder 2"/>
          <p:cNvSpPr>
            <a:spLocks noGrp="1"/>
          </p:cNvSpPr>
          <p:nvPr>
            <p:ph idx="1"/>
          </p:nvPr>
        </p:nvSpPr>
        <p:spPr/>
        <p:txBody>
          <a:bodyPr>
            <a:normAutofit fontScale="92500" lnSpcReduction="10000"/>
          </a:bodyPr>
          <a:lstStyle/>
          <a:p>
            <a:r>
              <a:rPr lang="en-GB" dirty="0" smtClean="0"/>
              <a:t>The intestinal pressure increases distending the intestinal loop and impairing venous return further.</a:t>
            </a:r>
          </a:p>
          <a:p>
            <a:r>
              <a:rPr lang="en-GB" dirty="0" smtClean="0"/>
              <a:t>As venous stasis increases, the arterial supply becomes more and more impaired.</a:t>
            </a:r>
          </a:p>
          <a:p>
            <a:r>
              <a:rPr lang="en-GB" dirty="0" smtClean="0"/>
              <a:t>Blood is </a:t>
            </a:r>
            <a:r>
              <a:rPr lang="en-GB" dirty="0" err="1" smtClean="0"/>
              <a:t>extravasated</a:t>
            </a:r>
            <a:r>
              <a:rPr lang="en-GB" dirty="0" smtClean="0"/>
              <a:t> under the </a:t>
            </a:r>
            <a:r>
              <a:rPr lang="en-GB" dirty="0" err="1" smtClean="0"/>
              <a:t>serosa</a:t>
            </a:r>
            <a:r>
              <a:rPr lang="en-GB" dirty="0" smtClean="0"/>
              <a:t> and is effused into the lumen.</a:t>
            </a:r>
          </a:p>
          <a:p>
            <a:r>
              <a:rPr lang="en-GB" dirty="0" smtClean="0"/>
              <a:t>The fluid in the sac becomes blood stained and the shining </a:t>
            </a:r>
            <a:r>
              <a:rPr lang="en-GB" dirty="0" err="1" smtClean="0"/>
              <a:t>serosa</a:t>
            </a:r>
            <a:r>
              <a:rPr lang="en-GB" dirty="0" smtClean="0"/>
              <a:t> dull due to a </a:t>
            </a:r>
            <a:r>
              <a:rPr lang="en-GB" dirty="0" err="1" smtClean="0"/>
              <a:t>fibrinous</a:t>
            </a:r>
            <a:r>
              <a:rPr lang="en-GB" dirty="0" smtClean="0"/>
              <a:t>, sticky </a:t>
            </a:r>
            <a:r>
              <a:rPr lang="en-GB" dirty="0" err="1" smtClean="0"/>
              <a:t>exudate</a:t>
            </a:r>
            <a:r>
              <a:rPr lang="en-GB" dirty="0" smtClean="0"/>
              <a:t>.</a:t>
            </a:r>
            <a:endParaRPr lang="en-GB" dirty="0"/>
          </a:p>
        </p:txBody>
      </p:sp>
      <p:sp>
        <p:nvSpPr>
          <p:cNvPr id="4" name="Date Placeholder 3"/>
          <p:cNvSpPr>
            <a:spLocks noGrp="1"/>
          </p:cNvSpPr>
          <p:nvPr>
            <p:ph type="dt" sz="half" idx="10"/>
          </p:nvPr>
        </p:nvSpPr>
        <p:spPr/>
        <p:txBody>
          <a:bodyPr/>
          <a:lstStyle/>
          <a:p>
            <a:fld id="{608B912F-A9E2-4074-B978-4E8E1A477B2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42</a:t>
            </a:fld>
            <a:endParaRPr lang="en-GB"/>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dirty="0"/>
          </a:p>
        </p:txBody>
      </p:sp>
      <p:sp>
        <p:nvSpPr>
          <p:cNvPr id="3" name="Content Placeholder 2"/>
          <p:cNvSpPr>
            <a:spLocks noGrp="1"/>
          </p:cNvSpPr>
          <p:nvPr>
            <p:ph idx="1"/>
          </p:nvPr>
        </p:nvSpPr>
        <p:spPr/>
        <p:txBody>
          <a:bodyPr/>
          <a:lstStyle/>
          <a:p>
            <a:r>
              <a:rPr lang="en-GB" dirty="0" smtClean="0"/>
              <a:t>At this stage the walls of the intestine have lost their tone and become friable.</a:t>
            </a:r>
          </a:p>
          <a:p>
            <a:r>
              <a:rPr lang="en-GB" dirty="0" smtClean="0"/>
              <a:t>Bacterial transudation occurs secondary to the lowered intestine viability and the sac fluid becomes infected.</a:t>
            </a:r>
          </a:p>
          <a:p>
            <a:r>
              <a:rPr lang="en-GB" dirty="0" smtClean="0"/>
              <a:t>Gangrene appears at the ring of constriction, which become deeply indented and grey in colour.</a:t>
            </a:r>
            <a:endParaRPr lang="en-GB" dirty="0"/>
          </a:p>
        </p:txBody>
      </p:sp>
      <p:sp>
        <p:nvSpPr>
          <p:cNvPr id="4" name="Date Placeholder 3"/>
          <p:cNvSpPr>
            <a:spLocks noGrp="1"/>
          </p:cNvSpPr>
          <p:nvPr>
            <p:ph type="dt" sz="half" idx="10"/>
          </p:nvPr>
        </p:nvSpPr>
        <p:spPr/>
        <p:txBody>
          <a:bodyPr/>
          <a:lstStyle/>
          <a:p>
            <a:fld id="{912AADB2-343E-4DBE-9FC3-4515E982F93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43</a:t>
            </a:fld>
            <a:endParaRPr lang="en-GB"/>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dirty="0"/>
          </a:p>
        </p:txBody>
      </p:sp>
      <p:sp>
        <p:nvSpPr>
          <p:cNvPr id="3" name="Content Placeholder 2"/>
          <p:cNvSpPr>
            <a:spLocks noGrp="1"/>
          </p:cNvSpPr>
          <p:nvPr>
            <p:ph idx="1"/>
          </p:nvPr>
        </p:nvSpPr>
        <p:spPr/>
        <p:txBody>
          <a:bodyPr>
            <a:normAutofit fontScale="92500" lnSpcReduction="10000"/>
          </a:bodyPr>
          <a:lstStyle/>
          <a:p>
            <a:r>
              <a:rPr lang="en-GB" dirty="0" smtClean="0"/>
              <a:t>The gangrene then develops in the </a:t>
            </a:r>
            <a:r>
              <a:rPr lang="en-GB" dirty="0" err="1" smtClean="0"/>
              <a:t>antimesenteric</a:t>
            </a:r>
            <a:r>
              <a:rPr lang="en-GB" dirty="0" smtClean="0"/>
              <a:t> border, the colour varying from black to green depending on the decomposition of blood in the </a:t>
            </a:r>
            <a:r>
              <a:rPr lang="en-GB" dirty="0" err="1" smtClean="0"/>
              <a:t>subserosa</a:t>
            </a:r>
            <a:r>
              <a:rPr lang="en-GB" dirty="0" smtClean="0"/>
              <a:t>.</a:t>
            </a:r>
          </a:p>
          <a:p>
            <a:r>
              <a:rPr lang="en-GB" dirty="0" smtClean="0"/>
              <a:t>The mesentery involved by the strangulation also becomes gangrenous.</a:t>
            </a:r>
          </a:p>
          <a:p>
            <a:r>
              <a:rPr lang="en-GB" dirty="0" smtClean="0"/>
              <a:t>If the strangulation is unrelieved, perforation of the wall of the intestine occurs, either at the convexity of the loop or at the seat of </a:t>
            </a:r>
            <a:r>
              <a:rPr lang="en-GB" dirty="0" err="1" smtClean="0"/>
              <a:t>condtriction</a:t>
            </a:r>
            <a:r>
              <a:rPr lang="en-GB" dirty="0" smtClean="0"/>
              <a:t>.</a:t>
            </a:r>
            <a:endParaRPr lang="en-GB" dirty="0"/>
          </a:p>
        </p:txBody>
      </p:sp>
      <p:sp>
        <p:nvSpPr>
          <p:cNvPr id="4" name="Date Placeholder 3"/>
          <p:cNvSpPr>
            <a:spLocks noGrp="1"/>
          </p:cNvSpPr>
          <p:nvPr>
            <p:ph type="dt" sz="half" idx="10"/>
          </p:nvPr>
        </p:nvSpPr>
        <p:spPr/>
        <p:txBody>
          <a:bodyPr/>
          <a:lstStyle/>
          <a:p>
            <a:fld id="{90A9829D-3EF4-454F-AA36-EE8BF81AA70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44</a:t>
            </a:fld>
            <a:endParaRPr lang="en-GB"/>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pathology cont.</a:t>
            </a:r>
            <a:endParaRPr lang="en-GB" sz="2000" dirty="0"/>
          </a:p>
        </p:txBody>
      </p:sp>
      <p:sp>
        <p:nvSpPr>
          <p:cNvPr id="3" name="Content Placeholder 2"/>
          <p:cNvSpPr>
            <a:spLocks noGrp="1"/>
          </p:cNvSpPr>
          <p:nvPr>
            <p:ph idx="1"/>
          </p:nvPr>
        </p:nvSpPr>
        <p:spPr/>
        <p:txBody>
          <a:bodyPr/>
          <a:lstStyle/>
          <a:p>
            <a:r>
              <a:rPr lang="en-GB" dirty="0" smtClean="0"/>
              <a:t>Peritonitis spreads from the sac to the peritoneal cavity.</a:t>
            </a:r>
          </a:p>
          <a:p>
            <a:r>
              <a:rPr lang="en-GB" dirty="0" smtClean="0"/>
              <a:t>Strangulation is a serious life-threatening condition because the hernia contents have become </a:t>
            </a:r>
            <a:r>
              <a:rPr lang="en-GB" dirty="0" err="1" smtClean="0"/>
              <a:t>ischaemic</a:t>
            </a:r>
            <a:r>
              <a:rPr lang="en-GB" dirty="0" smtClean="0"/>
              <a:t> and nonviable.</a:t>
            </a:r>
            <a:endParaRPr lang="en-GB" dirty="0"/>
          </a:p>
        </p:txBody>
      </p:sp>
      <p:sp>
        <p:nvSpPr>
          <p:cNvPr id="4" name="Date Placeholder 3"/>
          <p:cNvSpPr>
            <a:spLocks noGrp="1"/>
          </p:cNvSpPr>
          <p:nvPr>
            <p:ph type="dt" sz="half" idx="10"/>
          </p:nvPr>
        </p:nvSpPr>
        <p:spPr/>
        <p:txBody>
          <a:bodyPr/>
          <a:lstStyle/>
          <a:p>
            <a:fld id="{19C990E6-DA54-46A1-B4DD-271CE9E03F7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45</a:t>
            </a:fld>
            <a:endParaRPr lang="en-GB"/>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CLINICAL FEATURES</a:t>
            </a:r>
            <a:endParaRPr lang="en-GB" dirty="0"/>
          </a:p>
        </p:txBody>
      </p:sp>
      <p:sp>
        <p:nvSpPr>
          <p:cNvPr id="3" name="Content Placeholder 2"/>
          <p:cNvSpPr>
            <a:spLocks noGrp="1"/>
          </p:cNvSpPr>
          <p:nvPr>
            <p:ph idx="1"/>
          </p:nvPr>
        </p:nvSpPr>
        <p:spPr/>
        <p:txBody>
          <a:bodyPr/>
          <a:lstStyle/>
          <a:p>
            <a:pPr marL="514350" indent="-514350"/>
            <a:r>
              <a:rPr lang="en-GB" b="1" dirty="0" smtClean="0"/>
              <a:t>Symptoms:</a:t>
            </a:r>
          </a:p>
          <a:p>
            <a:pPr marL="514350" indent="-514350">
              <a:buFont typeface="+mj-lt"/>
              <a:buAutoNum type="arabicPeriod"/>
            </a:pPr>
            <a:r>
              <a:rPr lang="en-GB" dirty="0" smtClean="0"/>
              <a:t>Sudden pain at first situated over the hernia is followed by generalised abdominal pain, colicky in character and often located mainly at the umbilicus.</a:t>
            </a:r>
          </a:p>
          <a:p>
            <a:pPr marL="514350" indent="-514350">
              <a:buFont typeface="+mj-lt"/>
              <a:buAutoNum type="arabicPeriod"/>
            </a:pPr>
            <a:r>
              <a:rPr lang="en-GB" dirty="0" smtClean="0"/>
              <a:t>Nausea and subsequently vomiting ensue.</a:t>
            </a:r>
          </a:p>
          <a:p>
            <a:pPr marL="514350" indent="-514350">
              <a:buFont typeface="+mj-lt"/>
              <a:buAutoNum type="arabicPeriod"/>
            </a:pPr>
            <a:r>
              <a:rPr lang="en-GB" dirty="0" smtClean="0"/>
              <a:t>The patient may complain of an increase in hernia size.</a:t>
            </a:r>
            <a:endParaRPr lang="en-GB" dirty="0"/>
          </a:p>
        </p:txBody>
      </p:sp>
      <p:sp>
        <p:nvSpPr>
          <p:cNvPr id="4" name="Date Placeholder 3"/>
          <p:cNvSpPr>
            <a:spLocks noGrp="1"/>
          </p:cNvSpPr>
          <p:nvPr>
            <p:ph type="dt" sz="half" idx="10"/>
          </p:nvPr>
        </p:nvSpPr>
        <p:spPr/>
        <p:txBody>
          <a:bodyPr/>
          <a:lstStyle/>
          <a:p>
            <a:fld id="{138E35F2-047A-4D06-8380-BB99DC95D90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46</a:t>
            </a:fld>
            <a:endParaRPr lang="en-GB"/>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i="1" dirty="0"/>
          </a:p>
        </p:txBody>
      </p:sp>
      <p:sp>
        <p:nvSpPr>
          <p:cNvPr id="3" name="Content Placeholder 2"/>
          <p:cNvSpPr>
            <a:spLocks noGrp="1"/>
          </p:cNvSpPr>
          <p:nvPr>
            <p:ph idx="1"/>
          </p:nvPr>
        </p:nvSpPr>
        <p:spPr/>
        <p:txBody>
          <a:bodyPr/>
          <a:lstStyle/>
          <a:p>
            <a:r>
              <a:rPr lang="en-GB" b="1" dirty="0" smtClean="0"/>
              <a:t>Signs:</a:t>
            </a:r>
          </a:p>
          <a:p>
            <a:pPr marL="514350" indent="-514350">
              <a:buFont typeface="+mj-lt"/>
              <a:buAutoNum type="arabicPeriod"/>
            </a:pPr>
            <a:r>
              <a:rPr lang="en-GB" dirty="0" smtClean="0"/>
              <a:t>The hernia is:</a:t>
            </a:r>
          </a:p>
          <a:p>
            <a:pPr marL="914400" lvl="1" indent="-514350"/>
            <a:r>
              <a:rPr lang="en-GB" dirty="0" smtClean="0"/>
              <a:t>Tense.</a:t>
            </a:r>
          </a:p>
          <a:p>
            <a:pPr marL="914400" lvl="1" indent="-514350"/>
            <a:r>
              <a:rPr lang="en-GB" dirty="0" smtClean="0"/>
              <a:t>Extremely tender.</a:t>
            </a:r>
          </a:p>
          <a:p>
            <a:pPr marL="914400" lvl="1" indent="-514350"/>
            <a:r>
              <a:rPr lang="en-GB" dirty="0" err="1" smtClean="0"/>
              <a:t>Irriducible</a:t>
            </a:r>
            <a:r>
              <a:rPr lang="en-GB" dirty="0" smtClean="0"/>
              <a:t>.</a:t>
            </a:r>
          </a:p>
          <a:p>
            <a:pPr marL="914400" lvl="1" indent="-514350"/>
            <a:r>
              <a:rPr lang="en-GB" dirty="0" smtClean="0"/>
              <a:t>No </a:t>
            </a:r>
            <a:r>
              <a:rPr lang="en-GB" dirty="0" err="1" smtClean="0"/>
              <a:t>expansile</a:t>
            </a:r>
            <a:r>
              <a:rPr lang="en-GB" dirty="0" smtClean="0"/>
              <a:t> cough impulse.</a:t>
            </a:r>
          </a:p>
          <a:p>
            <a:pPr marL="514350" indent="-514350">
              <a:buFont typeface="+mj-lt"/>
              <a:buAutoNum type="arabicPeriod"/>
            </a:pPr>
            <a:r>
              <a:rPr lang="en-GB" dirty="0" smtClean="0"/>
              <a:t>The overlying skin may be discoloured with a reddish or bluish tinge.</a:t>
            </a:r>
          </a:p>
          <a:p>
            <a:pPr marL="514350" indent="-514350"/>
            <a:endParaRPr lang="en-GB" dirty="0"/>
          </a:p>
        </p:txBody>
      </p:sp>
      <p:sp>
        <p:nvSpPr>
          <p:cNvPr id="4" name="Date Placeholder 3"/>
          <p:cNvSpPr>
            <a:spLocks noGrp="1"/>
          </p:cNvSpPr>
          <p:nvPr>
            <p:ph type="dt" sz="half" idx="10"/>
          </p:nvPr>
        </p:nvSpPr>
        <p:spPr/>
        <p:txBody>
          <a:bodyPr/>
          <a:lstStyle/>
          <a:p>
            <a:fld id="{91A1827E-D382-42F4-ADC6-ED47734F1B5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47</a:t>
            </a:fld>
            <a:endParaRPr lang="en-GB"/>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3"/>
            </a:pPr>
            <a:r>
              <a:rPr lang="en-GB" dirty="0" smtClean="0"/>
              <a:t>No bowel sounds present within the hernia itself.</a:t>
            </a:r>
          </a:p>
          <a:p>
            <a:pPr marL="514350" indent="-514350">
              <a:buFont typeface="+mj-lt"/>
              <a:buAutoNum type="arabicPeriod" startAt="3"/>
            </a:pPr>
            <a:r>
              <a:rPr lang="en-GB" dirty="0" smtClean="0"/>
              <a:t>The patient </a:t>
            </a:r>
            <a:r>
              <a:rPr lang="en-GB" dirty="0" err="1" smtClean="0"/>
              <a:t>commoly</a:t>
            </a:r>
            <a:r>
              <a:rPr lang="en-GB" dirty="0" smtClean="0"/>
              <a:t> has a </a:t>
            </a:r>
            <a:r>
              <a:rPr lang="en-GB" dirty="0" err="1" smtClean="0"/>
              <a:t>leukocytosis</a:t>
            </a:r>
            <a:r>
              <a:rPr lang="en-GB" dirty="0" smtClean="0"/>
              <a:t> with a left shift, and is toxic, dehydrated and febrile.</a:t>
            </a:r>
          </a:p>
          <a:p>
            <a:pPr marL="514350" indent="-514350">
              <a:buFont typeface="+mj-lt"/>
              <a:buAutoNum type="arabicPeriod" startAt="3"/>
            </a:pPr>
            <a:r>
              <a:rPr lang="en-GB" dirty="0" smtClean="0"/>
              <a:t>Arterial blood gases reveal a metabolic acidosis.</a:t>
            </a:r>
            <a:endParaRPr lang="en-GB" dirty="0"/>
          </a:p>
        </p:txBody>
      </p:sp>
      <p:sp>
        <p:nvSpPr>
          <p:cNvPr id="4" name="Date Placeholder 3"/>
          <p:cNvSpPr>
            <a:spLocks noGrp="1"/>
          </p:cNvSpPr>
          <p:nvPr>
            <p:ph type="dt" sz="half" idx="10"/>
          </p:nvPr>
        </p:nvSpPr>
        <p:spPr/>
        <p:txBody>
          <a:bodyPr/>
          <a:lstStyle/>
          <a:p>
            <a:fld id="{08318EB3-C09B-4C06-B4C8-C82E02DF97B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48</a:t>
            </a:fld>
            <a:endParaRPr lang="en-GB"/>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r>
              <a:rPr lang="en-GB" dirty="0" smtClean="0"/>
              <a:t>Unless the strangulation is relieved by operation, the spasms of pain continue until peristaltic contractions cease with the onset of </a:t>
            </a:r>
            <a:r>
              <a:rPr lang="en-GB" dirty="0" err="1" smtClean="0"/>
              <a:t>ischaemia</a:t>
            </a:r>
            <a:r>
              <a:rPr lang="en-GB" dirty="0" smtClean="0"/>
              <a:t> when paralytic </a:t>
            </a:r>
            <a:r>
              <a:rPr lang="en-GB" dirty="0" err="1" smtClean="0"/>
              <a:t>ileus</a:t>
            </a:r>
            <a:r>
              <a:rPr lang="en-GB" dirty="0" smtClean="0"/>
              <a:t> (often the result of peritonitis) and septicaemia develop.</a:t>
            </a:r>
          </a:p>
          <a:p>
            <a:r>
              <a:rPr lang="en-GB" dirty="0" smtClean="0"/>
              <a:t>Spontaneous cessation of pain must be viewed with caution as this may be a sign of perforation.</a:t>
            </a:r>
            <a:endParaRPr lang="en-GB" dirty="0"/>
          </a:p>
        </p:txBody>
      </p:sp>
      <p:sp>
        <p:nvSpPr>
          <p:cNvPr id="4" name="Date Placeholder 3"/>
          <p:cNvSpPr>
            <a:spLocks noGrp="1"/>
          </p:cNvSpPr>
          <p:nvPr>
            <p:ph type="dt" sz="half" idx="10"/>
          </p:nvPr>
        </p:nvSpPr>
        <p:spPr/>
        <p:txBody>
          <a:bodyPr/>
          <a:lstStyle/>
          <a:p>
            <a:fld id="{5EB868C9-A5B7-430B-A950-8B26CBE5ADD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49</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dirty="0"/>
          </a:p>
        </p:txBody>
      </p:sp>
      <p:sp>
        <p:nvSpPr>
          <p:cNvPr id="3" name="Content Placeholder 2"/>
          <p:cNvSpPr>
            <a:spLocks noGrp="1"/>
          </p:cNvSpPr>
          <p:nvPr>
            <p:ph idx="1"/>
          </p:nvPr>
        </p:nvSpPr>
        <p:spPr/>
        <p:txBody>
          <a:bodyPr/>
          <a:lstStyle/>
          <a:p>
            <a:r>
              <a:rPr lang="en-GB" b="1" dirty="0" smtClean="0"/>
              <a:t>Rare:</a:t>
            </a:r>
          </a:p>
          <a:p>
            <a:pPr marL="514350" indent="-514350">
              <a:buFont typeface="+mj-lt"/>
              <a:buAutoNum type="arabicPeriod"/>
            </a:pPr>
            <a:r>
              <a:rPr lang="en-GB" dirty="0" err="1" smtClean="0"/>
              <a:t>Spigelian</a:t>
            </a:r>
            <a:r>
              <a:rPr lang="en-GB" dirty="0" smtClean="0"/>
              <a:t>/lumber.</a:t>
            </a:r>
          </a:p>
          <a:p>
            <a:pPr marL="514350" indent="-514350">
              <a:buFont typeface="+mj-lt"/>
              <a:buAutoNum type="arabicPeriod"/>
            </a:pPr>
            <a:r>
              <a:rPr lang="en-GB" dirty="0" err="1" smtClean="0"/>
              <a:t>Obturator</a:t>
            </a:r>
            <a:r>
              <a:rPr lang="en-GB" dirty="0" smtClean="0"/>
              <a:t>.</a:t>
            </a:r>
          </a:p>
          <a:p>
            <a:pPr marL="514350" indent="-514350">
              <a:buFont typeface="+mj-lt"/>
              <a:buAutoNum type="arabicPeriod"/>
            </a:pPr>
            <a:r>
              <a:rPr lang="en-GB" dirty="0" smtClean="0"/>
              <a:t>Superior lumbar.</a:t>
            </a:r>
          </a:p>
          <a:p>
            <a:pPr marL="514350" indent="-514350">
              <a:buFont typeface="+mj-lt"/>
              <a:buAutoNum type="arabicPeriod"/>
            </a:pPr>
            <a:r>
              <a:rPr lang="en-GB" dirty="0" smtClean="0"/>
              <a:t>Inferior lumbar.</a:t>
            </a:r>
          </a:p>
          <a:p>
            <a:pPr marL="514350" indent="-514350">
              <a:buFont typeface="+mj-lt"/>
              <a:buAutoNum type="arabicPeriod"/>
            </a:pPr>
            <a:r>
              <a:rPr lang="en-GB" dirty="0" err="1" smtClean="0"/>
              <a:t>Gluteal</a:t>
            </a:r>
            <a:r>
              <a:rPr lang="en-GB" dirty="0" smtClean="0"/>
              <a:t>.</a:t>
            </a:r>
          </a:p>
          <a:p>
            <a:pPr marL="514350" indent="-514350">
              <a:buFont typeface="+mj-lt"/>
              <a:buAutoNum type="arabicPeriod"/>
            </a:pPr>
            <a:r>
              <a:rPr lang="en-GB" dirty="0" smtClean="0"/>
              <a:t>Sciatic.</a:t>
            </a:r>
            <a:endParaRPr lang="en-GB" dirty="0"/>
          </a:p>
        </p:txBody>
      </p:sp>
      <p:sp>
        <p:nvSpPr>
          <p:cNvPr id="4" name="Date Placeholder 3"/>
          <p:cNvSpPr>
            <a:spLocks noGrp="1"/>
          </p:cNvSpPr>
          <p:nvPr>
            <p:ph type="dt" sz="half" idx="10"/>
          </p:nvPr>
        </p:nvSpPr>
        <p:spPr/>
        <p:txBody>
          <a:bodyPr/>
          <a:lstStyle/>
          <a:p>
            <a:fld id="{F00959EE-74E3-4C76-96D9-E04A81BBAC7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a:t>
            </a:fld>
            <a:endParaRPr lang="en-GB"/>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a:bodyPr>
          <a:lstStyle/>
          <a:p>
            <a:r>
              <a:rPr lang="en-GB" dirty="0" smtClean="0"/>
              <a:t>If only his </a:t>
            </a:r>
            <a:r>
              <a:rPr lang="en-GB" dirty="0" err="1" smtClean="0"/>
              <a:t>omentum</a:t>
            </a:r>
            <a:r>
              <a:rPr lang="en-GB" dirty="0" smtClean="0"/>
              <a:t> strangulates, he has local abdominal pain, but his attacks of general abdominal pain may stop, and he may not vomit or be constipated.</a:t>
            </a:r>
          </a:p>
          <a:p>
            <a:r>
              <a:rPr lang="en-GB" dirty="0" smtClean="0"/>
              <a:t>Gangrene is delayed, but after days or weeks his necrotic </a:t>
            </a:r>
            <a:r>
              <a:rPr lang="en-GB" dirty="0" err="1" smtClean="0"/>
              <a:t>omentum</a:t>
            </a:r>
            <a:r>
              <a:rPr lang="en-GB" dirty="0" smtClean="0"/>
              <a:t> may become infected, so that a local abscess or general peritonitis follows.</a:t>
            </a:r>
          </a:p>
          <a:p>
            <a:r>
              <a:rPr lang="en-GB" dirty="0" smtClean="0"/>
              <a:t>Treat all painful, tense hernias as if they were strangulated.</a:t>
            </a:r>
            <a:endParaRPr lang="en-GB" dirty="0"/>
          </a:p>
        </p:txBody>
      </p:sp>
      <p:sp>
        <p:nvSpPr>
          <p:cNvPr id="4" name="Date Placeholder 3"/>
          <p:cNvSpPr>
            <a:spLocks noGrp="1"/>
          </p:cNvSpPr>
          <p:nvPr>
            <p:ph type="dt" sz="half" idx="10"/>
          </p:nvPr>
        </p:nvSpPr>
        <p:spPr/>
        <p:txBody>
          <a:bodyPr/>
          <a:lstStyle/>
          <a:p>
            <a:fld id="{B0F75B12-8DF6-4580-A2F0-001582F2F82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50</a:t>
            </a:fld>
            <a:endParaRPr lang="en-GB"/>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RICHTER’S HERNIA</a:t>
            </a:r>
            <a:endParaRPr lang="en-GB" dirty="0"/>
          </a:p>
        </p:txBody>
      </p:sp>
      <p:sp>
        <p:nvSpPr>
          <p:cNvPr id="3" name="Content Placeholder 2"/>
          <p:cNvSpPr>
            <a:spLocks noGrp="1"/>
          </p:cNvSpPr>
          <p:nvPr>
            <p:ph idx="1"/>
          </p:nvPr>
        </p:nvSpPr>
        <p:spPr/>
        <p:txBody>
          <a:bodyPr/>
          <a:lstStyle/>
          <a:p>
            <a:r>
              <a:rPr lang="en-GB" dirty="0" smtClean="0"/>
              <a:t>Is a hernia in which the sac contains only a portion of the circumference of the intestine (usually small intestine).</a:t>
            </a:r>
          </a:p>
          <a:p>
            <a:r>
              <a:rPr lang="en-GB" dirty="0" smtClean="0"/>
              <a:t>It usually complicates femoral and, rarely, </a:t>
            </a:r>
            <a:r>
              <a:rPr lang="en-GB" dirty="0" err="1" smtClean="0"/>
              <a:t>obturator</a:t>
            </a:r>
            <a:r>
              <a:rPr lang="en-GB" dirty="0" smtClean="0"/>
              <a:t> hernias.</a:t>
            </a:r>
            <a:endParaRPr lang="en-GB" dirty="0"/>
          </a:p>
        </p:txBody>
      </p:sp>
      <p:sp>
        <p:nvSpPr>
          <p:cNvPr id="4" name="Date Placeholder 3"/>
          <p:cNvSpPr>
            <a:spLocks noGrp="1"/>
          </p:cNvSpPr>
          <p:nvPr>
            <p:ph type="dt" sz="half" idx="10"/>
          </p:nvPr>
        </p:nvSpPr>
        <p:spPr/>
        <p:txBody>
          <a:bodyPr/>
          <a:lstStyle/>
          <a:p>
            <a:fld id="{93ACF883-D542-4DD6-9AE4-10397751E67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51</a:t>
            </a:fld>
            <a:endParaRPr lang="en-GB"/>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Richter’s hernia cont.</a:t>
            </a:r>
            <a:endParaRPr lang="en-GB" sz="2000" i="1" dirty="0"/>
          </a:p>
        </p:txBody>
      </p:sp>
      <p:sp>
        <p:nvSpPr>
          <p:cNvPr id="3" name="Content Placeholder 2"/>
          <p:cNvSpPr>
            <a:spLocks noGrp="1"/>
          </p:cNvSpPr>
          <p:nvPr>
            <p:ph idx="1"/>
          </p:nvPr>
        </p:nvSpPr>
        <p:spPr/>
        <p:txBody>
          <a:bodyPr>
            <a:normAutofit lnSpcReduction="10000"/>
          </a:bodyPr>
          <a:lstStyle/>
          <a:p>
            <a:r>
              <a:rPr lang="en-GB" i="1" dirty="0" smtClean="0"/>
              <a:t>Strangulated Richter’s Hernia:</a:t>
            </a:r>
          </a:p>
          <a:p>
            <a:pPr lvl="1"/>
            <a:r>
              <a:rPr lang="en-GB" dirty="0" smtClean="0"/>
              <a:t>Is particularly noteworthy as operation is frequently delayed because the clinical features mimic gastroenteritis.</a:t>
            </a:r>
          </a:p>
          <a:p>
            <a:pPr lvl="1"/>
            <a:r>
              <a:rPr lang="en-GB" dirty="0" smtClean="0"/>
              <a:t>The local signs of strangulation are often not obvious, the patient may not vomit and, while </a:t>
            </a:r>
            <a:r>
              <a:rPr lang="en-GB" dirty="0" err="1" smtClean="0"/>
              <a:t>cokicky</a:t>
            </a:r>
            <a:r>
              <a:rPr lang="en-GB" dirty="0" smtClean="0"/>
              <a:t> pain is present, the bowels are often opened normally or there may be diarrhoea; absolute constipation is delayed until paralytic </a:t>
            </a:r>
            <a:r>
              <a:rPr lang="en-GB" dirty="0" err="1" smtClean="0"/>
              <a:t>ileus</a:t>
            </a:r>
            <a:r>
              <a:rPr lang="en-GB" dirty="0" smtClean="0"/>
              <a:t> supervenes.</a:t>
            </a:r>
            <a:endParaRPr lang="en-GB" dirty="0"/>
          </a:p>
        </p:txBody>
      </p:sp>
      <p:sp>
        <p:nvSpPr>
          <p:cNvPr id="4" name="Date Placeholder 3"/>
          <p:cNvSpPr>
            <a:spLocks noGrp="1"/>
          </p:cNvSpPr>
          <p:nvPr>
            <p:ph type="dt" sz="half" idx="10"/>
          </p:nvPr>
        </p:nvSpPr>
        <p:spPr/>
        <p:txBody>
          <a:bodyPr/>
          <a:lstStyle/>
          <a:p>
            <a:fld id="{706787D7-E379-429E-AFA0-B3217FD1149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52</a:t>
            </a:fld>
            <a:endParaRPr lang="en-GB"/>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Richter’s hernia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For these reasons, gangrene of the knuckle of bowel and perforation have often occurred before operation is undertaken.</a:t>
            </a:r>
          </a:p>
          <a:p>
            <a:pPr lvl="1"/>
            <a:r>
              <a:rPr lang="en-GB" dirty="0" smtClean="0"/>
              <a:t>Is not very common.</a:t>
            </a:r>
          </a:p>
          <a:p>
            <a:pPr lvl="1"/>
            <a:r>
              <a:rPr lang="en-GB" dirty="0" smtClean="0"/>
              <a:t>Is particularly dangerous because:</a:t>
            </a:r>
          </a:p>
          <a:p>
            <a:pPr lvl="2"/>
            <a:r>
              <a:rPr lang="en-GB" dirty="0" smtClean="0"/>
              <a:t>His gut may strangulate without being obstructed, so that he may not vomit, or be constipate.</a:t>
            </a:r>
          </a:p>
          <a:p>
            <a:pPr lvl="2"/>
            <a:r>
              <a:rPr lang="en-GB" dirty="0" smtClean="0"/>
              <a:t>Instead, he may have diarrhoea until he finally develops peritonitis.</a:t>
            </a:r>
          </a:p>
          <a:p>
            <a:pPr lvl="2"/>
            <a:r>
              <a:rPr lang="en-GB" dirty="0" smtClean="0"/>
              <a:t>Occasionally, the local signs of strangulation may not be obvious.</a:t>
            </a:r>
          </a:p>
          <a:p>
            <a:pPr lvl="2"/>
            <a:endParaRPr lang="en-GB" dirty="0"/>
          </a:p>
        </p:txBody>
      </p:sp>
      <p:sp>
        <p:nvSpPr>
          <p:cNvPr id="4" name="Date Placeholder 3"/>
          <p:cNvSpPr>
            <a:spLocks noGrp="1"/>
          </p:cNvSpPr>
          <p:nvPr>
            <p:ph type="dt" sz="half" idx="10"/>
          </p:nvPr>
        </p:nvSpPr>
        <p:spPr/>
        <p:txBody>
          <a:bodyPr/>
          <a:lstStyle/>
          <a:p>
            <a:fld id="{70E21512-8C91-4079-A8BB-639ECB53BFC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53</a:t>
            </a:fld>
            <a:endParaRPr lang="en-GB"/>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INGUINAL HERNIA</a:t>
            </a:r>
            <a:endParaRPr lang="en-GB" dirty="0"/>
          </a:p>
        </p:txBody>
      </p:sp>
      <p:sp>
        <p:nvSpPr>
          <p:cNvPr id="3" name="Subtitle 2"/>
          <p:cNvSpPr>
            <a:spLocks noGrp="1"/>
          </p:cNvSpPr>
          <p:nvPr>
            <p:ph type="subTitle" idx="1"/>
          </p:nvPr>
        </p:nvSpPr>
        <p:spPr/>
        <p:txBody>
          <a:bodyPr/>
          <a:lstStyle/>
          <a:p>
            <a:endParaRPr lang="en-GB"/>
          </a:p>
        </p:txBody>
      </p:sp>
      <p:sp>
        <p:nvSpPr>
          <p:cNvPr id="4" name="Date Placeholder 3"/>
          <p:cNvSpPr>
            <a:spLocks noGrp="1"/>
          </p:cNvSpPr>
          <p:nvPr>
            <p:ph type="dt" sz="half" idx="10"/>
          </p:nvPr>
        </p:nvSpPr>
        <p:spPr/>
        <p:txBody>
          <a:bodyPr/>
          <a:lstStyle/>
          <a:p>
            <a:fld id="{8FA5D092-EF45-48AD-A6F6-3613D2CFEF1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54</a:t>
            </a:fld>
            <a:endParaRPr lang="en-GB"/>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SURGICAL ANATOMY</a:t>
            </a:r>
            <a:endParaRPr lang="en-GB" dirty="0"/>
          </a:p>
        </p:txBody>
      </p:sp>
      <p:sp>
        <p:nvSpPr>
          <p:cNvPr id="3" name="Content Placeholder 2"/>
          <p:cNvSpPr>
            <a:spLocks noGrp="1"/>
          </p:cNvSpPr>
          <p:nvPr>
            <p:ph idx="1"/>
          </p:nvPr>
        </p:nvSpPr>
        <p:spPr/>
        <p:txBody>
          <a:bodyPr>
            <a:normAutofit/>
          </a:bodyPr>
          <a:lstStyle/>
          <a:p>
            <a:r>
              <a:rPr lang="en-GB" dirty="0" smtClean="0"/>
              <a:t>Layers of the anterior abdominal wall:</a:t>
            </a:r>
          </a:p>
          <a:p>
            <a:pPr marL="971550" lvl="1" indent="-514350">
              <a:buFont typeface="+mj-lt"/>
              <a:buAutoNum type="arabicPeriod"/>
            </a:pPr>
            <a:r>
              <a:rPr lang="en-GB" dirty="0" smtClean="0"/>
              <a:t>Peritoneum.</a:t>
            </a:r>
          </a:p>
          <a:p>
            <a:pPr marL="971550" lvl="1" indent="-514350">
              <a:buFont typeface="+mj-lt"/>
              <a:buAutoNum type="arabicPeriod"/>
            </a:pPr>
            <a:r>
              <a:rPr lang="en-GB" dirty="0" err="1" smtClean="0"/>
              <a:t>Transversalis</a:t>
            </a:r>
            <a:r>
              <a:rPr lang="en-GB" dirty="0" smtClean="0"/>
              <a:t> fascia, an </a:t>
            </a:r>
            <a:r>
              <a:rPr lang="en-GB" dirty="0" err="1" smtClean="0"/>
              <a:t>aponeurosis</a:t>
            </a:r>
            <a:r>
              <a:rPr lang="en-GB" dirty="0" smtClean="0"/>
              <a:t> whose weakness or defect is the major source of groin hernias.</a:t>
            </a:r>
          </a:p>
          <a:p>
            <a:pPr marL="971550" lvl="1" indent="-514350">
              <a:buFont typeface="+mj-lt"/>
              <a:buAutoNum type="arabicPeriod"/>
            </a:pPr>
            <a:r>
              <a:rPr lang="en-GB" dirty="0" err="1" smtClean="0"/>
              <a:t>Transversus</a:t>
            </a:r>
            <a:r>
              <a:rPr lang="en-GB" dirty="0" smtClean="0"/>
              <a:t> </a:t>
            </a:r>
            <a:r>
              <a:rPr lang="en-GB" dirty="0" err="1" smtClean="0"/>
              <a:t>abdominis</a:t>
            </a:r>
            <a:r>
              <a:rPr lang="en-GB" dirty="0" smtClean="0"/>
              <a:t>.</a:t>
            </a:r>
          </a:p>
          <a:p>
            <a:pPr marL="971550" lvl="1" indent="-514350">
              <a:buFont typeface="+mj-lt"/>
              <a:buAutoNum type="arabicPeriod"/>
            </a:pPr>
            <a:r>
              <a:rPr lang="en-GB" dirty="0" smtClean="0"/>
              <a:t>Internal oblique.                      Fleshy laterally and            External oblique.                 </a:t>
            </a:r>
            <a:r>
              <a:rPr lang="en-GB" dirty="0" err="1" smtClean="0"/>
              <a:t>aponeurotic</a:t>
            </a:r>
            <a:r>
              <a:rPr lang="en-GB" dirty="0" smtClean="0"/>
              <a:t> medially</a:t>
            </a:r>
          </a:p>
        </p:txBody>
      </p:sp>
      <p:sp>
        <p:nvSpPr>
          <p:cNvPr id="5" name="Right Brace 4"/>
          <p:cNvSpPr/>
          <p:nvPr/>
        </p:nvSpPr>
        <p:spPr>
          <a:xfrm>
            <a:off x="4786314" y="4143380"/>
            <a:ext cx="785818" cy="142876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 name="Date Placeholder 5"/>
          <p:cNvSpPr>
            <a:spLocks noGrp="1"/>
          </p:cNvSpPr>
          <p:nvPr>
            <p:ph type="dt" sz="half" idx="10"/>
          </p:nvPr>
        </p:nvSpPr>
        <p:spPr/>
        <p:txBody>
          <a:bodyPr/>
          <a:lstStyle/>
          <a:p>
            <a:fld id="{7A8D4223-8598-4467-B02B-A5B4E7F05450}" type="datetime1">
              <a:rPr lang="en-US" smtClean="0"/>
              <a:t>9/9/2011</a:t>
            </a:fld>
            <a:endParaRPr lang="en-GB"/>
          </a:p>
        </p:txBody>
      </p:sp>
      <p:sp>
        <p:nvSpPr>
          <p:cNvPr id="7" name="Slide Number Placeholder 6"/>
          <p:cNvSpPr>
            <a:spLocks noGrp="1"/>
          </p:cNvSpPr>
          <p:nvPr>
            <p:ph type="sldNum" sz="quarter" idx="12"/>
          </p:nvPr>
        </p:nvSpPr>
        <p:spPr/>
        <p:txBody>
          <a:bodyPr/>
          <a:lstStyle/>
          <a:p>
            <a:fld id="{74F25BC4-937E-486F-AC5D-58D44C4BA66F}" type="slidenum">
              <a:rPr lang="en-GB" smtClean="0"/>
              <a:pPr/>
              <a:t>55</a:t>
            </a:fld>
            <a:endParaRPr lang="en-GB"/>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fontScale="92500" lnSpcReduction="10000"/>
          </a:bodyPr>
          <a:lstStyle/>
          <a:p>
            <a:r>
              <a:rPr lang="en-GB" sz="2200" i="1" dirty="0" smtClean="0"/>
              <a:t>Their </a:t>
            </a:r>
            <a:r>
              <a:rPr lang="en-GB" sz="2200" i="1" dirty="0" err="1" smtClean="0"/>
              <a:t>aponeuroses</a:t>
            </a:r>
            <a:r>
              <a:rPr lang="en-GB" sz="2200" i="1" dirty="0" smtClean="0"/>
              <a:t> form investing layers of the strong rectus </a:t>
            </a:r>
            <a:r>
              <a:rPr lang="en-GB" sz="2200" i="1" dirty="0" err="1" smtClean="0"/>
              <a:t>abdominis</a:t>
            </a:r>
            <a:r>
              <a:rPr lang="en-GB" sz="2200" i="1" dirty="0" smtClean="0"/>
              <a:t> muscles above the </a:t>
            </a:r>
            <a:r>
              <a:rPr lang="en-GB" sz="2200" i="1" dirty="0" err="1" smtClean="0"/>
              <a:t>semilunar</a:t>
            </a:r>
            <a:r>
              <a:rPr lang="en-GB" sz="2200" i="1" dirty="0" smtClean="0"/>
              <a:t> line.		</a:t>
            </a:r>
          </a:p>
          <a:p>
            <a:r>
              <a:rPr lang="en-GB" dirty="0" smtClean="0"/>
              <a:t>The superficial inguinal ring is a triangular aperture in the </a:t>
            </a:r>
            <a:r>
              <a:rPr lang="en-GB" dirty="0" err="1" smtClean="0"/>
              <a:t>aponeurosis</a:t>
            </a:r>
            <a:r>
              <a:rPr lang="en-GB" dirty="0" smtClean="0"/>
              <a:t> of the external oblique and lies 1.25cm above the pubic tubercle.</a:t>
            </a:r>
          </a:p>
          <a:p>
            <a:r>
              <a:rPr lang="en-GB" dirty="0" smtClean="0"/>
              <a:t>The ring is bounded by a </a:t>
            </a:r>
            <a:r>
              <a:rPr lang="en-GB" dirty="0" err="1" smtClean="0"/>
              <a:t>superomedial</a:t>
            </a:r>
            <a:r>
              <a:rPr lang="en-GB" dirty="0" smtClean="0"/>
              <a:t> and an </a:t>
            </a:r>
            <a:r>
              <a:rPr lang="en-GB" dirty="0" err="1" smtClean="0"/>
              <a:t>inferolateral</a:t>
            </a:r>
            <a:r>
              <a:rPr lang="en-GB" dirty="0" smtClean="0"/>
              <a:t> </a:t>
            </a:r>
            <a:r>
              <a:rPr lang="en-GB" dirty="0" err="1" smtClean="0"/>
              <a:t>crus</a:t>
            </a:r>
            <a:r>
              <a:rPr lang="en-GB" dirty="0" smtClean="0"/>
              <a:t> joined by the criss-cross </a:t>
            </a:r>
            <a:r>
              <a:rPr lang="en-GB" dirty="0" err="1" smtClean="0"/>
              <a:t>intercrural</a:t>
            </a:r>
            <a:r>
              <a:rPr lang="en-GB" dirty="0" smtClean="0"/>
              <a:t> </a:t>
            </a:r>
            <a:r>
              <a:rPr lang="en-GB" dirty="0" err="1" smtClean="0"/>
              <a:t>fibers</a:t>
            </a:r>
            <a:r>
              <a:rPr lang="en-GB" dirty="0" smtClean="0"/>
              <a:t>.</a:t>
            </a:r>
          </a:p>
          <a:p>
            <a:r>
              <a:rPr lang="en-GB" dirty="0" smtClean="0"/>
              <a:t>Normally, the ring will not admit the tip of the little finger.</a:t>
            </a:r>
            <a:endParaRPr lang="en-GB" dirty="0"/>
          </a:p>
        </p:txBody>
      </p:sp>
      <p:sp>
        <p:nvSpPr>
          <p:cNvPr id="4" name="Date Placeholder 3"/>
          <p:cNvSpPr>
            <a:spLocks noGrp="1"/>
          </p:cNvSpPr>
          <p:nvPr>
            <p:ph type="dt" sz="half" idx="10"/>
          </p:nvPr>
        </p:nvSpPr>
        <p:spPr/>
        <p:txBody>
          <a:bodyPr/>
          <a:lstStyle/>
          <a:p>
            <a:fld id="{149BBE75-6ACF-4991-90D2-D249D26CAAE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56</a:t>
            </a:fld>
            <a:endParaRPr lang="en-GB"/>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i="1" dirty="0"/>
          </a:p>
        </p:txBody>
      </p:sp>
      <p:sp>
        <p:nvSpPr>
          <p:cNvPr id="3" name="Content Placeholder 2"/>
          <p:cNvSpPr>
            <a:spLocks noGrp="1"/>
          </p:cNvSpPr>
          <p:nvPr>
            <p:ph idx="1"/>
          </p:nvPr>
        </p:nvSpPr>
        <p:spPr/>
        <p:txBody>
          <a:bodyPr>
            <a:normAutofit lnSpcReduction="10000"/>
          </a:bodyPr>
          <a:lstStyle/>
          <a:p>
            <a:r>
              <a:rPr lang="en-GB" dirty="0" smtClean="0"/>
              <a:t>The deep inguinal ring is a U-shaped condensation of the </a:t>
            </a:r>
            <a:r>
              <a:rPr lang="en-GB" dirty="0" err="1" smtClean="0"/>
              <a:t>transversalis</a:t>
            </a:r>
            <a:r>
              <a:rPr lang="en-GB" dirty="0" smtClean="0"/>
              <a:t> fascia and it lies 1.25cm above the inguinal (</a:t>
            </a:r>
            <a:r>
              <a:rPr lang="en-GB" dirty="0" err="1" smtClean="0"/>
              <a:t>Poupart’s</a:t>
            </a:r>
            <a:r>
              <a:rPr lang="en-GB" dirty="0" smtClean="0"/>
              <a:t>) ligament, midway between the </a:t>
            </a:r>
            <a:r>
              <a:rPr lang="en-GB" dirty="0" err="1" smtClean="0"/>
              <a:t>symphysis</a:t>
            </a:r>
            <a:r>
              <a:rPr lang="en-GB" dirty="0" smtClean="0"/>
              <a:t> pubis and the anterior superior iliac spine.</a:t>
            </a:r>
          </a:p>
          <a:p>
            <a:r>
              <a:rPr lang="en-GB" dirty="0" smtClean="0"/>
              <a:t>The </a:t>
            </a:r>
            <a:r>
              <a:rPr lang="en-GB" dirty="0" err="1" smtClean="0"/>
              <a:t>transversalis</a:t>
            </a:r>
            <a:r>
              <a:rPr lang="en-GB" dirty="0" smtClean="0"/>
              <a:t> fascia is the </a:t>
            </a:r>
            <a:r>
              <a:rPr lang="en-GB" dirty="0" err="1" smtClean="0"/>
              <a:t>fascial</a:t>
            </a:r>
            <a:r>
              <a:rPr lang="en-GB" dirty="0" smtClean="0"/>
              <a:t> envelope of the abdomen and the competency of the deep inguinal ring depends on the integrity of this fascia.</a:t>
            </a:r>
            <a:endParaRPr lang="en-GB" dirty="0"/>
          </a:p>
        </p:txBody>
      </p:sp>
      <p:sp>
        <p:nvSpPr>
          <p:cNvPr id="4" name="Date Placeholder 3"/>
          <p:cNvSpPr>
            <a:spLocks noGrp="1"/>
          </p:cNvSpPr>
          <p:nvPr>
            <p:ph type="dt" sz="half" idx="10"/>
          </p:nvPr>
        </p:nvSpPr>
        <p:spPr/>
        <p:txBody>
          <a:bodyPr/>
          <a:lstStyle/>
          <a:p>
            <a:fld id="{E9FC35B7-3AA1-47B0-90E1-6B15A425644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57</a:t>
            </a:fld>
            <a:endParaRPr lang="en-GB"/>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a:bodyPr>
          <a:lstStyle/>
          <a:p>
            <a:r>
              <a:rPr lang="en-GB" i="1" dirty="0" smtClean="0"/>
              <a:t>The Inguinal Canal:</a:t>
            </a:r>
          </a:p>
          <a:p>
            <a:pPr lvl="1"/>
            <a:r>
              <a:rPr lang="en-GB" dirty="0" smtClean="0"/>
              <a:t>In infants the superficial and deep inguinal rings are almost superimposed and the obliquity of the canal is slight.</a:t>
            </a:r>
          </a:p>
          <a:p>
            <a:pPr lvl="1"/>
            <a:r>
              <a:rPr lang="en-GB" dirty="0" smtClean="0"/>
              <a:t>In adults the inguinal canal, which is 3.75cm long, is directed downwards and medially from the deep to the superficial inguinal ring.</a:t>
            </a:r>
          </a:p>
        </p:txBody>
      </p:sp>
      <p:sp>
        <p:nvSpPr>
          <p:cNvPr id="4" name="Date Placeholder 3"/>
          <p:cNvSpPr>
            <a:spLocks noGrp="1"/>
          </p:cNvSpPr>
          <p:nvPr>
            <p:ph type="dt" sz="half" idx="10"/>
          </p:nvPr>
        </p:nvSpPr>
        <p:spPr/>
        <p:txBody>
          <a:bodyPr/>
          <a:lstStyle/>
          <a:p>
            <a:fld id="{B7B41BE8-60D1-4380-A6AC-9BF5499F109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58</a:t>
            </a:fld>
            <a:endParaRPr lang="en-GB"/>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a:bodyPr>
          <a:lstStyle/>
          <a:p>
            <a:pPr lvl="1"/>
            <a:r>
              <a:rPr lang="en-GB" dirty="0" smtClean="0"/>
              <a:t>In the male the inguinal canal transmits the:</a:t>
            </a:r>
          </a:p>
          <a:p>
            <a:pPr lvl="2"/>
            <a:r>
              <a:rPr lang="en-GB" dirty="0" smtClean="0"/>
              <a:t>Spermatic core.</a:t>
            </a:r>
          </a:p>
          <a:p>
            <a:pPr lvl="2"/>
            <a:r>
              <a:rPr lang="en-GB" dirty="0" smtClean="0"/>
              <a:t>The </a:t>
            </a:r>
            <a:r>
              <a:rPr lang="en-GB" dirty="0" err="1" smtClean="0"/>
              <a:t>ilio</a:t>
            </a:r>
            <a:r>
              <a:rPr lang="en-GB" dirty="0" smtClean="0"/>
              <a:t>-inguinal nerve and the</a:t>
            </a:r>
          </a:p>
          <a:p>
            <a:pPr lvl="2"/>
            <a:r>
              <a:rPr lang="en-GB" dirty="0" smtClean="0"/>
              <a:t>Genital </a:t>
            </a:r>
            <a:r>
              <a:rPr lang="en-GB" dirty="0" err="1" smtClean="0"/>
              <a:t>brtanch</a:t>
            </a:r>
            <a:r>
              <a:rPr lang="en-GB" dirty="0" smtClean="0"/>
              <a:t> of the </a:t>
            </a:r>
            <a:r>
              <a:rPr lang="en-GB" dirty="0" err="1" smtClean="0"/>
              <a:t>genitofemoral</a:t>
            </a:r>
            <a:r>
              <a:rPr lang="en-GB" dirty="0" smtClean="0"/>
              <a:t> nerve.</a:t>
            </a:r>
          </a:p>
          <a:p>
            <a:pPr lvl="1"/>
            <a:r>
              <a:rPr lang="en-GB" dirty="0" smtClean="0"/>
              <a:t>In the female the round ligament replaces the spermatic cord.</a:t>
            </a:r>
            <a:endParaRPr lang="en-GB" dirty="0"/>
          </a:p>
        </p:txBody>
      </p:sp>
      <p:sp>
        <p:nvSpPr>
          <p:cNvPr id="4" name="Date Placeholder 3"/>
          <p:cNvSpPr>
            <a:spLocks noGrp="1"/>
          </p:cNvSpPr>
          <p:nvPr>
            <p:ph type="dt" sz="half" idx="10"/>
          </p:nvPr>
        </p:nvSpPr>
        <p:spPr/>
        <p:txBody>
          <a:bodyPr/>
          <a:lstStyle/>
          <a:p>
            <a:fld id="{73A86645-1195-464E-B34E-66D5C21AE5B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59</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CLASSIFICATION</a:t>
            </a:r>
            <a:endParaRPr lang="en-GB" dirty="0"/>
          </a:p>
        </p:txBody>
      </p:sp>
      <p:sp>
        <p:nvSpPr>
          <p:cNvPr id="3" name="Content Placeholder 2"/>
          <p:cNvSpPr>
            <a:spLocks noGrp="1"/>
          </p:cNvSpPr>
          <p:nvPr>
            <p:ph idx="1"/>
          </p:nvPr>
        </p:nvSpPr>
        <p:spPr/>
        <p:txBody>
          <a:bodyPr>
            <a:normAutofit fontScale="92500" lnSpcReduction="10000"/>
          </a:bodyPr>
          <a:lstStyle/>
          <a:p>
            <a:r>
              <a:rPr lang="en-GB" b="1" dirty="0" err="1" smtClean="0"/>
              <a:t>Nyhus</a:t>
            </a:r>
            <a:r>
              <a:rPr lang="en-GB" b="1" dirty="0" smtClean="0"/>
              <a:t> Classification System:</a:t>
            </a:r>
          </a:p>
          <a:p>
            <a:r>
              <a:rPr lang="en-GB" dirty="0" smtClean="0"/>
              <a:t>TYPE I:</a:t>
            </a:r>
          </a:p>
          <a:p>
            <a:pPr lvl="1"/>
            <a:r>
              <a:rPr lang="en-GB" dirty="0" smtClean="0"/>
              <a:t>Indirect hernia;</a:t>
            </a:r>
          </a:p>
          <a:p>
            <a:pPr lvl="1"/>
            <a:r>
              <a:rPr lang="en-GB" dirty="0" smtClean="0"/>
              <a:t>Internal abdominal ring normal;</a:t>
            </a:r>
          </a:p>
          <a:p>
            <a:pPr lvl="1"/>
            <a:r>
              <a:rPr lang="en-GB" dirty="0" smtClean="0"/>
              <a:t>Typically in infants, children, small adults.</a:t>
            </a:r>
          </a:p>
          <a:p>
            <a:r>
              <a:rPr lang="en-GB" dirty="0" smtClean="0"/>
              <a:t>TYPE II:</a:t>
            </a:r>
          </a:p>
          <a:p>
            <a:pPr lvl="1"/>
            <a:r>
              <a:rPr lang="en-GB" dirty="0" smtClean="0"/>
              <a:t>Indirect hernia.</a:t>
            </a:r>
          </a:p>
          <a:p>
            <a:pPr lvl="1"/>
            <a:r>
              <a:rPr lang="en-GB" dirty="0" smtClean="0"/>
              <a:t>Internal ring enlarged without impingement on the floor of the inguinal canal.</a:t>
            </a:r>
          </a:p>
          <a:p>
            <a:pPr lvl="1"/>
            <a:r>
              <a:rPr lang="en-GB" dirty="0" smtClean="0"/>
              <a:t>Does not extend to the scrotum.</a:t>
            </a:r>
            <a:endParaRPr lang="en-GB" dirty="0"/>
          </a:p>
        </p:txBody>
      </p:sp>
      <p:sp>
        <p:nvSpPr>
          <p:cNvPr id="4" name="Date Placeholder 3"/>
          <p:cNvSpPr>
            <a:spLocks noGrp="1"/>
          </p:cNvSpPr>
          <p:nvPr>
            <p:ph type="dt" sz="half" idx="10"/>
          </p:nvPr>
        </p:nvSpPr>
        <p:spPr/>
        <p:txBody>
          <a:bodyPr/>
          <a:lstStyle/>
          <a:p>
            <a:fld id="{828DEB9C-7025-4D63-B263-89AA7048339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a:t>
            </a:fld>
            <a:endParaRPr lang="en-GB"/>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b="1" dirty="0" smtClean="0"/>
              <a:t>Boundaries of the Canal:</a:t>
            </a:r>
          </a:p>
          <a:p>
            <a:r>
              <a:rPr lang="en-GB" dirty="0" smtClean="0"/>
              <a:t>The anterior boundary comprises mainly the external oblique </a:t>
            </a:r>
            <a:r>
              <a:rPr lang="en-GB" dirty="0" err="1" smtClean="0"/>
              <a:t>aponeurosis</a:t>
            </a:r>
            <a:r>
              <a:rPr lang="en-GB" dirty="0" smtClean="0"/>
              <a:t> with the conjoined muscle laterally.</a:t>
            </a:r>
          </a:p>
          <a:p>
            <a:r>
              <a:rPr lang="en-GB" dirty="0" smtClean="0"/>
              <a:t>The posterior boundary is formed by the fascia </a:t>
            </a:r>
            <a:r>
              <a:rPr lang="en-GB" dirty="0" err="1" smtClean="0"/>
              <a:t>transversalis</a:t>
            </a:r>
            <a:r>
              <a:rPr lang="en-GB" dirty="0" smtClean="0"/>
              <a:t> and the conjoined tendon (internal oblique and </a:t>
            </a:r>
            <a:r>
              <a:rPr lang="en-GB" dirty="0" err="1" smtClean="0"/>
              <a:t>transversus</a:t>
            </a:r>
            <a:r>
              <a:rPr lang="en-GB" dirty="0" smtClean="0"/>
              <a:t> </a:t>
            </a:r>
            <a:r>
              <a:rPr lang="en-GB" dirty="0" err="1" smtClean="0"/>
              <a:t>abdominus</a:t>
            </a:r>
            <a:r>
              <a:rPr lang="en-GB" dirty="0" smtClean="0"/>
              <a:t> medially).</a:t>
            </a:r>
            <a:endParaRPr lang="en-GB" dirty="0"/>
          </a:p>
        </p:txBody>
      </p:sp>
      <p:sp>
        <p:nvSpPr>
          <p:cNvPr id="4" name="Date Placeholder 3"/>
          <p:cNvSpPr>
            <a:spLocks noGrp="1"/>
          </p:cNvSpPr>
          <p:nvPr>
            <p:ph type="dt" sz="half" idx="10"/>
          </p:nvPr>
        </p:nvSpPr>
        <p:spPr/>
        <p:txBody>
          <a:bodyPr/>
          <a:lstStyle/>
          <a:p>
            <a:fld id="{008EF7FC-4D68-40FC-BE6C-B04519C4554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60</a:t>
            </a:fld>
            <a:endParaRPr lang="en-GB"/>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r>
              <a:rPr lang="en-GB" dirty="0" smtClean="0"/>
              <a:t>The inferior </a:t>
            </a:r>
            <a:r>
              <a:rPr lang="en-GB" dirty="0" err="1" smtClean="0"/>
              <a:t>epigastric</a:t>
            </a:r>
            <a:r>
              <a:rPr lang="en-GB" dirty="0" smtClean="0"/>
              <a:t> vessels lie </a:t>
            </a:r>
            <a:r>
              <a:rPr lang="en-GB" dirty="0" err="1" smtClean="0"/>
              <a:t>posteriorly</a:t>
            </a:r>
            <a:r>
              <a:rPr lang="en-GB" dirty="0" smtClean="0"/>
              <a:t> and medially to the deep inguinal ring.</a:t>
            </a:r>
          </a:p>
          <a:p>
            <a:r>
              <a:rPr lang="en-GB" dirty="0" smtClean="0"/>
              <a:t>The superior boundary is formed by the conjoined muscles (internal oblique and </a:t>
            </a:r>
            <a:r>
              <a:rPr lang="en-GB" dirty="0" err="1" smtClean="0"/>
              <a:t>transversus</a:t>
            </a:r>
            <a:r>
              <a:rPr lang="en-GB" dirty="0" smtClean="0"/>
              <a:t>) and the </a:t>
            </a:r>
            <a:r>
              <a:rPr lang="en-GB" dirty="0" err="1" smtClean="0"/>
              <a:t>inferir</a:t>
            </a:r>
            <a:r>
              <a:rPr lang="en-GB" dirty="0" smtClean="0"/>
              <a:t> boundary is the inguinal ligament.</a:t>
            </a:r>
          </a:p>
          <a:p>
            <a:r>
              <a:rPr lang="en-GB" dirty="0" smtClean="0"/>
              <a:t>An indirect hernia travels down the canal on the outer (lateral and anterior) side of the spermatic cord.</a:t>
            </a:r>
            <a:endParaRPr lang="en-GB" dirty="0"/>
          </a:p>
        </p:txBody>
      </p:sp>
      <p:sp>
        <p:nvSpPr>
          <p:cNvPr id="4" name="Date Placeholder 3"/>
          <p:cNvSpPr>
            <a:spLocks noGrp="1"/>
          </p:cNvSpPr>
          <p:nvPr>
            <p:ph type="dt" sz="half" idx="10"/>
          </p:nvPr>
        </p:nvSpPr>
        <p:spPr/>
        <p:txBody>
          <a:bodyPr/>
          <a:lstStyle/>
          <a:p>
            <a:fld id="{3D0B972D-0BD4-424C-8CE7-755F2B5F82F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61</a:t>
            </a:fld>
            <a:endParaRPr lang="en-GB"/>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dirty="0" smtClean="0"/>
              <a:t>A direct hernia comes out directly forwards through the posterior wall of the inguinal canal.</a:t>
            </a:r>
          </a:p>
          <a:p>
            <a:r>
              <a:rPr lang="en-GB" dirty="0" smtClean="0"/>
              <a:t>While the neck of the indirect hernia is lateral to the inferior </a:t>
            </a:r>
            <a:r>
              <a:rPr lang="en-GB" dirty="0" err="1" smtClean="0"/>
              <a:t>epigastric</a:t>
            </a:r>
            <a:r>
              <a:rPr lang="en-GB" dirty="0" smtClean="0"/>
              <a:t> vessels, the direct hernia usually emerges medial to this except in the saddle-bag or pantaloon type, which has both a lateral and a medial component.</a:t>
            </a:r>
            <a:endParaRPr lang="en-GB" dirty="0"/>
          </a:p>
        </p:txBody>
      </p:sp>
      <p:sp>
        <p:nvSpPr>
          <p:cNvPr id="4" name="Date Placeholder 3"/>
          <p:cNvSpPr>
            <a:spLocks noGrp="1"/>
          </p:cNvSpPr>
          <p:nvPr>
            <p:ph type="dt" sz="half" idx="10"/>
          </p:nvPr>
        </p:nvSpPr>
        <p:spPr/>
        <p:txBody>
          <a:bodyPr/>
          <a:lstStyle/>
          <a:p>
            <a:fld id="{89E0A2DC-B54C-4FF7-92C5-6DA34434FD9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62</a:t>
            </a:fld>
            <a:endParaRPr lang="en-GB"/>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dirty="0" smtClean="0"/>
              <a:t>An inguinal hernia can be differentiated from a femoral hernia by ascertaining the relation of the neck of the sac to the medial end of the inguinal ligament and the pubic tubercle, i.e. in the case of an inguinal hernia the neck is above and medial, while that of a femoral hernia is below and lateral.</a:t>
            </a:r>
            <a:endParaRPr lang="en-GB" dirty="0"/>
          </a:p>
        </p:txBody>
      </p:sp>
      <p:sp>
        <p:nvSpPr>
          <p:cNvPr id="4" name="Date Placeholder 3"/>
          <p:cNvSpPr>
            <a:spLocks noGrp="1"/>
          </p:cNvSpPr>
          <p:nvPr>
            <p:ph type="dt" sz="half" idx="10"/>
          </p:nvPr>
        </p:nvSpPr>
        <p:spPr/>
        <p:txBody>
          <a:bodyPr/>
          <a:lstStyle/>
          <a:p>
            <a:fld id="{3514D0D4-F141-46DB-9EC4-8C9B87F65C3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63</a:t>
            </a:fld>
            <a:endParaRPr lang="en-GB"/>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dirty="0" smtClean="0"/>
              <a:t>Digital control of the internal ring may help in distinguishing between an indirect and a direct inguinal hernia, although some reports have found the preoperative diagnosis to be incorrect as often as correct.</a:t>
            </a:r>
          </a:p>
          <a:p>
            <a:r>
              <a:rPr lang="en-GB" dirty="0" smtClean="0"/>
              <a:t>Other anatomic structures of the groin that are important in understanding the formation of hernias and types of hernia repairs include:-</a:t>
            </a:r>
            <a:endParaRPr lang="en-GB" dirty="0"/>
          </a:p>
        </p:txBody>
      </p:sp>
      <p:sp>
        <p:nvSpPr>
          <p:cNvPr id="4" name="Date Placeholder 3"/>
          <p:cNvSpPr>
            <a:spLocks noGrp="1"/>
          </p:cNvSpPr>
          <p:nvPr>
            <p:ph type="dt" sz="half" idx="10"/>
          </p:nvPr>
        </p:nvSpPr>
        <p:spPr/>
        <p:txBody>
          <a:bodyPr/>
          <a:lstStyle/>
          <a:p>
            <a:fld id="{670216BF-DE55-4A05-BAAD-8E400192118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64</a:t>
            </a:fld>
            <a:endParaRPr lang="en-GB"/>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a:pPr>
            <a:r>
              <a:rPr lang="en-GB" dirty="0" smtClean="0"/>
              <a:t>The conjoined tendon or </a:t>
            </a:r>
            <a:r>
              <a:rPr lang="en-GB" dirty="0" err="1" smtClean="0"/>
              <a:t>falx</a:t>
            </a:r>
            <a:r>
              <a:rPr lang="en-GB" dirty="0" smtClean="0"/>
              <a:t> </a:t>
            </a:r>
            <a:r>
              <a:rPr lang="en-GB" dirty="0" err="1" smtClean="0"/>
              <a:t>inguinalis</a:t>
            </a:r>
            <a:r>
              <a:rPr lang="en-GB" dirty="0" smtClean="0"/>
              <a:t>:</a:t>
            </a:r>
          </a:p>
          <a:p>
            <a:pPr marL="514350" indent="-514350"/>
            <a:r>
              <a:rPr lang="en-GB" dirty="0" smtClean="0"/>
              <a:t>A fusion of the medial </a:t>
            </a:r>
            <a:r>
              <a:rPr lang="en-GB" dirty="0" err="1" smtClean="0"/>
              <a:t>aponeurotic</a:t>
            </a:r>
            <a:r>
              <a:rPr lang="en-GB" dirty="0" smtClean="0"/>
              <a:t> </a:t>
            </a:r>
            <a:r>
              <a:rPr lang="en-GB" dirty="0" err="1" smtClean="0"/>
              <a:t>transversus</a:t>
            </a:r>
            <a:r>
              <a:rPr lang="en-GB" dirty="0" smtClean="0"/>
              <a:t> </a:t>
            </a:r>
            <a:r>
              <a:rPr lang="en-GB" dirty="0" err="1" smtClean="0"/>
              <a:t>abdominis</a:t>
            </a:r>
            <a:r>
              <a:rPr lang="en-GB" dirty="0" smtClean="0"/>
              <a:t> and internal oblique muscles that passes along the </a:t>
            </a:r>
            <a:r>
              <a:rPr lang="en-GB" dirty="0" err="1" smtClean="0"/>
              <a:t>inferolateral</a:t>
            </a:r>
            <a:r>
              <a:rPr lang="en-GB" dirty="0" smtClean="0"/>
              <a:t> edge of the rectus </a:t>
            </a:r>
            <a:r>
              <a:rPr lang="en-GB" dirty="0" err="1" smtClean="0"/>
              <a:t>abdominis</a:t>
            </a:r>
            <a:r>
              <a:rPr lang="en-GB" dirty="0" smtClean="0"/>
              <a:t> muscle and attaches to the pubic tubercle.</a:t>
            </a:r>
            <a:endParaRPr lang="en-GB" dirty="0"/>
          </a:p>
        </p:txBody>
      </p:sp>
      <p:sp>
        <p:nvSpPr>
          <p:cNvPr id="4" name="Date Placeholder 3"/>
          <p:cNvSpPr>
            <a:spLocks noGrp="1"/>
          </p:cNvSpPr>
          <p:nvPr>
            <p:ph type="dt" sz="half" idx="10"/>
          </p:nvPr>
        </p:nvSpPr>
        <p:spPr/>
        <p:txBody>
          <a:bodyPr/>
          <a:lstStyle/>
          <a:p>
            <a:fld id="{E221B28F-C6C8-4A0E-AF82-8B281A0A505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65</a:t>
            </a:fld>
            <a:endParaRPr lang="en-GB"/>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2"/>
            </a:pPr>
            <a:r>
              <a:rPr lang="en-GB" dirty="0" smtClean="0"/>
              <a:t>The inguinal </a:t>
            </a:r>
            <a:r>
              <a:rPr lang="en-GB" dirty="0" err="1" smtClean="0"/>
              <a:t>Poupart</a:t>
            </a:r>
            <a:r>
              <a:rPr lang="en-GB" dirty="0" smtClean="0"/>
              <a:t> ligament:</a:t>
            </a:r>
          </a:p>
          <a:p>
            <a:pPr marL="514350" indent="-514350"/>
            <a:r>
              <a:rPr lang="en-GB" dirty="0" smtClean="0"/>
              <a:t>Passes between the pubic tubercle and anterior iliac spine.</a:t>
            </a:r>
          </a:p>
          <a:p>
            <a:pPr marL="514350" indent="-514350"/>
            <a:r>
              <a:rPr lang="en-GB" dirty="0" smtClean="0"/>
              <a:t>Formed by the lowermost border of the external oblique </a:t>
            </a:r>
            <a:r>
              <a:rPr lang="en-GB" dirty="0" err="1" smtClean="0"/>
              <a:t>aponeurosis</a:t>
            </a:r>
            <a:r>
              <a:rPr lang="en-GB" dirty="0" smtClean="0"/>
              <a:t> as it rolls on itself and thickens into a cord.</a:t>
            </a:r>
            <a:endParaRPr lang="en-GB" dirty="0"/>
          </a:p>
        </p:txBody>
      </p:sp>
      <p:sp>
        <p:nvSpPr>
          <p:cNvPr id="4" name="Date Placeholder 3"/>
          <p:cNvSpPr>
            <a:spLocks noGrp="1"/>
          </p:cNvSpPr>
          <p:nvPr>
            <p:ph type="dt" sz="half" idx="10"/>
          </p:nvPr>
        </p:nvSpPr>
        <p:spPr/>
        <p:txBody>
          <a:bodyPr/>
          <a:lstStyle/>
          <a:p>
            <a:fld id="{94C5603D-80C2-4F13-9A69-03CCB84BD7A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66</a:t>
            </a:fld>
            <a:endParaRPr lang="en-GB"/>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3"/>
            </a:pPr>
            <a:r>
              <a:rPr lang="en-GB" dirty="0" smtClean="0"/>
              <a:t>The </a:t>
            </a:r>
            <a:r>
              <a:rPr lang="en-GB" dirty="0" err="1" smtClean="0"/>
              <a:t>lacunar</a:t>
            </a:r>
            <a:r>
              <a:rPr lang="en-GB" dirty="0" smtClean="0"/>
              <a:t> (</a:t>
            </a:r>
            <a:r>
              <a:rPr lang="en-GB" dirty="0" err="1" smtClean="0"/>
              <a:t>Gimbernat</a:t>
            </a:r>
            <a:r>
              <a:rPr lang="en-GB" dirty="0" smtClean="0"/>
              <a:t>) ligament.</a:t>
            </a:r>
          </a:p>
          <a:p>
            <a:pPr marL="514350" indent="-514350"/>
            <a:r>
              <a:rPr lang="en-GB" dirty="0" smtClean="0"/>
              <a:t>The lower end of the inguinal ligament is reflected dorsally and laterally from the pubic tubercle back along the </a:t>
            </a:r>
            <a:r>
              <a:rPr lang="en-GB" dirty="0" err="1" smtClean="0"/>
              <a:t>iliopectineal</a:t>
            </a:r>
            <a:r>
              <a:rPr lang="en-GB" dirty="0" smtClean="0"/>
              <a:t> line of the pubis as the above ligament.</a:t>
            </a:r>
          </a:p>
          <a:p>
            <a:pPr marL="514350" indent="-514350"/>
            <a:r>
              <a:rPr lang="en-GB" dirty="0" smtClean="0"/>
              <a:t>The </a:t>
            </a:r>
            <a:r>
              <a:rPr lang="en-GB" dirty="0" err="1" smtClean="0"/>
              <a:t>lacunar</a:t>
            </a:r>
            <a:r>
              <a:rPr lang="en-GB" dirty="0" smtClean="0"/>
              <a:t> ligament is about 1.25cm long and triangular in shape.</a:t>
            </a:r>
          </a:p>
          <a:p>
            <a:pPr marL="514350" indent="-514350"/>
            <a:r>
              <a:rPr lang="en-GB" dirty="0" smtClean="0"/>
              <a:t>The sharp, </a:t>
            </a:r>
            <a:r>
              <a:rPr lang="en-GB" dirty="0" err="1" smtClean="0"/>
              <a:t>crescentic</a:t>
            </a:r>
            <a:r>
              <a:rPr lang="en-GB" dirty="0" smtClean="0"/>
              <a:t> lateral border of this ligament is the unyielding noose fro the strangulation of a femoral hernia.</a:t>
            </a:r>
            <a:endParaRPr lang="en-GB" dirty="0"/>
          </a:p>
        </p:txBody>
      </p:sp>
      <p:sp>
        <p:nvSpPr>
          <p:cNvPr id="4" name="Date Placeholder 3"/>
          <p:cNvSpPr>
            <a:spLocks noGrp="1"/>
          </p:cNvSpPr>
          <p:nvPr>
            <p:ph type="dt" sz="half" idx="10"/>
          </p:nvPr>
        </p:nvSpPr>
        <p:spPr/>
        <p:txBody>
          <a:bodyPr/>
          <a:lstStyle/>
          <a:p>
            <a:fld id="{DC2CD918-5D0B-4D26-964F-2E689DA0D83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67</a:t>
            </a:fld>
            <a:endParaRPr lang="en-GB"/>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4"/>
            </a:pPr>
            <a:r>
              <a:rPr lang="en-GB" dirty="0" smtClean="0"/>
              <a:t>Cooper’s ligament:</a:t>
            </a:r>
          </a:p>
          <a:p>
            <a:pPr marL="514350" indent="-514350"/>
            <a:r>
              <a:rPr lang="en-GB" dirty="0" smtClean="0"/>
              <a:t>Is a strong, fibrous band that extends laterally for about 2.5cm along the </a:t>
            </a:r>
            <a:r>
              <a:rPr lang="en-GB" dirty="0" err="1" smtClean="0"/>
              <a:t>iliopectineal</a:t>
            </a:r>
            <a:r>
              <a:rPr lang="en-GB" dirty="0" smtClean="0"/>
              <a:t> line on the superior aspect of the superior pubic </a:t>
            </a:r>
            <a:r>
              <a:rPr lang="en-GB" dirty="0" err="1" smtClean="0"/>
              <a:t>ramus</a:t>
            </a:r>
            <a:r>
              <a:rPr lang="en-GB" dirty="0" smtClean="0"/>
              <a:t>, starting at the lateral base of the </a:t>
            </a:r>
            <a:r>
              <a:rPr lang="en-GB" dirty="0" err="1" smtClean="0"/>
              <a:t>lacunar</a:t>
            </a:r>
            <a:r>
              <a:rPr lang="en-GB" dirty="0" smtClean="0"/>
              <a:t> ligament.</a:t>
            </a:r>
            <a:endParaRPr lang="en-GB" dirty="0"/>
          </a:p>
        </p:txBody>
      </p:sp>
      <p:sp>
        <p:nvSpPr>
          <p:cNvPr id="4" name="Date Placeholder 3"/>
          <p:cNvSpPr>
            <a:spLocks noGrp="1"/>
          </p:cNvSpPr>
          <p:nvPr>
            <p:ph type="dt" sz="half" idx="10"/>
          </p:nvPr>
        </p:nvSpPr>
        <p:spPr/>
        <p:txBody>
          <a:bodyPr/>
          <a:lstStyle/>
          <a:p>
            <a:fld id="{A5130544-5EE6-4170-8362-0651A254F8A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68</a:t>
            </a:fld>
            <a:endParaRPr lang="en-GB"/>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5"/>
            </a:pPr>
            <a:r>
              <a:rPr lang="en-GB" dirty="0" err="1" smtClean="0"/>
              <a:t>Hesselbach’s</a:t>
            </a:r>
            <a:r>
              <a:rPr lang="en-GB" dirty="0" smtClean="0"/>
              <a:t> triangle:</a:t>
            </a:r>
          </a:p>
          <a:p>
            <a:pPr marL="514350" indent="-514350"/>
            <a:r>
              <a:rPr lang="en-GB" dirty="0" smtClean="0"/>
              <a:t>Is bounded by the inguinal ligament the base of the triangle, the inferior </a:t>
            </a:r>
            <a:r>
              <a:rPr lang="en-GB" dirty="0" err="1" smtClean="0"/>
              <a:t>epigastric</a:t>
            </a:r>
            <a:r>
              <a:rPr lang="en-GB" dirty="0" smtClean="0"/>
              <a:t> vessels, the </a:t>
            </a:r>
            <a:r>
              <a:rPr lang="en-GB" dirty="0" err="1" smtClean="0"/>
              <a:t>superolateral</a:t>
            </a:r>
            <a:r>
              <a:rPr lang="en-GB" dirty="0" smtClean="0"/>
              <a:t> border, and the lateral border of the rectus muscle is the medial border.</a:t>
            </a:r>
          </a:p>
          <a:p>
            <a:pPr marL="514350" indent="-514350"/>
            <a:r>
              <a:rPr lang="en-GB" dirty="0" smtClean="0"/>
              <a:t>A weakness or defect in the </a:t>
            </a:r>
            <a:r>
              <a:rPr lang="en-GB" dirty="0" err="1" smtClean="0"/>
              <a:t>transversalis</a:t>
            </a:r>
            <a:r>
              <a:rPr lang="en-GB" dirty="0" smtClean="0"/>
              <a:t> fascia, which forms the floor of this triangle, results in a direct inguinal hernia.</a:t>
            </a:r>
            <a:endParaRPr lang="en-GB" dirty="0"/>
          </a:p>
        </p:txBody>
      </p:sp>
      <p:sp>
        <p:nvSpPr>
          <p:cNvPr id="4" name="Date Placeholder 3"/>
          <p:cNvSpPr>
            <a:spLocks noGrp="1"/>
          </p:cNvSpPr>
          <p:nvPr>
            <p:ph type="dt" sz="half" idx="10"/>
          </p:nvPr>
        </p:nvSpPr>
        <p:spPr/>
        <p:txBody>
          <a:bodyPr/>
          <a:lstStyle/>
          <a:p>
            <a:fld id="{33B29F33-5ADE-4785-8220-B05F78973CB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69</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i="1" dirty="0"/>
          </a:p>
        </p:txBody>
      </p:sp>
      <p:sp>
        <p:nvSpPr>
          <p:cNvPr id="3" name="Content Placeholder 2"/>
          <p:cNvSpPr>
            <a:spLocks noGrp="1"/>
          </p:cNvSpPr>
          <p:nvPr>
            <p:ph idx="1"/>
          </p:nvPr>
        </p:nvSpPr>
        <p:spPr/>
        <p:txBody>
          <a:bodyPr>
            <a:normAutofit fontScale="85000" lnSpcReduction="20000"/>
          </a:bodyPr>
          <a:lstStyle/>
          <a:p>
            <a:r>
              <a:rPr lang="en-GB" dirty="0" smtClean="0"/>
              <a:t>TYPE IIIA:</a:t>
            </a:r>
          </a:p>
          <a:p>
            <a:pPr lvl="1"/>
            <a:r>
              <a:rPr lang="en-GB" dirty="0" smtClean="0"/>
              <a:t>Direct hernia.</a:t>
            </a:r>
          </a:p>
          <a:p>
            <a:pPr lvl="1"/>
            <a:r>
              <a:rPr lang="en-GB" dirty="0" smtClean="0"/>
              <a:t>Size is not taken into account.</a:t>
            </a:r>
          </a:p>
          <a:p>
            <a:r>
              <a:rPr lang="en-GB" dirty="0" smtClean="0"/>
              <a:t>TYPE IIIB:</a:t>
            </a:r>
          </a:p>
          <a:p>
            <a:pPr lvl="1"/>
            <a:r>
              <a:rPr lang="en-GB" dirty="0" smtClean="0"/>
              <a:t>Indirect hernia that has enlarged enough to encroach upon the posterior inguinal wall.</a:t>
            </a:r>
          </a:p>
          <a:p>
            <a:pPr lvl="1"/>
            <a:r>
              <a:rPr lang="en-GB" dirty="0" smtClean="0"/>
              <a:t>Indirect sliding or scrotal hernias are usually placed in this category because they are commonly associated with extension to the direct space.</a:t>
            </a:r>
          </a:p>
          <a:p>
            <a:pPr lvl="1"/>
            <a:r>
              <a:rPr lang="en-GB" dirty="0" smtClean="0"/>
              <a:t>Also includes </a:t>
            </a:r>
            <a:r>
              <a:rPr lang="en-GB" dirty="0" err="1" smtClean="0"/>
              <a:t>pantaloo</a:t>
            </a:r>
            <a:r>
              <a:rPr lang="en-GB" dirty="0" smtClean="0"/>
              <a:t> hernias.</a:t>
            </a:r>
          </a:p>
          <a:p>
            <a:r>
              <a:rPr lang="en-GB" dirty="0" smtClean="0"/>
              <a:t>TYPE IIIC:</a:t>
            </a:r>
          </a:p>
          <a:p>
            <a:pPr lvl="1"/>
            <a:r>
              <a:rPr lang="en-GB" dirty="0" smtClean="0"/>
              <a:t>Femoral hernia.</a:t>
            </a:r>
            <a:endParaRPr lang="en-GB" dirty="0"/>
          </a:p>
        </p:txBody>
      </p:sp>
      <p:sp>
        <p:nvSpPr>
          <p:cNvPr id="4" name="Date Placeholder 3"/>
          <p:cNvSpPr>
            <a:spLocks noGrp="1"/>
          </p:cNvSpPr>
          <p:nvPr>
            <p:ph type="dt" sz="half" idx="10"/>
          </p:nvPr>
        </p:nvSpPr>
        <p:spPr/>
        <p:txBody>
          <a:bodyPr/>
          <a:lstStyle/>
          <a:p>
            <a:fld id="{B8471BC1-FCD6-469C-8FFF-FF462B49C27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a:t>
            </a:fld>
            <a:endParaRPr lang="en-GB"/>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r>
              <a:rPr lang="en-GB" dirty="0" smtClean="0"/>
              <a:t>In most direct hernias, the </a:t>
            </a:r>
            <a:r>
              <a:rPr lang="en-GB" dirty="0" err="1" smtClean="0"/>
              <a:t>transversalis</a:t>
            </a:r>
            <a:r>
              <a:rPr lang="en-GB" dirty="0" smtClean="0"/>
              <a:t> fascia is diffusely attenuated, though a discrete defect in the fascia may occasionally occur.</a:t>
            </a:r>
          </a:p>
          <a:p>
            <a:r>
              <a:rPr lang="en-GB" dirty="0" smtClean="0"/>
              <a:t>This funicular type of direct inguinal hernia is more likely to become incarcerated, since it has distinct borders.</a:t>
            </a:r>
          </a:p>
          <a:p>
            <a:r>
              <a:rPr lang="en-GB" dirty="0" smtClean="0"/>
              <a:t>It should be noted, however, that </a:t>
            </a:r>
            <a:r>
              <a:rPr lang="en-GB" dirty="0" err="1" smtClean="0"/>
              <a:t>Hesselbach</a:t>
            </a:r>
            <a:r>
              <a:rPr lang="en-GB" dirty="0" smtClean="0"/>
              <a:t> actually described Cooper’s ligament as the base.</a:t>
            </a:r>
            <a:endParaRPr lang="en-GB" dirty="0"/>
          </a:p>
        </p:txBody>
      </p:sp>
      <p:sp>
        <p:nvSpPr>
          <p:cNvPr id="4" name="Date Placeholder 3"/>
          <p:cNvSpPr>
            <a:spLocks noGrp="1"/>
          </p:cNvSpPr>
          <p:nvPr>
            <p:ph type="dt" sz="half" idx="10"/>
          </p:nvPr>
        </p:nvSpPr>
        <p:spPr/>
        <p:txBody>
          <a:bodyPr/>
          <a:lstStyle/>
          <a:p>
            <a:fld id="{D6B214F2-5449-4D39-9D04-9A7E41124F5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70</a:t>
            </a:fld>
            <a:endParaRPr lang="en-GB"/>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dirty="0" smtClean="0"/>
              <a:t>An </a:t>
            </a:r>
            <a:r>
              <a:rPr lang="en-GB" dirty="0" err="1" smtClean="0"/>
              <a:t>aponeurosis</a:t>
            </a:r>
            <a:r>
              <a:rPr lang="en-GB" dirty="0" smtClean="0"/>
              <a:t> is the portion of a muscle containing no muscle fibre, that is usually present at insertion points.</a:t>
            </a:r>
          </a:p>
          <a:p>
            <a:r>
              <a:rPr lang="en-GB" dirty="0" smtClean="0"/>
              <a:t>Muscle fibres are said to ‘’give way’’ to the corresponding </a:t>
            </a:r>
            <a:r>
              <a:rPr lang="en-GB" dirty="0" err="1" smtClean="0"/>
              <a:t>aponeurosis</a:t>
            </a:r>
            <a:r>
              <a:rPr lang="en-GB" dirty="0" smtClean="0"/>
              <a:t>.</a:t>
            </a:r>
          </a:p>
          <a:p>
            <a:r>
              <a:rPr lang="en-GB" dirty="0" smtClean="0"/>
              <a:t>Fascia is the fibrous tissue that lines or envelops muscles.</a:t>
            </a:r>
            <a:endParaRPr lang="en-GB" dirty="0"/>
          </a:p>
        </p:txBody>
      </p:sp>
      <p:sp>
        <p:nvSpPr>
          <p:cNvPr id="4" name="Date Placeholder 3"/>
          <p:cNvSpPr>
            <a:spLocks noGrp="1"/>
          </p:cNvSpPr>
          <p:nvPr>
            <p:ph type="dt" sz="half" idx="10"/>
          </p:nvPr>
        </p:nvSpPr>
        <p:spPr/>
        <p:txBody>
          <a:bodyPr/>
          <a:lstStyle/>
          <a:p>
            <a:fld id="{4CAE7560-9944-4B00-B172-45DE2434123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71</a:t>
            </a:fld>
            <a:endParaRPr lang="en-GB"/>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dirty="0" smtClean="0"/>
              <a:t>ANTERIOR PERSPECTIVE (OPEN)</a:t>
            </a:r>
          </a:p>
          <a:p>
            <a:r>
              <a:rPr lang="en-GB" dirty="0" smtClean="0"/>
              <a:t>The first layers encountered beneath the skin are Camper’s and </a:t>
            </a:r>
            <a:r>
              <a:rPr lang="en-GB" dirty="0" err="1" smtClean="0"/>
              <a:t>Scarpa’s</a:t>
            </a:r>
            <a:r>
              <a:rPr lang="en-GB" dirty="0" smtClean="0"/>
              <a:t> fascia in the subcutaneous tissue.</a:t>
            </a:r>
          </a:p>
          <a:p>
            <a:r>
              <a:rPr lang="en-GB" dirty="0" smtClean="0"/>
              <a:t>The only significance of these layers is that they can be approximated when sufficiently developed, to provide another layer between a repaired inguinal floor and the outside.</a:t>
            </a:r>
            <a:endParaRPr lang="en-GB" dirty="0"/>
          </a:p>
        </p:txBody>
      </p:sp>
      <p:sp>
        <p:nvSpPr>
          <p:cNvPr id="4" name="Date Placeholder 3"/>
          <p:cNvSpPr>
            <a:spLocks noGrp="1"/>
          </p:cNvSpPr>
          <p:nvPr>
            <p:ph type="dt" sz="half" idx="10"/>
          </p:nvPr>
        </p:nvSpPr>
        <p:spPr/>
        <p:txBody>
          <a:bodyPr/>
          <a:lstStyle/>
          <a:p>
            <a:fld id="{3E8C72B9-3C27-418C-AA11-E9D56F91402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72</a:t>
            </a:fld>
            <a:endParaRPr lang="en-GB"/>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i="1" dirty="0" smtClean="0"/>
              <a:t>External Oblique Muscle:</a:t>
            </a:r>
          </a:p>
          <a:p>
            <a:pPr lvl="1"/>
            <a:r>
              <a:rPr lang="en-GB" dirty="0" smtClean="0"/>
              <a:t>The </a:t>
            </a:r>
            <a:r>
              <a:rPr lang="en-GB" dirty="0" err="1" smtClean="0"/>
              <a:t>aponeurosis</a:t>
            </a:r>
            <a:r>
              <a:rPr lang="en-GB" dirty="0" smtClean="0"/>
              <a:t> of the external oblique muscle is the next structure encountered as dissection proceeds through the abdominal wall.</a:t>
            </a:r>
          </a:p>
          <a:p>
            <a:pPr lvl="1"/>
            <a:r>
              <a:rPr lang="en-GB" dirty="0" smtClean="0"/>
              <a:t>The muscle arises from the posterior aspects of the lower eight ribs and </a:t>
            </a:r>
            <a:r>
              <a:rPr lang="en-GB" dirty="0" err="1" smtClean="0"/>
              <a:t>interdigitates</a:t>
            </a:r>
            <a:r>
              <a:rPr lang="en-GB" dirty="0" smtClean="0"/>
              <a:t> with both </a:t>
            </a:r>
            <a:r>
              <a:rPr lang="en-GB" dirty="0" err="1" smtClean="0"/>
              <a:t>serratus</a:t>
            </a:r>
            <a:r>
              <a:rPr lang="en-GB" dirty="0" smtClean="0"/>
              <a:t> anterior and the </a:t>
            </a:r>
            <a:r>
              <a:rPr lang="en-GB" dirty="0" err="1" smtClean="0"/>
              <a:t>latissimus</a:t>
            </a:r>
            <a:r>
              <a:rPr lang="en-GB" dirty="0" smtClean="0"/>
              <a:t> </a:t>
            </a:r>
            <a:r>
              <a:rPr lang="en-GB" dirty="0" err="1" smtClean="0"/>
              <a:t>dorsi</a:t>
            </a:r>
            <a:r>
              <a:rPr lang="en-GB" dirty="0" smtClean="0"/>
              <a:t> at its origin.</a:t>
            </a:r>
            <a:endParaRPr lang="en-GB" dirty="0"/>
          </a:p>
        </p:txBody>
      </p:sp>
      <p:sp>
        <p:nvSpPr>
          <p:cNvPr id="4" name="Date Placeholder 3"/>
          <p:cNvSpPr>
            <a:spLocks noGrp="1"/>
          </p:cNvSpPr>
          <p:nvPr>
            <p:ph type="dt" sz="half" idx="10"/>
          </p:nvPr>
        </p:nvSpPr>
        <p:spPr/>
        <p:txBody>
          <a:bodyPr/>
          <a:lstStyle/>
          <a:p>
            <a:fld id="{D35409E3-A7E5-4906-BCFC-6DECCBB698C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73</a:t>
            </a:fld>
            <a:endParaRPr lang="en-GB"/>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lvl="1"/>
            <a:r>
              <a:rPr lang="en-GB" dirty="0" smtClean="0"/>
              <a:t>The posterior portion of the muscle is oriented vertically and inserts on the crest of the </a:t>
            </a:r>
            <a:r>
              <a:rPr lang="en-GB" dirty="0" err="1" smtClean="0"/>
              <a:t>ilium</a:t>
            </a:r>
            <a:r>
              <a:rPr lang="en-GB" dirty="0" smtClean="0"/>
              <a:t>.</a:t>
            </a:r>
          </a:p>
          <a:p>
            <a:pPr lvl="1"/>
            <a:r>
              <a:rPr lang="en-GB" dirty="0" smtClean="0"/>
              <a:t>The anterior portion of the muscle courses inferiorly in an oblique direction toward the midline and pubis.</a:t>
            </a:r>
          </a:p>
          <a:p>
            <a:pPr lvl="1"/>
            <a:r>
              <a:rPr lang="en-GB" dirty="0" smtClean="0"/>
              <a:t>The muscle fibres themselves are of no interest to the inguinal hernia surgeon until they form its </a:t>
            </a:r>
            <a:r>
              <a:rPr lang="en-GB" dirty="0" err="1" smtClean="0"/>
              <a:t>aponeurosis</a:t>
            </a:r>
            <a:r>
              <a:rPr lang="en-GB" dirty="0" smtClean="0"/>
              <a:t>, which occurs well above the inguinal region.</a:t>
            </a:r>
            <a:endParaRPr lang="en-GB" dirty="0"/>
          </a:p>
        </p:txBody>
      </p:sp>
      <p:sp>
        <p:nvSpPr>
          <p:cNvPr id="4" name="Date Placeholder 3"/>
          <p:cNvSpPr>
            <a:spLocks noGrp="1"/>
          </p:cNvSpPr>
          <p:nvPr>
            <p:ph type="dt" sz="half" idx="10"/>
          </p:nvPr>
        </p:nvSpPr>
        <p:spPr/>
        <p:txBody>
          <a:bodyPr/>
          <a:lstStyle/>
          <a:p>
            <a:fld id="{C0F12D07-1D91-4E25-AB39-E0AE3DC9903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74</a:t>
            </a:fld>
            <a:endParaRPr lang="en-GB"/>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The obliquely arranged anterior-inferior fibres of the </a:t>
            </a:r>
            <a:r>
              <a:rPr lang="en-GB" dirty="0" err="1" smtClean="0"/>
              <a:t>aponeurosis</a:t>
            </a:r>
            <a:r>
              <a:rPr lang="en-GB" dirty="0" smtClean="0"/>
              <a:t> of the external oblique muscle fold back onto themselves to form the inguinal ligament  (syn.; </a:t>
            </a:r>
            <a:r>
              <a:rPr lang="en-GB" dirty="0" err="1" smtClean="0"/>
              <a:t>crural</a:t>
            </a:r>
            <a:r>
              <a:rPr lang="en-GB" dirty="0" smtClean="0"/>
              <a:t> arch; fallopian arch; femoral arch; </a:t>
            </a:r>
            <a:r>
              <a:rPr lang="en-GB" dirty="0" err="1" smtClean="0"/>
              <a:t>arcus</a:t>
            </a:r>
            <a:r>
              <a:rPr lang="en-GB" dirty="0" smtClean="0"/>
              <a:t> </a:t>
            </a:r>
            <a:r>
              <a:rPr lang="en-GB" dirty="0" err="1" smtClean="0"/>
              <a:t>inguinalis</a:t>
            </a:r>
            <a:r>
              <a:rPr lang="en-GB" dirty="0" smtClean="0"/>
              <a:t>; fallopian ligament; </a:t>
            </a:r>
            <a:r>
              <a:rPr lang="en-GB" dirty="0" err="1" smtClean="0"/>
              <a:t>Poupart</a:t>
            </a:r>
            <a:r>
              <a:rPr lang="en-GB" dirty="0" smtClean="0"/>
              <a:t> ligament; </a:t>
            </a:r>
            <a:r>
              <a:rPr lang="en-GB" dirty="0" err="1" smtClean="0"/>
              <a:t>ligamentum</a:t>
            </a:r>
            <a:r>
              <a:rPr lang="en-GB" dirty="0" smtClean="0"/>
              <a:t> </a:t>
            </a:r>
            <a:r>
              <a:rPr lang="en-GB" dirty="0" err="1" smtClean="0"/>
              <a:t>inguinale</a:t>
            </a:r>
            <a:r>
              <a:rPr lang="en-GB" dirty="0" smtClean="0"/>
              <a:t>).</a:t>
            </a:r>
          </a:p>
          <a:p>
            <a:pPr lvl="1"/>
            <a:r>
              <a:rPr lang="en-GB" dirty="0" smtClean="0"/>
              <a:t>This structure attaches laterally to the anterior superior iliac supine.</a:t>
            </a:r>
          </a:p>
          <a:p>
            <a:pPr lvl="1"/>
            <a:r>
              <a:rPr lang="en-GB" dirty="0" smtClean="0"/>
              <a:t>The medial insertion of the inguinal ligament in most individuals is dual.</a:t>
            </a:r>
          </a:p>
          <a:p>
            <a:pPr lvl="1"/>
            <a:endParaRPr lang="en-GB" dirty="0"/>
          </a:p>
        </p:txBody>
      </p:sp>
      <p:sp>
        <p:nvSpPr>
          <p:cNvPr id="4" name="Date Placeholder 3"/>
          <p:cNvSpPr>
            <a:spLocks noGrp="1"/>
          </p:cNvSpPr>
          <p:nvPr>
            <p:ph type="dt" sz="half" idx="10"/>
          </p:nvPr>
        </p:nvSpPr>
        <p:spPr/>
        <p:txBody>
          <a:bodyPr/>
          <a:lstStyle/>
          <a:p>
            <a:fld id="{63F8EFE1-002F-4810-8658-9ECD0F3FB81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75</a:t>
            </a:fld>
            <a:endParaRPr lang="en-GB"/>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a:bodyPr>
          <a:lstStyle/>
          <a:p>
            <a:pPr lvl="1"/>
            <a:r>
              <a:rPr lang="en-GB" dirty="0" smtClean="0"/>
              <a:t>One portion inserts on the pubic tubercle and the pubic bone.</a:t>
            </a:r>
          </a:p>
          <a:p>
            <a:pPr lvl="1"/>
            <a:r>
              <a:rPr lang="en-GB" dirty="0" smtClean="0"/>
              <a:t>The other portion is fan shaped and spans the distance between the inguinal ligament proper and the </a:t>
            </a:r>
            <a:r>
              <a:rPr lang="en-GB" dirty="0" err="1" smtClean="0"/>
              <a:t>pectineal</a:t>
            </a:r>
            <a:r>
              <a:rPr lang="en-GB" dirty="0" smtClean="0"/>
              <a:t> line of the pubis.</a:t>
            </a:r>
          </a:p>
          <a:p>
            <a:pPr lvl="1"/>
            <a:r>
              <a:rPr lang="en-GB" dirty="0" smtClean="0"/>
              <a:t>This fan-shaped portion of the ligament is called the </a:t>
            </a:r>
            <a:r>
              <a:rPr lang="en-GB" dirty="0" err="1" smtClean="0"/>
              <a:t>lacunar</a:t>
            </a:r>
            <a:r>
              <a:rPr lang="en-GB" dirty="0" smtClean="0"/>
              <a:t> ligament (</a:t>
            </a:r>
            <a:r>
              <a:rPr lang="en-GB" dirty="0" err="1" smtClean="0"/>
              <a:t>syns</a:t>
            </a:r>
            <a:r>
              <a:rPr lang="en-GB" dirty="0" smtClean="0"/>
              <a:t>: </a:t>
            </a:r>
            <a:r>
              <a:rPr lang="en-GB" dirty="0" err="1" smtClean="0"/>
              <a:t>Gimbernat</a:t>
            </a:r>
            <a:r>
              <a:rPr lang="en-GB" dirty="0" smtClean="0"/>
              <a:t> ligament and </a:t>
            </a:r>
            <a:r>
              <a:rPr lang="en-GB" dirty="0" err="1" smtClean="0"/>
              <a:t>ligamentum</a:t>
            </a:r>
            <a:r>
              <a:rPr lang="en-GB" dirty="0" smtClean="0"/>
              <a:t> </a:t>
            </a:r>
            <a:r>
              <a:rPr lang="en-GB" dirty="0" err="1" smtClean="0"/>
              <a:t>lacunare</a:t>
            </a:r>
            <a:r>
              <a:rPr lang="en-GB" dirty="0" smtClean="0"/>
              <a:t>). It blends laterally with Cooper’s (</a:t>
            </a:r>
            <a:r>
              <a:rPr lang="en-GB" dirty="0" err="1" smtClean="0"/>
              <a:t>pectineal</a:t>
            </a:r>
            <a:r>
              <a:rPr lang="en-GB" dirty="0" smtClean="0"/>
              <a:t>) ligament.</a:t>
            </a:r>
            <a:endParaRPr lang="en-GB" dirty="0"/>
          </a:p>
        </p:txBody>
      </p:sp>
      <p:sp>
        <p:nvSpPr>
          <p:cNvPr id="4" name="Date Placeholder 3"/>
          <p:cNvSpPr>
            <a:spLocks noGrp="1"/>
          </p:cNvSpPr>
          <p:nvPr>
            <p:ph type="dt" sz="half" idx="10"/>
          </p:nvPr>
        </p:nvSpPr>
        <p:spPr/>
        <p:txBody>
          <a:bodyPr/>
          <a:lstStyle/>
          <a:p>
            <a:fld id="{1A73FA06-81AD-43E1-8A2C-0003A7DBDF4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76</a:t>
            </a:fld>
            <a:endParaRPr lang="en-GB"/>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lvl="1"/>
            <a:r>
              <a:rPr lang="en-GB" dirty="0" smtClean="0"/>
              <a:t>The more medial fibres of the </a:t>
            </a:r>
            <a:r>
              <a:rPr lang="en-GB" dirty="0" err="1" smtClean="0"/>
              <a:t>aponeurosis</a:t>
            </a:r>
            <a:r>
              <a:rPr lang="en-GB" dirty="0" smtClean="0"/>
              <a:t> of the external oblique divide into a medial and lateral </a:t>
            </a:r>
            <a:r>
              <a:rPr lang="en-GB" dirty="0" err="1" smtClean="0"/>
              <a:t>crus</a:t>
            </a:r>
            <a:r>
              <a:rPr lang="en-GB" dirty="0" smtClean="0"/>
              <a:t> to form the external or superficial inguinal ring, through which the spermatic cord or round ligament and branches of the </a:t>
            </a:r>
            <a:r>
              <a:rPr lang="en-GB" dirty="0" err="1" smtClean="0"/>
              <a:t>ilioinguinal</a:t>
            </a:r>
            <a:r>
              <a:rPr lang="en-GB" dirty="0" smtClean="0"/>
              <a:t> and </a:t>
            </a:r>
            <a:r>
              <a:rPr lang="en-GB" dirty="0" err="1" smtClean="0"/>
              <a:t>genitofemoral</a:t>
            </a:r>
            <a:r>
              <a:rPr lang="en-GB" dirty="0" smtClean="0"/>
              <a:t> nerves pass.</a:t>
            </a:r>
          </a:p>
          <a:p>
            <a:pPr lvl="1"/>
            <a:r>
              <a:rPr lang="en-GB" dirty="0" smtClean="0"/>
              <a:t>The rest of the medial fibres insert into the </a:t>
            </a:r>
            <a:r>
              <a:rPr lang="en-GB" dirty="0" err="1" smtClean="0"/>
              <a:t>linea</a:t>
            </a:r>
            <a:r>
              <a:rPr lang="en-GB" dirty="0" smtClean="0"/>
              <a:t> alba after contributing to the anterior portion of the rectus sheath.</a:t>
            </a:r>
            <a:endParaRPr lang="en-GB" dirty="0"/>
          </a:p>
        </p:txBody>
      </p:sp>
      <p:sp>
        <p:nvSpPr>
          <p:cNvPr id="4" name="Date Placeholder 3"/>
          <p:cNvSpPr>
            <a:spLocks noGrp="1"/>
          </p:cNvSpPr>
          <p:nvPr>
            <p:ph type="dt" sz="half" idx="10"/>
          </p:nvPr>
        </p:nvSpPr>
        <p:spPr/>
        <p:txBody>
          <a:bodyPr/>
          <a:lstStyle/>
          <a:p>
            <a:fld id="{D038AEAF-468D-4456-9C0A-367DC3269E0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77</a:t>
            </a:fld>
            <a:endParaRPr lang="en-GB"/>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The internal spermatic vessels (</a:t>
            </a:r>
            <a:r>
              <a:rPr lang="en-GB" dirty="0" err="1" smtClean="0"/>
              <a:t>pampiniform</a:t>
            </a:r>
            <a:r>
              <a:rPr lang="en-GB" dirty="0" smtClean="0"/>
              <a:t> venous plexus and the testicular artery) and the genital branch of the </a:t>
            </a:r>
            <a:r>
              <a:rPr lang="en-GB" dirty="0" err="1" smtClean="0"/>
              <a:t>genitofemoral</a:t>
            </a:r>
            <a:r>
              <a:rPr lang="en-GB" dirty="0" smtClean="0"/>
              <a:t> nerve, a branch of the lumbar plexus, join the vas deferens at the internal inguinal ring to begin the spermatic cord.</a:t>
            </a:r>
          </a:p>
          <a:p>
            <a:pPr lvl="1"/>
            <a:r>
              <a:rPr lang="en-GB" dirty="0" smtClean="0"/>
              <a:t>The cord structures also include several investing layers.</a:t>
            </a:r>
          </a:p>
          <a:p>
            <a:pPr lvl="1"/>
            <a:r>
              <a:rPr lang="en-GB" dirty="0" smtClean="0"/>
              <a:t>The innermost covering layer is the internal spermatic fascia.</a:t>
            </a:r>
            <a:endParaRPr lang="en-GB" dirty="0"/>
          </a:p>
        </p:txBody>
      </p:sp>
      <p:sp>
        <p:nvSpPr>
          <p:cNvPr id="4" name="Date Placeholder 3"/>
          <p:cNvSpPr>
            <a:spLocks noGrp="1"/>
          </p:cNvSpPr>
          <p:nvPr>
            <p:ph type="dt" sz="half" idx="10"/>
          </p:nvPr>
        </p:nvSpPr>
        <p:spPr/>
        <p:txBody>
          <a:bodyPr/>
          <a:lstStyle/>
          <a:p>
            <a:fld id="{6A3D7EE1-2E2C-41EC-8C43-91A8AB52E807}"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78</a:t>
            </a:fld>
            <a:endParaRPr lang="en-GB"/>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lvl="1"/>
            <a:r>
              <a:rPr lang="en-GB" dirty="0" smtClean="0"/>
              <a:t>The middle covering layer is called the </a:t>
            </a:r>
            <a:r>
              <a:rPr lang="en-GB" dirty="0" err="1" smtClean="0"/>
              <a:t>cremasteric</a:t>
            </a:r>
            <a:r>
              <a:rPr lang="en-GB" dirty="0" smtClean="0"/>
              <a:t> fascia, and contains the </a:t>
            </a:r>
            <a:r>
              <a:rPr lang="en-GB" dirty="0" err="1" smtClean="0"/>
              <a:t>cremasteric</a:t>
            </a:r>
            <a:r>
              <a:rPr lang="en-GB" dirty="0" smtClean="0"/>
              <a:t> muscle bundles, both of which are derived from the internal abdominal oblique muscle and fascia.</a:t>
            </a:r>
          </a:p>
          <a:p>
            <a:pPr lvl="1"/>
            <a:r>
              <a:rPr lang="en-GB" dirty="0" smtClean="0"/>
              <a:t>The outermost covering of the spermatic cord is the external spermatic fascia, which is continuous with the investing fascia of the external oblique muscle.</a:t>
            </a:r>
            <a:endParaRPr lang="en-GB" dirty="0"/>
          </a:p>
        </p:txBody>
      </p:sp>
      <p:sp>
        <p:nvSpPr>
          <p:cNvPr id="4" name="Date Placeholder 3"/>
          <p:cNvSpPr>
            <a:spLocks noGrp="1"/>
          </p:cNvSpPr>
          <p:nvPr>
            <p:ph type="dt" sz="half" idx="10"/>
          </p:nvPr>
        </p:nvSpPr>
        <p:spPr/>
        <p:txBody>
          <a:bodyPr/>
          <a:lstStyle/>
          <a:p>
            <a:fld id="{0A522693-4B16-487E-B6D2-3B4594738B81}"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79</a:t>
            </a:fld>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lstStyle/>
          <a:p>
            <a:r>
              <a:rPr lang="en-GB" dirty="0" smtClean="0"/>
              <a:t>TYPE IV:</a:t>
            </a:r>
          </a:p>
          <a:p>
            <a:pPr lvl="1"/>
            <a:r>
              <a:rPr lang="en-GB" dirty="0" smtClean="0"/>
              <a:t>Recurrent hernia.</a:t>
            </a:r>
          </a:p>
          <a:p>
            <a:pPr lvl="1"/>
            <a:r>
              <a:rPr lang="en-GB" dirty="0" smtClean="0"/>
              <a:t>Modifiers A-D are sometimes added, which correspond to indirect, direct, femoral and mixed respectively.</a:t>
            </a:r>
            <a:endParaRPr lang="en-GB" dirty="0"/>
          </a:p>
        </p:txBody>
      </p:sp>
      <p:sp>
        <p:nvSpPr>
          <p:cNvPr id="4" name="Date Placeholder 3"/>
          <p:cNvSpPr>
            <a:spLocks noGrp="1"/>
          </p:cNvSpPr>
          <p:nvPr>
            <p:ph type="dt" sz="half" idx="10"/>
          </p:nvPr>
        </p:nvSpPr>
        <p:spPr/>
        <p:txBody>
          <a:bodyPr/>
          <a:lstStyle/>
          <a:p>
            <a:fld id="{C4F7298F-1434-44AC-A941-71DF0EB5A428}"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a:t>
            </a:fld>
            <a:endParaRPr lang="en-GB"/>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The </a:t>
            </a:r>
            <a:r>
              <a:rPr lang="en-GB" dirty="0" err="1" smtClean="0"/>
              <a:t>processus</a:t>
            </a:r>
            <a:r>
              <a:rPr lang="en-GB" dirty="0" smtClean="0"/>
              <a:t> (tunica) </a:t>
            </a:r>
            <a:r>
              <a:rPr lang="en-GB" dirty="0" err="1" smtClean="0"/>
              <a:t>vaginalis</a:t>
            </a:r>
            <a:r>
              <a:rPr lang="en-GB" dirty="0" smtClean="0"/>
              <a:t> normally has atrophied and closed early in neonatal life.</a:t>
            </a:r>
          </a:p>
          <a:p>
            <a:pPr lvl="1"/>
            <a:r>
              <a:rPr lang="en-GB" dirty="0" smtClean="0"/>
              <a:t>The structure is an </a:t>
            </a:r>
            <a:r>
              <a:rPr lang="en-GB" dirty="0" err="1" smtClean="0"/>
              <a:t>invagination</a:t>
            </a:r>
            <a:r>
              <a:rPr lang="en-GB" dirty="0" smtClean="0"/>
              <a:t> of peritoneum that results in foetal life, when the testicle that is attached to the peritoneum on its anterior surface descends </a:t>
            </a:r>
            <a:r>
              <a:rPr lang="en-GB" dirty="0" err="1" smtClean="0"/>
              <a:t>retroperitoneally</a:t>
            </a:r>
            <a:r>
              <a:rPr lang="en-GB" dirty="0" smtClean="0"/>
              <a:t>, pulling the peritoneum with it.</a:t>
            </a:r>
          </a:p>
          <a:p>
            <a:pPr lvl="1"/>
            <a:r>
              <a:rPr lang="en-GB" dirty="0" smtClean="0"/>
              <a:t>Failure of this </a:t>
            </a:r>
            <a:r>
              <a:rPr lang="en-GB" dirty="0" err="1" smtClean="0"/>
              <a:t>invagination</a:t>
            </a:r>
            <a:r>
              <a:rPr lang="en-GB" dirty="0" smtClean="0"/>
              <a:t> to obliterate by natural processes (a patent </a:t>
            </a:r>
            <a:r>
              <a:rPr lang="en-GB" dirty="0" err="1" smtClean="0"/>
              <a:t>processus</a:t>
            </a:r>
            <a:r>
              <a:rPr lang="en-GB" dirty="0" smtClean="0"/>
              <a:t> </a:t>
            </a:r>
            <a:r>
              <a:rPr lang="en-GB" dirty="0" err="1" smtClean="0"/>
              <a:t>vaginalis</a:t>
            </a:r>
            <a:r>
              <a:rPr lang="en-GB" dirty="0" smtClean="0"/>
              <a:t>) is the sine qua non of a </a:t>
            </a:r>
            <a:r>
              <a:rPr lang="en-GB" dirty="0" err="1" smtClean="0"/>
              <a:t>congental</a:t>
            </a:r>
            <a:r>
              <a:rPr lang="en-GB" dirty="0" smtClean="0"/>
              <a:t> indirect inguinal hernia.</a:t>
            </a:r>
            <a:endParaRPr lang="en-GB" dirty="0"/>
          </a:p>
        </p:txBody>
      </p:sp>
      <p:sp>
        <p:nvSpPr>
          <p:cNvPr id="4" name="Date Placeholder 3"/>
          <p:cNvSpPr>
            <a:spLocks noGrp="1"/>
          </p:cNvSpPr>
          <p:nvPr>
            <p:ph type="dt" sz="half" idx="10"/>
          </p:nvPr>
        </p:nvSpPr>
        <p:spPr/>
        <p:txBody>
          <a:bodyPr/>
          <a:lstStyle/>
          <a:p>
            <a:fld id="{20307682-83EF-4004-BAAF-21142237F77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80</a:t>
            </a:fld>
            <a:endParaRPr lang="en-GB"/>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i="1" dirty="0" smtClean="0"/>
              <a:t>The Internal Abdominal Oblique Muscle:</a:t>
            </a:r>
          </a:p>
          <a:p>
            <a:pPr lvl="1"/>
            <a:r>
              <a:rPr lang="en-GB" dirty="0" smtClean="0"/>
              <a:t>Fibres fan out, following the shape of the iliac crest.</a:t>
            </a:r>
          </a:p>
          <a:p>
            <a:pPr lvl="1"/>
            <a:r>
              <a:rPr lang="en-GB" dirty="0" smtClean="0"/>
              <a:t>The superior fibres course obliquely upward towards the distal ends of the lower three or four ribs, while the lower fibres orient themselves </a:t>
            </a:r>
            <a:r>
              <a:rPr lang="en-GB" dirty="0" err="1" smtClean="0"/>
              <a:t>inferomedially</a:t>
            </a:r>
            <a:r>
              <a:rPr lang="en-GB" dirty="0" smtClean="0"/>
              <a:t> toward the pubis to run parallel to the external oblique </a:t>
            </a:r>
            <a:r>
              <a:rPr lang="en-GB" dirty="0" err="1" smtClean="0"/>
              <a:t>aponeurotic</a:t>
            </a:r>
            <a:r>
              <a:rPr lang="en-GB" dirty="0" smtClean="0"/>
              <a:t> fibres. </a:t>
            </a:r>
            <a:endParaRPr lang="en-GB" dirty="0"/>
          </a:p>
        </p:txBody>
      </p:sp>
      <p:sp>
        <p:nvSpPr>
          <p:cNvPr id="4" name="Date Placeholder 3"/>
          <p:cNvSpPr>
            <a:spLocks noGrp="1"/>
          </p:cNvSpPr>
          <p:nvPr>
            <p:ph type="dt" sz="half" idx="10"/>
          </p:nvPr>
        </p:nvSpPr>
        <p:spPr/>
        <p:txBody>
          <a:bodyPr/>
          <a:lstStyle/>
          <a:p>
            <a:fld id="{DABF149F-23E6-4B9E-8D02-A2D5E474BB3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81</a:t>
            </a:fld>
            <a:endParaRPr lang="en-GB"/>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lvl="1"/>
            <a:r>
              <a:rPr lang="en-GB" dirty="0" smtClean="0"/>
              <a:t>The fibres arch over the round ligament or the spermatic cord, forming the superficial part of the internal (deep) inguinal ring.</a:t>
            </a:r>
          </a:p>
          <a:p>
            <a:pPr lvl="1"/>
            <a:r>
              <a:rPr lang="en-GB" dirty="0" smtClean="0"/>
              <a:t>The </a:t>
            </a:r>
            <a:r>
              <a:rPr lang="en-GB" dirty="0" err="1" smtClean="0"/>
              <a:t>cremaster</a:t>
            </a:r>
            <a:r>
              <a:rPr lang="en-GB" dirty="0" smtClean="0"/>
              <a:t> muscle fibres which are derived from the internal oblique muscle, are innervated by the </a:t>
            </a:r>
            <a:r>
              <a:rPr lang="en-GB" dirty="0" err="1" smtClean="0"/>
              <a:t>genitofemoral</a:t>
            </a:r>
            <a:r>
              <a:rPr lang="en-GB" dirty="0" smtClean="0"/>
              <a:t> nerve (L1, L2).</a:t>
            </a:r>
            <a:endParaRPr lang="en-GB" dirty="0"/>
          </a:p>
        </p:txBody>
      </p:sp>
      <p:sp>
        <p:nvSpPr>
          <p:cNvPr id="4" name="Date Placeholder 3"/>
          <p:cNvSpPr>
            <a:spLocks noGrp="1"/>
          </p:cNvSpPr>
          <p:nvPr>
            <p:ph type="dt" sz="half" idx="10"/>
          </p:nvPr>
        </p:nvSpPr>
        <p:spPr/>
        <p:txBody>
          <a:bodyPr/>
          <a:lstStyle/>
          <a:p>
            <a:fld id="{4D6E5370-065D-422E-9299-E30975C1CB3E}"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82</a:t>
            </a:fld>
            <a:endParaRPr lang="en-GB"/>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fontScale="92500" lnSpcReduction="10000"/>
          </a:bodyPr>
          <a:lstStyle/>
          <a:p>
            <a:r>
              <a:rPr lang="en-GB" i="1" dirty="0" err="1" smtClean="0"/>
              <a:t>Transversus</a:t>
            </a:r>
            <a:r>
              <a:rPr lang="en-GB" i="1" dirty="0" smtClean="0"/>
              <a:t> </a:t>
            </a:r>
            <a:r>
              <a:rPr lang="en-GB" i="1" dirty="0" err="1" smtClean="0"/>
              <a:t>Abdominis</a:t>
            </a:r>
            <a:r>
              <a:rPr lang="en-GB" i="1" dirty="0" smtClean="0"/>
              <a:t> Muscle:</a:t>
            </a:r>
          </a:p>
          <a:p>
            <a:pPr lvl="1"/>
            <a:r>
              <a:rPr lang="en-GB" dirty="0" smtClean="0"/>
              <a:t>Arises from the:</a:t>
            </a:r>
          </a:p>
          <a:p>
            <a:pPr lvl="2"/>
            <a:r>
              <a:rPr lang="en-GB" dirty="0" smtClean="0"/>
              <a:t>Inguinal ligament.</a:t>
            </a:r>
          </a:p>
          <a:p>
            <a:pPr lvl="2"/>
            <a:r>
              <a:rPr lang="en-GB" dirty="0" smtClean="0"/>
              <a:t>Inner side of the iliac crest.</a:t>
            </a:r>
          </a:p>
          <a:p>
            <a:pPr lvl="2"/>
            <a:r>
              <a:rPr lang="en-GB" dirty="0" err="1" smtClean="0"/>
              <a:t>Endoabdominal</a:t>
            </a:r>
            <a:r>
              <a:rPr lang="en-GB" dirty="0" smtClean="0"/>
              <a:t> fascia, and</a:t>
            </a:r>
          </a:p>
          <a:p>
            <a:pPr lvl="2"/>
            <a:r>
              <a:rPr lang="en-GB" dirty="0" smtClean="0"/>
              <a:t>The lower six costal cartilages and ribs, where it </a:t>
            </a:r>
            <a:r>
              <a:rPr lang="en-GB" dirty="0" err="1" smtClean="0"/>
              <a:t>interdigitates</a:t>
            </a:r>
            <a:r>
              <a:rPr lang="en-GB" dirty="0" smtClean="0"/>
              <a:t> with the lateral diaphragmatic fibres.</a:t>
            </a:r>
          </a:p>
          <a:p>
            <a:pPr lvl="1"/>
            <a:r>
              <a:rPr lang="en-GB" dirty="0" smtClean="0"/>
              <a:t>The medial </a:t>
            </a:r>
            <a:r>
              <a:rPr lang="en-GB" dirty="0" err="1" smtClean="0"/>
              <a:t>aponeurotic</a:t>
            </a:r>
            <a:r>
              <a:rPr lang="en-GB" dirty="0" smtClean="0"/>
              <a:t> fibres of the </a:t>
            </a:r>
            <a:r>
              <a:rPr lang="en-GB" dirty="0" err="1" smtClean="0"/>
              <a:t>transversus</a:t>
            </a:r>
            <a:r>
              <a:rPr lang="en-GB" dirty="0" smtClean="0"/>
              <a:t> </a:t>
            </a:r>
            <a:r>
              <a:rPr lang="en-GB" dirty="0" err="1" smtClean="0"/>
              <a:t>abdominis</a:t>
            </a:r>
            <a:r>
              <a:rPr lang="en-GB" dirty="0" smtClean="0"/>
              <a:t> contribute to the rectus sheath and insert on the </a:t>
            </a:r>
            <a:r>
              <a:rPr lang="en-GB" dirty="0" err="1" smtClean="0"/>
              <a:t>pecten</a:t>
            </a:r>
            <a:r>
              <a:rPr lang="en-GB" dirty="0" smtClean="0"/>
              <a:t> pubis, and the crest of the pubis, forming the </a:t>
            </a:r>
            <a:r>
              <a:rPr lang="en-GB" dirty="0" err="1" smtClean="0"/>
              <a:t>falx</a:t>
            </a:r>
            <a:r>
              <a:rPr lang="en-GB" dirty="0" smtClean="0"/>
              <a:t> </a:t>
            </a:r>
            <a:r>
              <a:rPr lang="en-GB" dirty="0" err="1" smtClean="0"/>
              <a:t>inguinalis</a:t>
            </a:r>
            <a:r>
              <a:rPr lang="en-GB" dirty="0" smtClean="0"/>
              <a:t> (conjoined tendon).</a:t>
            </a:r>
            <a:endParaRPr lang="en-GB" dirty="0"/>
          </a:p>
        </p:txBody>
      </p:sp>
      <p:sp>
        <p:nvSpPr>
          <p:cNvPr id="4" name="Date Placeholder 3"/>
          <p:cNvSpPr>
            <a:spLocks noGrp="1"/>
          </p:cNvSpPr>
          <p:nvPr>
            <p:ph type="dt" sz="half" idx="10"/>
          </p:nvPr>
        </p:nvSpPr>
        <p:spPr/>
        <p:txBody>
          <a:bodyPr/>
          <a:lstStyle/>
          <a:p>
            <a:fld id="{33724368-0BCD-40D6-93AC-64234A0E766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83</a:t>
            </a:fld>
            <a:endParaRPr lang="en-GB"/>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fontScale="92500"/>
          </a:bodyPr>
          <a:lstStyle/>
          <a:p>
            <a:pPr lvl="1"/>
            <a:r>
              <a:rPr lang="en-GB" dirty="0" smtClean="0"/>
              <a:t>These fibres infrequently are joined by a portion of the internal oblique </a:t>
            </a:r>
            <a:r>
              <a:rPr lang="en-GB" dirty="0" err="1" smtClean="0"/>
              <a:t>aponeurosis</a:t>
            </a:r>
            <a:r>
              <a:rPr lang="en-GB" dirty="0" smtClean="0"/>
              <a:t>; only then is a true conjoined tendon is formed.</a:t>
            </a:r>
          </a:p>
          <a:p>
            <a:pPr lvl="1"/>
            <a:r>
              <a:rPr lang="en-GB" dirty="0" err="1" smtClean="0"/>
              <a:t>Aponeurotic</a:t>
            </a:r>
            <a:r>
              <a:rPr lang="en-GB" dirty="0" smtClean="0"/>
              <a:t> fibres of the </a:t>
            </a:r>
            <a:r>
              <a:rPr lang="en-GB" dirty="0" err="1" smtClean="0"/>
              <a:t>transversus</a:t>
            </a:r>
            <a:r>
              <a:rPr lang="en-GB" dirty="0" smtClean="0"/>
              <a:t> </a:t>
            </a:r>
            <a:r>
              <a:rPr lang="en-GB" dirty="0" err="1" smtClean="0"/>
              <a:t>abdominis</a:t>
            </a:r>
            <a:r>
              <a:rPr lang="en-GB" dirty="0" smtClean="0"/>
              <a:t> also form the structure known as the </a:t>
            </a:r>
            <a:r>
              <a:rPr lang="en-GB" dirty="0" err="1" smtClean="0"/>
              <a:t>aponeurotic</a:t>
            </a:r>
            <a:r>
              <a:rPr lang="en-GB" dirty="0" smtClean="0"/>
              <a:t> arch.</a:t>
            </a:r>
          </a:p>
          <a:p>
            <a:pPr lvl="1"/>
            <a:r>
              <a:rPr lang="en-GB" dirty="0" smtClean="0"/>
              <a:t>It is theorized that the contraction of the </a:t>
            </a:r>
            <a:r>
              <a:rPr lang="en-GB" dirty="0" err="1" smtClean="0"/>
              <a:t>transversus</a:t>
            </a:r>
            <a:r>
              <a:rPr lang="en-GB" dirty="0" smtClean="0"/>
              <a:t> </a:t>
            </a:r>
            <a:r>
              <a:rPr lang="en-GB" dirty="0" err="1" smtClean="0"/>
              <a:t>abdominis</a:t>
            </a:r>
            <a:r>
              <a:rPr lang="en-GB" dirty="0" smtClean="0"/>
              <a:t> causes the arch to move downward toward the inguinal ligament, thereby constituting a shutter mechanism that reinforces the weakest area of the groin when intra-abdominal pressure is increased.</a:t>
            </a:r>
            <a:endParaRPr lang="en-GB" dirty="0"/>
          </a:p>
        </p:txBody>
      </p:sp>
      <p:sp>
        <p:nvSpPr>
          <p:cNvPr id="4" name="Date Placeholder 3"/>
          <p:cNvSpPr>
            <a:spLocks noGrp="1"/>
          </p:cNvSpPr>
          <p:nvPr>
            <p:ph type="dt" sz="half" idx="10"/>
          </p:nvPr>
        </p:nvSpPr>
        <p:spPr/>
        <p:txBody>
          <a:bodyPr/>
          <a:lstStyle/>
          <a:p>
            <a:fld id="{A4CA6977-C697-4A6B-B697-18679463B0A4}"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84</a:t>
            </a:fld>
            <a:endParaRPr lang="en-GB"/>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pPr lvl="1"/>
            <a:r>
              <a:rPr lang="en-GB" dirty="0" smtClean="0"/>
              <a:t>The area beneath the arch varies.</a:t>
            </a:r>
          </a:p>
          <a:p>
            <a:pPr lvl="1"/>
            <a:r>
              <a:rPr lang="en-GB" dirty="0" smtClean="0"/>
              <a:t>Many feel that a high arch resulting in a larger area devoid of muscle is a predisposing factor for a direct inguinal hernia.</a:t>
            </a:r>
            <a:endParaRPr lang="en-GB" dirty="0"/>
          </a:p>
        </p:txBody>
      </p:sp>
      <p:sp>
        <p:nvSpPr>
          <p:cNvPr id="4" name="Date Placeholder 3"/>
          <p:cNvSpPr>
            <a:spLocks noGrp="1"/>
          </p:cNvSpPr>
          <p:nvPr>
            <p:ph type="dt" sz="half" idx="10"/>
          </p:nvPr>
        </p:nvSpPr>
        <p:spPr/>
        <p:txBody>
          <a:bodyPr/>
          <a:lstStyle/>
          <a:p>
            <a:fld id="{72CC88A0-B2F8-49C0-9AE6-F532E8AF69E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85</a:t>
            </a:fld>
            <a:endParaRPr lang="en-GB"/>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lstStyle/>
          <a:p>
            <a:r>
              <a:rPr lang="en-GB" i="1" dirty="0" smtClean="0"/>
              <a:t>The Rectus </a:t>
            </a:r>
            <a:r>
              <a:rPr lang="en-GB" i="1" dirty="0" err="1" smtClean="0"/>
              <a:t>abdominis</a:t>
            </a:r>
            <a:r>
              <a:rPr lang="en-GB" i="1" dirty="0" smtClean="0"/>
              <a:t> Muscle:</a:t>
            </a:r>
          </a:p>
          <a:p>
            <a:pPr lvl="1"/>
            <a:r>
              <a:rPr lang="en-GB" dirty="0" smtClean="0"/>
              <a:t>Arises from the 5</a:t>
            </a:r>
            <a:r>
              <a:rPr lang="en-GB" baseline="30000" dirty="0" smtClean="0"/>
              <a:t>th</a:t>
            </a:r>
            <a:r>
              <a:rPr lang="en-GB" dirty="0" smtClean="0"/>
              <a:t> to the 7</a:t>
            </a:r>
            <a:r>
              <a:rPr lang="en-GB" baseline="30000" dirty="0" smtClean="0"/>
              <a:t>th</a:t>
            </a:r>
            <a:r>
              <a:rPr lang="en-GB" dirty="0" smtClean="0"/>
              <a:t> costal cartilages and inserts on the pubic </a:t>
            </a:r>
            <a:r>
              <a:rPr lang="en-GB" dirty="0" err="1" smtClean="0"/>
              <a:t>symphysis</a:t>
            </a:r>
            <a:r>
              <a:rPr lang="en-GB" dirty="0" smtClean="0"/>
              <a:t> and the pubic crest.</a:t>
            </a:r>
          </a:p>
          <a:p>
            <a:pPr lvl="1"/>
            <a:r>
              <a:rPr lang="en-GB" dirty="0" smtClean="0"/>
              <a:t>The lateral edge of the muscle is demarcated by a slight depression in the </a:t>
            </a:r>
            <a:r>
              <a:rPr lang="en-GB" dirty="0" err="1" smtClean="0"/>
              <a:t>aponeurotic</a:t>
            </a:r>
            <a:r>
              <a:rPr lang="en-GB" dirty="0" smtClean="0"/>
              <a:t> fibres coursing toward the muscle; this depression is the </a:t>
            </a:r>
            <a:r>
              <a:rPr lang="en-GB" dirty="0" err="1" smtClean="0"/>
              <a:t>semilunar</a:t>
            </a:r>
            <a:r>
              <a:rPr lang="en-GB" dirty="0" smtClean="0"/>
              <a:t> line.</a:t>
            </a:r>
            <a:endParaRPr lang="en-GB" dirty="0"/>
          </a:p>
        </p:txBody>
      </p:sp>
      <p:sp>
        <p:nvSpPr>
          <p:cNvPr id="4" name="Date Placeholder 3"/>
          <p:cNvSpPr>
            <a:spLocks noGrp="1"/>
          </p:cNvSpPr>
          <p:nvPr>
            <p:ph type="dt" sz="half" idx="10"/>
          </p:nvPr>
        </p:nvSpPr>
        <p:spPr/>
        <p:txBody>
          <a:bodyPr/>
          <a:lstStyle/>
          <a:p>
            <a:fld id="{F6333C18-3605-4A37-ABD5-637684A88DF6}"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86</a:t>
            </a:fld>
            <a:endParaRPr lang="en-GB"/>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surgical anatomy cont.</a:t>
            </a:r>
            <a:endParaRPr lang="en-GB" sz="2000" dirty="0"/>
          </a:p>
        </p:txBody>
      </p:sp>
      <p:sp>
        <p:nvSpPr>
          <p:cNvPr id="3" name="Content Placeholder 2"/>
          <p:cNvSpPr>
            <a:spLocks noGrp="1"/>
          </p:cNvSpPr>
          <p:nvPr>
            <p:ph idx="1"/>
          </p:nvPr>
        </p:nvSpPr>
        <p:spPr/>
        <p:txBody>
          <a:bodyPr>
            <a:normAutofit fontScale="92500" lnSpcReduction="20000"/>
          </a:bodyPr>
          <a:lstStyle/>
          <a:p>
            <a:pPr lvl="1"/>
            <a:r>
              <a:rPr lang="en-GB" dirty="0" smtClean="0"/>
              <a:t>The </a:t>
            </a:r>
            <a:r>
              <a:rPr lang="en-GB" dirty="0" err="1" smtClean="0"/>
              <a:t>arcuate</a:t>
            </a:r>
            <a:r>
              <a:rPr lang="en-GB" dirty="0" smtClean="0"/>
              <a:t> line of Douglas is formed at a variable distance between the umbilicus and the inguinal space because the fascia of the large, flat muscles of the abdominal wall contribute their </a:t>
            </a:r>
            <a:r>
              <a:rPr lang="en-GB" dirty="0" err="1" smtClean="0"/>
              <a:t>aponeuroses</a:t>
            </a:r>
            <a:r>
              <a:rPr lang="en-GB" dirty="0" smtClean="0"/>
              <a:t> to the anterior surface of the muscle, leaving only </a:t>
            </a:r>
            <a:r>
              <a:rPr lang="en-GB" dirty="0" err="1" smtClean="0"/>
              <a:t>transversalis</a:t>
            </a:r>
            <a:r>
              <a:rPr lang="en-GB" dirty="0" smtClean="0"/>
              <a:t> fascia to cover the posterior surface of the rectus muscle.</a:t>
            </a:r>
          </a:p>
          <a:p>
            <a:pPr lvl="1"/>
            <a:r>
              <a:rPr lang="en-GB" dirty="0" smtClean="0"/>
              <a:t>The </a:t>
            </a:r>
            <a:r>
              <a:rPr lang="en-GB" dirty="0" err="1" smtClean="0"/>
              <a:t>pyramidalis</a:t>
            </a:r>
            <a:r>
              <a:rPr lang="en-GB" dirty="0" smtClean="0"/>
              <a:t> muscle accompanies the rectus </a:t>
            </a:r>
            <a:r>
              <a:rPr lang="en-GB" dirty="0" err="1" smtClean="0"/>
              <a:t>abdominis</a:t>
            </a:r>
            <a:r>
              <a:rPr lang="en-GB" dirty="0" smtClean="0"/>
              <a:t> at its origin in a minority of individuals.</a:t>
            </a:r>
          </a:p>
          <a:p>
            <a:pPr lvl="1"/>
            <a:r>
              <a:rPr lang="en-GB" dirty="0" smtClean="0"/>
              <a:t>It arises from the pubic </a:t>
            </a:r>
            <a:r>
              <a:rPr lang="en-GB" dirty="0" err="1" smtClean="0"/>
              <a:t>symphysis</a:t>
            </a:r>
            <a:r>
              <a:rPr lang="en-GB" dirty="0" smtClean="0"/>
              <a:t> and remains within the rectus sheath where it tapers to attach to the </a:t>
            </a:r>
            <a:r>
              <a:rPr lang="en-GB" dirty="0" err="1" smtClean="0"/>
              <a:t>linea</a:t>
            </a:r>
            <a:r>
              <a:rPr lang="en-GB" dirty="0" smtClean="0"/>
              <a:t> alba.</a:t>
            </a:r>
            <a:endParaRPr lang="en-GB" dirty="0"/>
          </a:p>
        </p:txBody>
      </p:sp>
      <p:sp>
        <p:nvSpPr>
          <p:cNvPr id="4" name="Date Placeholder 3"/>
          <p:cNvSpPr>
            <a:spLocks noGrp="1"/>
          </p:cNvSpPr>
          <p:nvPr>
            <p:ph type="dt" sz="half" idx="10"/>
          </p:nvPr>
        </p:nvSpPr>
        <p:spPr/>
        <p:txBody>
          <a:bodyPr/>
          <a:lstStyle/>
          <a:p>
            <a:fld id="{F7184F60-0A24-4C50-8F03-E431E97F060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87</a:t>
            </a:fld>
            <a:endParaRPr lang="en-GB"/>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INDIRECT (SYN. OBLIQUE) INGUINAL HERNIA</a:t>
            </a:r>
            <a:endParaRPr lang="en-GB" dirty="0"/>
          </a:p>
        </p:txBody>
      </p:sp>
      <p:sp>
        <p:nvSpPr>
          <p:cNvPr id="3" name="Subtitle 2"/>
          <p:cNvSpPr>
            <a:spLocks noGrp="1"/>
          </p:cNvSpPr>
          <p:nvPr>
            <p:ph type="subTitle" idx="1"/>
          </p:nvPr>
        </p:nvSpPr>
        <p:spPr/>
        <p:txBody>
          <a:bodyPr/>
          <a:lstStyle/>
          <a:p>
            <a:endParaRPr lang="en-GB"/>
          </a:p>
        </p:txBody>
      </p:sp>
      <p:sp>
        <p:nvSpPr>
          <p:cNvPr id="4" name="Date Placeholder 3"/>
          <p:cNvSpPr>
            <a:spLocks noGrp="1"/>
          </p:cNvSpPr>
          <p:nvPr>
            <p:ph type="dt" sz="half" idx="10"/>
          </p:nvPr>
        </p:nvSpPr>
        <p:spPr/>
        <p:txBody>
          <a:bodyPr/>
          <a:lstStyle/>
          <a:p>
            <a:fld id="{A0DF61F6-27E1-49A9-A400-E7AFD1863F6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88</a:t>
            </a:fld>
            <a:endParaRPr lang="en-GB"/>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INCIDENCE</a:t>
            </a:r>
            <a:endParaRPr lang="en-GB" dirty="0"/>
          </a:p>
        </p:txBody>
      </p:sp>
      <p:sp>
        <p:nvSpPr>
          <p:cNvPr id="3" name="Content Placeholder 2"/>
          <p:cNvSpPr>
            <a:spLocks noGrp="1"/>
          </p:cNvSpPr>
          <p:nvPr>
            <p:ph idx="1"/>
          </p:nvPr>
        </p:nvSpPr>
        <p:spPr/>
        <p:txBody>
          <a:bodyPr>
            <a:normAutofit lnSpcReduction="10000"/>
          </a:bodyPr>
          <a:lstStyle/>
          <a:p>
            <a:r>
              <a:rPr lang="en-GB" dirty="0" smtClean="0"/>
              <a:t>The most common of all forms of hernia.</a:t>
            </a:r>
          </a:p>
          <a:p>
            <a:r>
              <a:rPr lang="en-GB" dirty="0" smtClean="0"/>
              <a:t>Is the most common in the young, whereas a direct hernia is most common in the old.</a:t>
            </a:r>
          </a:p>
          <a:p>
            <a:r>
              <a:rPr lang="en-GB" dirty="0" smtClean="0"/>
              <a:t>In the first decade of life inguinal hernia is more common on the right side in the male.</a:t>
            </a:r>
          </a:p>
          <a:p>
            <a:r>
              <a:rPr lang="en-GB" dirty="0" smtClean="0"/>
              <a:t>This is no doubt associated with the later descent of the right testis and a higher incidence of failure of closure of the </a:t>
            </a:r>
            <a:r>
              <a:rPr lang="en-GB" dirty="0" err="1" smtClean="0"/>
              <a:t>processus</a:t>
            </a:r>
            <a:r>
              <a:rPr lang="en-GB" dirty="0" smtClean="0"/>
              <a:t> </a:t>
            </a:r>
            <a:r>
              <a:rPr lang="en-GB" dirty="0" err="1" smtClean="0"/>
              <a:t>vaginalis</a:t>
            </a:r>
            <a:r>
              <a:rPr lang="en-GB" dirty="0" smtClean="0"/>
              <a:t>.</a:t>
            </a:r>
            <a:endParaRPr lang="en-GB" dirty="0"/>
          </a:p>
        </p:txBody>
      </p:sp>
      <p:sp>
        <p:nvSpPr>
          <p:cNvPr id="4" name="Date Placeholder 3"/>
          <p:cNvSpPr>
            <a:spLocks noGrp="1"/>
          </p:cNvSpPr>
          <p:nvPr>
            <p:ph type="dt" sz="half" idx="10"/>
          </p:nvPr>
        </p:nvSpPr>
        <p:spPr/>
        <p:txBody>
          <a:bodyPr/>
          <a:lstStyle/>
          <a:p>
            <a:fld id="{FC22476C-464C-4F8F-8B67-C4B6896368FB}"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89</a:t>
            </a:fld>
            <a:endParaRPr 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classification cont.</a:t>
            </a:r>
            <a:endParaRPr lang="en-GB" sz="2000" dirty="0"/>
          </a:p>
        </p:txBody>
      </p:sp>
      <p:sp>
        <p:nvSpPr>
          <p:cNvPr id="3" name="Content Placeholder 2"/>
          <p:cNvSpPr>
            <a:spLocks noGrp="1"/>
          </p:cNvSpPr>
          <p:nvPr>
            <p:ph idx="1"/>
          </p:nvPr>
        </p:nvSpPr>
        <p:spPr/>
        <p:txBody>
          <a:bodyPr>
            <a:normAutofit fontScale="92500" lnSpcReduction="10000"/>
          </a:bodyPr>
          <a:lstStyle/>
          <a:p>
            <a:r>
              <a:rPr lang="en-GB" dirty="0" smtClean="0"/>
              <a:t>The </a:t>
            </a:r>
            <a:r>
              <a:rPr lang="en-GB" dirty="0" err="1" smtClean="0"/>
              <a:t>Nyhus</a:t>
            </a:r>
            <a:r>
              <a:rPr lang="en-GB" dirty="0" smtClean="0"/>
              <a:t> Classification suffers from its dependence on subjective input, and doe not address such factors as the size of the hernia defect, incarceration, strangulation or patient </a:t>
            </a:r>
            <a:r>
              <a:rPr lang="en-GB" dirty="0" err="1" smtClean="0"/>
              <a:t>comorbidities</a:t>
            </a:r>
            <a:r>
              <a:rPr lang="en-GB" dirty="0" smtClean="0"/>
              <a:t>.</a:t>
            </a:r>
          </a:p>
          <a:p>
            <a:r>
              <a:rPr lang="en-GB" dirty="0" smtClean="0"/>
              <a:t>Nevertheless, it enjoys the greatest degree of acceptance and may be the most useful for comparing laparoscopic procedures to open operations, although there are significant limitations.</a:t>
            </a:r>
            <a:endParaRPr lang="en-GB" dirty="0"/>
          </a:p>
        </p:txBody>
      </p:sp>
      <p:sp>
        <p:nvSpPr>
          <p:cNvPr id="4" name="Date Placeholder 3"/>
          <p:cNvSpPr>
            <a:spLocks noGrp="1"/>
          </p:cNvSpPr>
          <p:nvPr>
            <p:ph type="dt" sz="half" idx="10"/>
          </p:nvPr>
        </p:nvSpPr>
        <p:spPr/>
        <p:txBody>
          <a:bodyPr/>
          <a:lstStyle/>
          <a:p>
            <a:fld id="{48CEF755-D122-4FCF-AAB6-7F0D8755A72C}"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a:t>
            </a:fld>
            <a:endParaRPr lang="en-GB"/>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incidence cont.</a:t>
            </a:r>
            <a:endParaRPr lang="en-GB" sz="2000" i="1" dirty="0"/>
          </a:p>
        </p:txBody>
      </p:sp>
      <p:sp>
        <p:nvSpPr>
          <p:cNvPr id="3" name="Content Placeholder 2"/>
          <p:cNvSpPr>
            <a:spLocks noGrp="1"/>
          </p:cNvSpPr>
          <p:nvPr>
            <p:ph idx="1"/>
          </p:nvPr>
        </p:nvSpPr>
        <p:spPr/>
        <p:txBody>
          <a:bodyPr/>
          <a:lstStyle/>
          <a:p>
            <a:r>
              <a:rPr lang="en-GB" dirty="0" smtClean="0"/>
              <a:t>In adult males, 65% of inguinal hernias are indirect and 55% are right-sided.</a:t>
            </a:r>
          </a:p>
          <a:p>
            <a:r>
              <a:rPr lang="en-GB" dirty="0" smtClean="0"/>
              <a:t>The hernia is bilateral in 12% of cases.</a:t>
            </a:r>
          </a:p>
          <a:p>
            <a:r>
              <a:rPr lang="en-GB" dirty="0" smtClean="0"/>
              <a:t>If both sides are explored in an infant presenting with one hernia, the incidence of a patent </a:t>
            </a:r>
            <a:r>
              <a:rPr lang="en-GB" dirty="0" err="1" smtClean="0"/>
              <a:t>processus</a:t>
            </a:r>
            <a:r>
              <a:rPr lang="en-GB" dirty="0" smtClean="0"/>
              <a:t> </a:t>
            </a:r>
            <a:r>
              <a:rPr lang="en-GB" dirty="0" err="1" smtClean="0"/>
              <a:t>vaginalis</a:t>
            </a:r>
            <a:r>
              <a:rPr lang="en-GB" dirty="0" smtClean="0"/>
              <a:t> on the other side is 60%.</a:t>
            </a:r>
            <a:endParaRPr lang="en-GB" dirty="0"/>
          </a:p>
        </p:txBody>
      </p:sp>
      <p:sp>
        <p:nvSpPr>
          <p:cNvPr id="4" name="Date Placeholder 3"/>
          <p:cNvSpPr>
            <a:spLocks noGrp="1"/>
          </p:cNvSpPr>
          <p:nvPr>
            <p:ph type="dt" sz="half" idx="10"/>
          </p:nvPr>
        </p:nvSpPr>
        <p:spPr/>
        <p:txBody>
          <a:bodyPr/>
          <a:lstStyle/>
          <a:p>
            <a:fld id="{3EBDFDD8-7FBF-4D33-B3A7-339D69C4A87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90</a:t>
            </a:fld>
            <a:endParaRPr lang="en-GB"/>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a:t>
            </a:r>
            <a:endParaRPr lang="en-GB" dirty="0"/>
          </a:p>
        </p:txBody>
      </p:sp>
      <p:sp>
        <p:nvSpPr>
          <p:cNvPr id="3" name="Content Placeholder 2"/>
          <p:cNvSpPr>
            <a:spLocks noGrp="1"/>
          </p:cNvSpPr>
          <p:nvPr>
            <p:ph idx="1"/>
          </p:nvPr>
        </p:nvSpPr>
        <p:spPr/>
        <p:txBody>
          <a:bodyPr/>
          <a:lstStyle/>
          <a:p>
            <a:r>
              <a:rPr lang="en-GB" dirty="0" smtClean="0"/>
              <a:t>Three types of indirect inguinal hernia occur:</a:t>
            </a:r>
          </a:p>
          <a:p>
            <a:pPr marL="514350" indent="-514350">
              <a:buFont typeface="+mj-lt"/>
              <a:buAutoNum type="arabicPeriod"/>
            </a:pPr>
            <a:r>
              <a:rPr lang="en-GB" dirty="0" err="1" smtClean="0"/>
              <a:t>Bubonocele</a:t>
            </a:r>
            <a:r>
              <a:rPr lang="en-GB" dirty="0" smtClean="0"/>
              <a:t> – when the hernia is limited to the inguinal canal.</a:t>
            </a:r>
          </a:p>
          <a:p>
            <a:pPr marL="514350" indent="-514350">
              <a:buFont typeface="+mj-lt"/>
              <a:buAutoNum type="arabicPeriod"/>
            </a:pPr>
            <a:r>
              <a:rPr lang="en-GB" dirty="0" smtClean="0"/>
              <a:t>Funicular:</a:t>
            </a:r>
          </a:p>
          <a:p>
            <a:pPr marL="914400" lvl="1" indent="-514350"/>
            <a:r>
              <a:rPr lang="en-GB" dirty="0" smtClean="0"/>
              <a:t>The </a:t>
            </a:r>
            <a:r>
              <a:rPr lang="en-GB" dirty="0" err="1" smtClean="0"/>
              <a:t>processus</a:t>
            </a:r>
            <a:r>
              <a:rPr lang="en-GB" dirty="0" smtClean="0"/>
              <a:t> </a:t>
            </a:r>
            <a:r>
              <a:rPr lang="en-GB" dirty="0" err="1" smtClean="0"/>
              <a:t>vaginalis</a:t>
            </a:r>
            <a:r>
              <a:rPr lang="en-GB" dirty="0" smtClean="0"/>
              <a:t> is closed just above the </a:t>
            </a:r>
            <a:r>
              <a:rPr lang="en-GB" dirty="0" err="1" smtClean="0"/>
              <a:t>epididymis</a:t>
            </a:r>
            <a:r>
              <a:rPr lang="en-GB" dirty="0" smtClean="0"/>
              <a:t>.</a:t>
            </a:r>
          </a:p>
          <a:p>
            <a:pPr marL="914400" lvl="1" indent="-514350"/>
            <a:r>
              <a:rPr lang="en-GB" dirty="0" smtClean="0"/>
              <a:t>The contents of the sac can be felt separately from the testis, which lies below the hernia.</a:t>
            </a:r>
            <a:endParaRPr lang="en-GB" dirty="0"/>
          </a:p>
        </p:txBody>
      </p:sp>
      <p:sp>
        <p:nvSpPr>
          <p:cNvPr id="4" name="Date Placeholder 3"/>
          <p:cNvSpPr>
            <a:spLocks noGrp="1"/>
          </p:cNvSpPr>
          <p:nvPr>
            <p:ph type="dt" sz="half" idx="10"/>
          </p:nvPr>
        </p:nvSpPr>
        <p:spPr/>
        <p:txBody>
          <a:bodyPr/>
          <a:lstStyle/>
          <a:p>
            <a:fld id="{A7603B22-C15A-4A62-A2FC-C4D407A68319}"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91</a:t>
            </a:fld>
            <a:endParaRPr lang="en-GB"/>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types cont.</a:t>
            </a:r>
            <a:endParaRPr lang="en-GB" sz="2000" i="1"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startAt="3"/>
            </a:pPr>
            <a:r>
              <a:rPr lang="en-GB" dirty="0" smtClean="0"/>
              <a:t>Complete (syn. Scrotal):</a:t>
            </a:r>
          </a:p>
          <a:p>
            <a:pPr marL="914400" lvl="1" indent="-514350"/>
            <a:r>
              <a:rPr lang="en-GB" dirty="0" smtClean="0"/>
              <a:t>A complete inguinal hernia is rarely present at birth but is commonly encountered in infancy.</a:t>
            </a:r>
          </a:p>
          <a:p>
            <a:pPr marL="914400" lvl="1" indent="-514350"/>
            <a:r>
              <a:rPr lang="en-GB" dirty="0" smtClean="0"/>
              <a:t>It also occurs in adolescence or adult life.</a:t>
            </a:r>
          </a:p>
          <a:p>
            <a:pPr marL="914400" lvl="1" indent="-514350"/>
            <a:r>
              <a:rPr lang="en-GB" dirty="0" smtClean="0"/>
              <a:t>The testis appears to lie within the lower part of the hernia.</a:t>
            </a:r>
          </a:p>
          <a:p>
            <a:pPr marL="914400" lvl="1" indent="-514350"/>
            <a:r>
              <a:rPr lang="en-GB" dirty="0" smtClean="0"/>
              <a:t>If the sac of an indirect inguinal hernia and the tunica </a:t>
            </a:r>
            <a:r>
              <a:rPr lang="en-GB" dirty="0" err="1" smtClean="0"/>
              <a:t>vaginalis</a:t>
            </a:r>
            <a:r>
              <a:rPr lang="en-GB" dirty="0" smtClean="0"/>
              <a:t> are continuous with one another, it is complete.</a:t>
            </a:r>
          </a:p>
          <a:p>
            <a:pPr marL="914400" lvl="1" indent="-514350"/>
            <a:r>
              <a:rPr lang="en-GB" dirty="0" smtClean="0"/>
              <a:t>If they remain separate, it is incomplete.</a:t>
            </a:r>
          </a:p>
          <a:p>
            <a:pPr marL="914400" lvl="1" indent="-514350"/>
            <a:r>
              <a:rPr lang="en-GB" dirty="0" smtClean="0"/>
              <a:t>Treat complete and incomplete hernias in the same way.</a:t>
            </a:r>
            <a:endParaRPr lang="en-GB" dirty="0"/>
          </a:p>
        </p:txBody>
      </p:sp>
      <p:sp>
        <p:nvSpPr>
          <p:cNvPr id="4" name="Date Placeholder 3"/>
          <p:cNvSpPr>
            <a:spLocks noGrp="1"/>
          </p:cNvSpPr>
          <p:nvPr>
            <p:ph type="dt" sz="half" idx="10"/>
          </p:nvPr>
        </p:nvSpPr>
        <p:spPr/>
        <p:txBody>
          <a:bodyPr/>
          <a:lstStyle/>
          <a:p>
            <a:fld id="{78366EB6-6C16-4F88-A459-727DC9C230B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92</a:t>
            </a:fld>
            <a:endParaRPr lang="en-GB"/>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CLINICAL FEATURES</a:t>
            </a:r>
            <a:endParaRPr lang="en-GB" dirty="0"/>
          </a:p>
        </p:txBody>
      </p:sp>
      <p:sp>
        <p:nvSpPr>
          <p:cNvPr id="3" name="Content Placeholder 2"/>
          <p:cNvSpPr>
            <a:spLocks noGrp="1"/>
          </p:cNvSpPr>
          <p:nvPr>
            <p:ph idx="1"/>
          </p:nvPr>
        </p:nvSpPr>
        <p:spPr/>
        <p:txBody>
          <a:bodyPr>
            <a:normAutofit/>
          </a:bodyPr>
          <a:lstStyle/>
          <a:p>
            <a:r>
              <a:rPr lang="en-GB" b="1" dirty="0" smtClean="0"/>
              <a:t>Symptoms:</a:t>
            </a:r>
          </a:p>
          <a:p>
            <a:r>
              <a:rPr lang="en-GB" dirty="0" smtClean="0"/>
              <a:t>Patients with groin hernias present with a wide range of clinical scenarios ranging from no symptoms to the life-threatening condition caused by strangulation of incarcerated hernia contents.</a:t>
            </a:r>
          </a:p>
          <a:p>
            <a:r>
              <a:rPr lang="en-GB" dirty="0" smtClean="0"/>
              <a:t>Indirect hernias are more likely to produce symptoms than direct hernias.</a:t>
            </a:r>
          </a:p>
        </p:txBody>
      </p:sp>
      <p:sp>
        <p:nvSpPr>
          <p:cNvPr id="4" name="Date Placeholder 3"/>
          <p:cNvSpPr>
            <a:spLocks noGrp="1"/>
          </p:cNvSpPr>
          <p:nvPr>
            <p:ph type="dt" sz="half" idx="10"/>
          </p:nvPr>
        </p:nvSpPr>
        <p:spPr/>
        <p:txBody>
          <a:bodyPr/>
          <a:lstStyle/>
          <a:p>
            <a:fld id="{5EDE44CB-0EE6-4249-85F4-7AFCFBCE7D6F}"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93</a:t>
            </a:fld>
            <a:endParaRPr lang="en-GB"/>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dirty="0" smtClean="0"/>
              <a:t>Occurs at any/all ages; when cause by a persistence of </a:t>
            </a:r>
            <a:r>
              <a:rPr lang="en-GB" dirty="0" err="1" smtClean="0"/>
              <a:t>processus</a:t>
            </a:r>
            <a:r>
              <a:rPr lang="en-GB" dirty="0" smtClean="0"/>
              <a:t> </a:t>
            </a:r>
            <a:r>
              <a:rPr lang="en-GB" dirty="0" err="1" smtClean="0"/>
              <a:t>vaginalis</a:t>
            </a:r>
            <a:r>
              <a:rPr lang="en-GB" dirty="0" smtClean="0"/>
              <a:t> they present soon after birth or in adolescence..</a:t>
            </a:r>
          </a:p>
          <a:p>
            <a:pPr marL="514350" indent="-514350">
              <a:buFont typeface="+mj-lt"/>
              <a:buAutoNum type="arabicPeriod"/>
            </a:pPr>
            <a:r>
              <a:rPr lang="en-GB" dirty="0" smtClean="0"/>
              <a:t>Males are 20 times more commonly affected than females.</a:t>
            </a:r>
          </a:p>
        </p:txBody>
      </p:sp>
      <p:sp>
        <p:nvSpPr>
          <p:cNvPr id="4" name="Date Placeholder 3"/>
          <p:cNvSpPr>
            <a:spLocks noGrp="1"/>
          </p:cNvSpPr>
          <p:nvPr>
            <p:ph type="dt" sz="half" idx="10"/>
          </p:nvPr>
        </p:nvSpPr>
        <p:spPr/>
        <p:txBody>
          <a:bodyPr/>
          <a:lstStyle/>
          <a:p>
            <a:fld id="{4DC131AE-DA28-410E-A62B-8AEB6C071595}"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94</a:t>
            </a:fld>
            <a:endParaRPr lang="en-GB"/>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a:bodyPr>
          <a:lstStyle/>
          <a:p>
            <a:pPr marL="514350" indent="-514350">
              <a:buFont typeface="+mj-lt"/>
              <a:buAutoNum type="arabicPeriod" startAt="3"/>
            </a:pPr>
            <a:r>
              <a:rPr lang="en-GB" dirty="0" smtClean="0"/>
              <a:t>Groin pain:</a:t>
            </a:r>
          </a:p>
          <a:p>
            <a:pPr marL="914400" lvl="1" indent="-514350"/>
            <a:r>
              <a:rPr lang="en-GB" dirty="0" smtClean="0"/>
              <a:t>The patient complains of pain in the groin or pain referred to the testicle when performing heavy work or taking strenuous exercise.</a:t>
            </a:r>
          </a:p>
          <a:p>
            <a:pPr marL="914400" lvl="1" indent="-514350"/>
            <a:r>
              <a:rPr lang="en-GB" dirty="0" smtClean="0"/>
              <a:t>Severe groin pain caused by groin strain is a problem because patients also commonly have a coincidental asymptomatic inguinal hernia, discovered because of the attention drawn by the groin strain.</a:t>
            </a:r>
            <a:endParaRPr lang="en-GB" dirty="0"/>
          </a:p>
        </p:txBody>
      </p:sp>
      <p:sp>
        <p:nvSpPr>
          <p:cNvPr id="4" name="Date Placeholder 3"/>
          <p:cNvSpPr>
            <a:spLocks noGrp="1"/>
          </p:cNvSpPr>
          <p:nvPr>
            <p:ph type="dt" sz="half" idx="10"/>
          </p:nvPr>
        </p:nvSpPr>
        <p:spPr/>
        <p:txBody>
          <a:bodyPr/>
          <a:lstStyle/>
          <a:p>
            <a:fld id="{DB527E6B-80E4-469C-AA2F-B1A9B8C05AA2}"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95</a:t>
            </a:fld>
            <a:endParaRPr lang="en-GB"/>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lnSpcReduction="10000"/>
          </a:bodyPr>
          <a:lstStyle/>
          <a:p>
            <a:pPr lvl="1"/>
            <a:r>
              <a:rPr lang="en-GB" dirty="0" smtClean="0"/>
              <a:t>If the hernia is improperly determined to be the cause of the patient’s pain, the stage is set for a </a:t>
            </a:r>
            <a:r>
              <a:rPr lang="en-GB" dirty="0" err="1" smtClean="0"/>
              <a:t>potherniorrhaphy</a:t>
            </a:r>
            <a:r>
              <a:rPr lang="en-GB" dirty="0" smtClean="0"/>
              <a:t> pain syndrome.</a:t>
            </a:r>
          </a:p>
          <a:p>
            <a:pPr lvl="1"/>
            <a:r>
              <a:rPr lang="en-GB" dirty="0" smtClean="0"/>
              <a:t>Patient descriptions of discomfort with symptomatic hernias are highly variable.</a:t>
            </a:r>
          </a:p>
          <a:p>
            <a:pPr lvl="1"/>
            <a:r>
              <a:rPr lang="en-GB" dirty="0" smtClean="0"/>
              <a:t>Many describe an annoying heavy feeling or dragging sensation that tends to get worse as the day wears on.</a:t>
            </a:r>
          </a:p>
          <a:p>
            <a:pPr lvl="1"/>
            <a:r>
              <a:rPr lang="en-GB" dirty="0" smtClean="0"/>
              <a:t>The pain is commonly intermittent and radiation into the testicle is common.</a:t>
            </a:r>
            <a:endParaRPr lang="en-GB" dirty="0"/>
          </a:p>
        </p:txBody>
      </p:sp>
      <p:sp>
        <p:nvSpPr>
          <p:cNvPr id="4" name="Date Placeholder 3"/>
          <p:cNvSpPr>
            <a:spLocks noGrp="1"/>
          </p:cNvSpPr>
          <p:nvPr>
            <p:ph type="dt" sz="half" idx="10"/>
          </p:nvPr>
        </p:nvSpPr>
        <p:spPr/>
        <p:txBody>
          <a:bodyPr/>
          <a:lstStyle/>
          <a:p>
            <a:fld id="{66258D6F-D433-431F-88E5-8BAA5EA4D563}"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96</a:t>
            </a:fld>
            <a:endParaRPr lang="en-GB"/>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normAutofit fontScale="92500" lnSpcReduction="10000"/>
          </a:bodyPr>
          <a:lstStyle/>
          <a:p>
            <a:pPr lvl="1"/>
            <a:r>
              <a:rPr lang="en-GB" dirty="0" smtClean="0"/>
              <a:t>Others complain of a sharper pain that is either localized or diffuse.</a:t>
            </a:r>
          </a:p>
          <a:p>
            <a:pPr lvl="1"/>
            <a:r>
              <a:rPr lang="en-GB" dirty="0" smtClean="0"/>
              <a:t>Patients with particularly severe pain may need to recline for a short period of time, or use other posture – altering techniques.</a:t>
            </a:r>
          </a:p>
          <a:p>
            <a:pPr lvl="1"/>
            <a:r>
              <a:rPr lang="en-GB" dirty="0" smtClean="0"/>
              <a:t>Occasionally, patients must manually reduce the hernia to obtain relief.</a:t>
            </a:r>
          </a:p>
          <a:p>
            <a:pPr lvl="1"/>
            <a:r>
              <a:rPr lang="en-GB" dirty="0" smtClean="0"/>
              <a:t>Although inguinal hernias tend to occur more frequently in heavy labourers, a </a:t>
            </a:r>
            <a:r>
              <a:rPr lang="en-GB" dirty="0" err="1" smtClean="0"/>
              <a:t>H</a:t>
            </a:r>
            <a:r>
              <a:rPr lang="en-GB" baseline="-25000" dirty="0" err="1" smtClean="0"/>
              <a:t>x</a:t>
            </a:r>
            <a:r>
              <a:rPr lang="en-GB" baseline="-25000" dirty="0" smtClean="0"/>
              <a:t>/o</a:t>
            </a:r>
            <a:r>
              <a:rPr lang="en-GB" dirty="0" smtClean="0"/>
              <a:t> sudden onset of pain after a specific lifting episode is unusual except in worker’s compensation patients.</a:t>
            </a:r>
          </a:p>
          <a:p>
            <a:pPr lvl="1"/>
            <a:endParaRPr lang="en-GB" dirty="0"/>
          </a:p>
        </p:txBody>
      </p:sp>
      <p:sp>
        <p:nvSpPr>
          <p:cNvPr id="4" name="Date Placeholder 3"/>
          <p:cNvSpPr>
            <a:spLocks noGrp="1"/>
          </p:cNvSpPr>
          <p:nvPr>
            <p:ph type="dt" sz="half" idx="10"/>
          </p:nvPr>
        </p:nvSpPr>
        <p:spPr/>
        <p:txBody>
          <a:bodyPr/>
          <a:lstStyle/>
          <a:p>
            <a:fld id="{04DE88E2-9427-4D58-B44D-B9B9847FE66D}"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97</a:t>
            </a:fld>
            <a:endParaRPr lang="en-GB"/>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dirty="0"/>
          </a:p>
        </p:txBody>
      </p:sp>
      <p:sp>
        <p:nvSpPr>
          <p:cNvPr id="3" name="Content Placeholder 2"/>
          <p:cNvSpPr>
            <a:spLocks noGrp="1"/>
          </p:cNvSpPr>
          <p:nvPr>
            <p:ph idx="1"/>
          </p:nvPr>
        </p:nvSpPr>
        <p:spPr/>
        <p:txBody>
          <a:bodyPr/>
          <a:lstStyle/>
          <a:p>
            <a:pPr marL="514350" indent="-514350">
              <a:buFont typeface="+mj-lt"/>
              <a:buAutoNum type="arabicPeriod" startAt="4"/>
            </a:pPr>
            <a:r>
              <a:rPr lang="en-GB" dirty="0" smtClean="0"/>
              <a:t>As time goes on the hernia comes down as soon the patient stands up.</a:t>
            </a:r>
          </a:p>
          <a:p>
            <a:pPr marL="514350" indent="-514350">
              <a:buFont typeface="+mj-lt"/>
              <a:buAutoNum type="arabicPeriod" startAt="4"/>
            </a:pPr>
            <a:r>
              <a:rPr lang="en-GB" dirty="0" smtClean="0"/>
              <a:t>In large hernias there is a sensation of weight, and dragging on the mesentery may produce </a:t>
            </a:r>
            <a:r>
              <a:rPr lang="en-GB" dirty="0" err="1" smtClean="0"/>
              <a:t>epigastric</a:t>
            </a:r>
            <a:r>
              <a:rPr lang="en-GB" dirty="0" smtClean="0"/>
              <a:t> pain.</a:t>
            </a:r>
          </a:p>
          <a:p>
            <a:pPr marL="514350" indent="-514350">
              <a:buFont typeface="+mj-lt"/>
              <a:buAutoNum type="arabicPeriod" startAt="4"/>
            </a:pPr>
            <a:r>
              <a:rPr lang="en-GB" dirty="0" smtClean="0"/>
              <a:t>In infants the swelling appears when the child cries.</a:t>
            </a:r>
            <a:endParaRPr lang="en-GB" dirty="0"/>
          </a:p>
        </p:txBody>
      </p:sp>
      <p:sp>
        <p:nvSpPr>
          <p:cNvPr id="4" name="Date Placeholder 3"/>
          <p:cNvSpPr>
            <a:spLocks noGrp="1"/>
          </p:cNvSpPr>
          <p:nvPr>
            <p:ph type="dt" sz="half" idx="10"/>
          </p:nvPr>
        </p:nvSpPr>
        <p:spPr/>
        <p:txBody>
          <a:bodyPr/>
          <a:lstStyle/>
          <a:p>
            <a:fld id="{16DA5B63-0B38-48C2-896C-44579E1C75FA}"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98</a:t>
            </a:fld>
            <a:endParaRPr lang="en-GB"/>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i="1" dirty="0" smtClean="0"/>
              <a:t>clinical features cont.</a:t>
            </a:r>
            <a:endParaRPr lang="en-GB" sz="2000" i="1" dirty="0"/>
          </a:p>
        </p:txBody>
      </p:sp>
      <p:sp>
        <p:nvSpPr>
          <p:cNvPr id="3" name="Content Placeholder 2"/>
          <p:cNvSpPr>
            <a:spLocks noGrp="1"/>
          </p:cNvSpPr>
          <p:nvPr>
            <p:ph idx="1"/>
          </p:nvPr>
        </p:nvSpPr>
        <p:spPr/>
        <p:txBody>
          <a:bodyPr/>
          <a:lstStyle/>
          <a:p>
            <a:r>
              <a:rPr lang="en-GB" b="1" dirty="0" smtClean="0"/>
              <a:t>Examination:</a:t>
            </a:r>
          </a:p>
          <a:p>
            <a:r>
              <a:rPr lang="en-GB" dirty="0" smtClean="0"/>
              <a:t>The clinician should examine the patient from the front with the patient standing with their legs apart.</a:t>
            </a:r>
          </a:p>
          <a:p>
            <a:r>
              <a:rPr lang="en-GB" dirty="0" smtClean="0"/>
              <a:t>The patient should be instructed to look at the ceiling and cough.</a:t>
            </a:r>
          </a:p>
          <a:p>
            <a:r>
              <a:rPr lang="en-GB" dirty="0" smtClean="0"/>
              <a:t>If the hernia is to come down, it usually does.</a:t>
            </a:r>
            <a:endParaRPr lang="en-GB" dirty="0"/>
          </a:p>
        </p:txBody>
      </p:sp>
      <p:sp>
        <p:nvSpPr>
          <p:cNvPr id="4" name="Date Placeholder 3"/>
          <p:cNvSpPr>
            <a:spLocks noGrp="1"/>
          </p:cNvSpPr>
          <p:nvPr>
            <p:ph type="dt" sz="half" idx="10"/>
          </p:nvPr>
        </p:nvSpPr>
        <p:spPr/>
        <p:txBody>
          <a:bodyPr/>
          <a:lstStyle/>
          <a:p>
            <a:fld id="{94145305-98F0-47C5-A586-94F6E462FCB0}" type="datetime1">
              <a:rPr lang="en-US" smtClean="0"/>
              <a:t>9/9/2011</a:t>
            </a:fld>
            <a:endParaRPr lang="en-GB"/>
          </a:p>
        </p:txBody>
      </p:sp>
      <p:sp>
        <p:nvSpPr>
          <p:cNvPr id="5" name="Slide Number Placeholder 4"/>
          <p:cNvSpPr>
            <a:spLocks noGrp="1"/>
          </p:cNvSpPr>
          <p:nvPr>
            <p:ph type="sldNum" sz="quarter" idx="12"/>
          </p:nvPr>
        </p:nvSpPr>
        <p:spPr/>
        <p:txBody>
          <a:bodyPr/>
          <a:lstStyle/>
          <a:p>
            <a:fld id="{74F25BC4-937E-486F-AC5D-58D44C4BA66F}" type="slidenum">
              <a:rPr lang="en-GB" smtClean="0"/>
              <a:pPr/>
              <a:t>99</a:t>
            </a:fld>
            <a:endParaRPr lang="en-GB"/>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836</TotalTime>
  <Words>8832</Words>
  <Application>Microsoft Office PowerPoint</Application>
  <PresentationFormat>On-screen Show (4:3)</PresentationFormat>
  <Paragraphs>1154</Paragraphs>
  <Slides>164</Slides>
  <Notes>0</Notes>
  <HiddenSlides>0</HiddenSlides>
  <MMClips>0</MMClips>
  <ScaleCrop>false</ScaleCrop>
  <HeadingPairs>
    <vt:vector size="4" baseType="variant">
      <vt:variant>
        <vt:lpstr>Theme</vt:lpstr>
      </vt:variant>
      <vt:variant>
        <vt:i4>1</vt:i4>
      </vt:variant>
      <vt:variant>
        <vt:lpstr>Slide Titles</vt:lpstr>
      </vt:variant>
      <vt:variant>
        <vt:i4>164</vt:i4>
      </vt:variant>
    </vt:vector>
  </HeadingPairs>
  <TitlesOfParts>
    <vt:vector size="165" baseType="lpstr">
      <vt:lpstr>Office Theme</vt:lpstr>
      <vt:lpstr>HERNIAS</vt:lpstr>
      <vt:lpstr>DEFINITION</vt:lpstr>
      <vt:lpstr>TYPES</vt:lpstr>
      <vt:lpstr>types cont.</vt:lpstr>
      <vt:lpstr>types cont.</vt:lpstr>
      <vt:lpstr>CLASSIFICATION</vt:lpstr>
      <vt:lpstr>classification cont.</vt:lpstr>
      <vt:lpstr>classification cont.</vt:lpstr>
      <vt:lpstr>classification cont.</vt:lpstr>
      <vt:lpstr>classification cont.</vt:lpstr>
      <vt:lpstr>classification cont.</vt:lpstr>
      <vt:lpstr>classification cont.</vt:lpstr>
      <vt:lpstr>classification cont.</vt:lpstr>
      <vt:lpstr>classification cont.</vt:lpstr>
      <vt:lpstr>EPIDEMIOLOGY</vt:lpstr>
      <vt:lpstr>epidemiology cont.</vt:lpstr>
      <vt:lpstr>epidemiology cont.</vt:lpstr>
      <vt:lpstr>epidemiology cont.</vt:lpstr>
      <vt:lpstr>PREDISPOSING FACTORS</vt:lpstr>
      <vt:lpstr>predisposing factors cont.</vt:lpstr>
      <vt:lpstr>PRECIPITATING FACTORS.</vt:lpstr>
      <vt:lpstr>CONDITIONS ASSOCIATED WITH AN INCREASED INCIDENCE OF PAEDIATRIC HERNIA</vt:lpstr>
      <vt:lpstr>AETIOLOGY</vt:lpstr>
      <vt:lpstr>aetiology cont.</vt:lpstr>
      <vt:lpstr>aetiology cont.</vt:lpstr>
      <vt:lpstr>aetiology cont.</vt:lpstr>
      <vt:lpstr>aetiology cont.</vt:lpstr>
      <vt:lpstr>aetiology cont.</vt:lpstr>
      <vt:lpstr>aetiology cont.</vt:lpstr>
      <vt:lpstr>aetiology cont.</vt:lpstr>
      <vt:lpstr>aetiology cont.</vt:lpstr>
      <vt:lpstr>CLASSIFICATION</vt:lpstr>
      <vt:lpstr>REDUCIBLE</vt:lpstr>
      <vt:lpstr>IRREDUCIBLE HERNIA</vt:lpstr>
      <vt:lpstr>OBSTRUCTED HERNIA</vt:lpstr>
      <vt:lpstr>obstructed hernia cont.</vt:lpstr>
      <vt:lpstr>obstructed hernia cont.</vt:lpstr>
      <vt:lpstr>obstructed hernia cont.</vt:lpstr>
      <vt:lpstr>STRANGULATED HERNIA</vt:lpstr>
      <vt:lpstr>DEFINITION</vt:lpstr>
      <vt:lpstr>PATHOLOGY</vt:lpstr>
      <vt:lpstr>pathology cont.</vt:lpstr>
      <vt:lpstr>pathology cont.</vt:lpstr>
      <vt:lpstr>pathology cont.</vt:lpstr>
      <vt:lpstr>pathology cont.</vt:lpstr>
      <vt:lpstr>CLINICAL FEATURES</vt:lpstr>
      <vt:lpstr>clinical features cont.</vt:lpstr>
      <vt:lpstr>clinical features cont.</vt:lpstr>
      <vt:lpstr>clinical features cont.</vt:lpstr>
      <vt:lpstr>clinical features cont.</vt:lpstr>
      <vt:lpstr>RICHTER’S HERNIA</vt:lpstr>
      <vt:lpstr>Richter’s hernia cont.</vt:lpstr>
      <vt:lpstr>Richter’s hernia cont.</vt:lpstr>
      <vt:lpstr>INGUINAL HERNIA</vt:lpstr>
      <vt:lpstr>SURGICAL ANATOMY</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surgical anatomy cont.</vt:lpstr>
      <vt:lpstr>INDIRECT (SYN. OBLIQUE) INGUINAL HERNIA</vt:lpstr>
      <vt:lpstr>INCIDENCE</vt:lpstr>
      <vt:lpstr>incidence cont.</vt:lpstr>
      <vt:lpstr>TYPES</vt:lpstr>
      <vt:lpstr>types cont.</vt:lpstr>
      <vt:lpstr>CLINICAL FEATURES</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clinical features cont.</vt:lpstr>
      <vt:lpstr>Ddx</vt:lpstr>
      <vt:lpstr>Ddx</vt:lpstr>
      <vt:lpstr>Ddx</vt:lpstr>
      <vt:lpstr>Ddx</vt:lpstr>
      <vt:lpstr>Ddx</vt:lpstr>
      <vt:lpstr>Ddx</vt:lpstr>
      <vt:lpstr>MANAGEMENT</vt:lpstr>
      <vt:lpstr>management cont.</vt:lpstr>
      <vt:lpstr>management cont.</vt:lpstr>
      <vt:lpstr>management cont.</vt:lpstr>
      <vt:lpstr>DIRECT INGUINAL HERNIA</vt:lpstr>
      <vt:lpstr>INCIDENCE</vt:lpstr>
      <vt:lpstr>PATHOLOGY</vt:lpstr>
      <vt:lpstr>pathology cont.</vt:lpstr>
      <vt:lpstr>pathology cont.</vt:lpstr>
      <vt:lpstr>pathology cont.</vt:lpstr>
      <vt:lpstr>TYPES</vt:lpstr>
      <vt:lpstr>types cont.</vt:lpstr>
      <vt:lpstr>types cont.</vt:lpstr>
      <vt:lpstr>types cont.</vt:lpstr>
      <vt:lpstr>types cont.</vt:lpstr>
      <vt:lpstr>PREDISPOSING FACTORS</vt:lpstr>
      <vt:lpstr>predisposing factors cont.</vt:lpstr>
      <vt:lpstr>CLINICAL FEATURES</vt:lpstr>
      <vt:lpstr>clinical features cont.</vt:lpstr>
      <vt:lpstr>clinical features cont.</vt:lpstr>
      <vt:lpstr>clinical features cont.</vt:lpstr>
      <vt:lpstr>clinical features cont.</vt:lpstr>
      <vt:lpstr>clinical features cont.</vt:lpstr>
      <vt:lpstr>clinical features cont.</vt:lpstr>
      <vt:lpstr>MANAGEMENT</vt:lpstr>
      <vt:lpstr>FEMORAL HERNIA</vt:lpstr>
      <vt:lpstr>INTRODUCTION</vt:lpstr>
      <vt:lpstr>INCIDENCE</vt:lpstr>
      <vt:lpstr>incidence cont.</vt:lpstr>
      <vt:lpstr>SURGICAL ANATOMY</vt:lpstr>
      <vt:lpstr>surgical anatomy cont.</vt:lpstr>
      <vt:lpstr>surgical anatomy cont.</vt:lpstr>
      <vt:lpstr>PATHOLOGY</vt:lpstr>
      <vt:lpstr>pathology cont.</vt:lpstr>
      <vt:lpstr>pathology cont.</vt:lpstr>
      <vt:lpstr>CLINICAL FEATURES </vt:lpstr>
      <vt:lpstr>clinical features cont. </vt:lpstr>
      <vt:lpstr>clinical features cont. </vt:lpstr>
      <vt:lpstr>clinical features cont. </vt:lpstr>
      <vt:lpstr>Ddx</vt:lpstr>
      <vt:lpstr>Ddx</vt:lpstr>
      <vt:lpstr>MANAGEMENT</vt:lpstr>
      <vt:lpstr>COMPLICATIONS FOR GROIN HERNIA REPAIRS</vt:lpstr>
      <vt:lpstr>complications for groin hernia repairs cont.</vt:lpstr>
      <vt:lpstr>complications for groin hernia repairs cont.</vt:lpstr>
      <vt:lpstr>complications for groin hernia repairs cont.</vt:lpstr>
      <vt:lpstr>complications for groin hernia repairs cont.</vt:lpstr>
      <vt:lpstr>complications for groin hernia repairs cont.</vt:lpstr>
      <vt:lpstr>complications for groin hernia repairs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Moses Nyawaga</dc:creator>
  <cp:lastModifiedBy>Moses Nyawaga</cp:lastModifiedBy>
  <cp:revision>88</cp:revision>
  <dcterms:created xsi:type="dcterms:W3CDTF">2011-04-06T13:21:26Z</dcterms:created>
  <dcterms:modified xsi:type="dcterms:W3CDTF">2011-09-09T07:01:23Z</dcterms:modified>
</cp:coreProperties>
</file>