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92" r:id="rId18"/>
    <p:sldId id="290" r:id="rId19"/>
    <p:sldId id="291" r:id="rId20"/>
    <p:sldId id="296" r:id="rId21"/>
    <p:sldId id="272" r:id="rId22"/>
    <p:sldId id="293" r:id="rId23"/>
    <p:sldId id="297" r:id="rId24"/>
    <p:sldId id="294" r:id="rId25"/>
    <p:sldId id="295" r:id="rId26"/>
    <p:sldId id="273" r:id="rId27"/>
    <p:sldId id="274" r:id="rId28"/>
    <p:sldId id="275" r:id="rId29"/>
    <p:sldId id="276" r:id="rId30"/>
    <p:sldId id="277" r:id="rId31"/>
    <p:sldId id="278" r:id="rId32"/>
    <p:sldId id="280" r:id="rId33"/>
    <p:sldId id="281" r:id="rId34"/>
    <p:sldId id="282" r:id="rId35"/>
    <p:sldId id="283" r:id="rId36"/>
    <p:sldId id="284" r:id="rId37"/>
    <p:sldId id="285" r:id="rId38"/>
    <p:sldId id="28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DA0CFF9-79C1-4ECE-8233-BA46CFDFD0D7}" type="datetimeFigureOut">
              <a:rPr lang="en-GB" smtClean="0"/>
              <a:pPr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CBBAACF-8F72-4ECC-BF65-572FF3E46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IMMUNIZATIONS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 Violet </a:t>
            </a:r>
            <a:r>
              <a:rPr lang="en-GB" smtClean="0"/>
              <a:t>Aswah-Akeck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GB" dirty="0" smtClean="0"/>
              <a:t>Types of vaccines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GB" dirty="0" smtClean="0"/>
              <a:t>Live vaccines – e.g. Polio; BCG; Measles; Hepatitis B; HIB</a:t>
            </a:r>
          </a:p>
          <a:p>
            <a:pPr lvl="1"/>
            <a:r>
              <a:rPr lang="en-GB" dirty="0" smtClean="0"/>
              <a:t>Polio vaccine contains 3 different types of the polio viruses. Therefore given 3 times so that each type has ample opportunity to stimulate an adequate immune response</a:t>
            </a:r>
          </a:p>
          <a:p>
            <a:r>
              <a:rPr lang="en-GB" dirty="0" smtClean="0"/>
              <a:t>Dead vaccines (dead micro organisms) – e.g. </a:t>
            </a:r>
            <a:r>
              <a:rPr lang="en-GB" dirty="0" err="1" smtClean="0"/>
              <a:t>pertusis</a:t>
            </a:r>
            <a:r>
              <a:rPr lang="en-GB" dirty="0" smtClean="0"/>
              <a:t>  </a:t>
            </a:r>
          </a:p>
          <a:p>
            <a:r>
              <a:rPr lang="en-GB" dirty="0" err="1" smtClean="0"/>
              <a:t>Toxoids</a:t>
            </a:r>
            <a:r>
              <a:rPr lang="en-GB" dirty="0"/>
              <a:t> </a:t>
            </a:r>
            <a:r>
              <a:rPr lang="en-GB" dirty="0" smtClean="0"/>
              <a:t>– e.g. tetanus and diphtheria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1</a:t>
            </a:r>
            <a:r>
              <a:rPr lang="en-GB" baseline="30000" dirty="0" smtClean="0"/>
              <a:t>st</a:t>
            </a:r>
            <a:r>
              <a:rPr lang="en-GB" dirty="0" smtClean="0"/>
              <a:t> administration of a vaccine  leads to production of antibodies and memory cells.</a:t>
            </a:r>
          </a:p>
          <a:p>
            <a:endParaRPr lang="en-GB" dirty="0" smtClean="0"/>
          </a:p>
          <a:p>
            <a:r>
              <a:rPr lang="en-GB" dirty="0" smtClean="0"/>
              <a:t>The subsequent administrations evoke an even stronger </a:t>
            </a:r>
            <a:r>
              <a:rPr lang="en-GB" dirty="0" err="1" smtClean="0"/>
              <a:t>eaction</a:t>
            </a:r>
            <a:r>
              <a:rPr lang="en-GB" dirty="0" smtClean="0"/>
              <a:t> than the 1</a:t>
            </a:r>
            <a:r>
              <a:rPr lang="en-GB" baseline="30000" dirty="0" smtClean="0"/>
              <a:t>st</a:t>
            </a:r>
            <a:r>
              <a:rPr lang="en-GB" dirty="0" smtClean="0"/>
              <a:t> one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Effects of maternal antibodies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Affect the timing of vaccination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Vaccine not given when the mother’s antibodies are still in circulation </a:t>
            </a:r>
            <a:r>
              <a:rPr lang="en-GB" dirty="0" err="1" smtClean="0"/>
              <a:t>b’coz</a:t>
            </a:r>
            <a:r>
              <a:rPr lang="en-GB" dirty="0" smtClean="0"/>
              <a:t> they will inactivate the vaccine before it can stimulate antibody production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Effects of maternal antibodies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Antibodies against TB do not cross the placental barrier. Therefore can be given at birth</a:t>
            </a:r>
          </a:p>
          <a:p>
            <a:r>
              <a:rPr lang="en-GB" dirty="0" smtClean="0"/>
              <a:t>Polio, diphtheria, </a:t>
            </a:r>
            <a:r>
              <a:rPr lang="en-GB" dirty="0" err="1" smtClean="0"/>
              <a:t>pertusis</a:t>
            </a:r>
            <a:r>
              <a:rPr lang="en-GB" dirty="0" smtClean="0"/>
              <a:t> and tetanus cross the placental barrier if the mother had suffered these diseases or had been immunized against them.</a:t>
            </a:r>
          </a:p>
          <a:p>
            <a:pPr lvl="1"/>
            <a:r>
              <a:rPr lang="en-GB" dirty="0" smtClean="0"/>
              <a:t>These antibodies last only a few weeks, therefore vaccination can safely begin at 1 month of age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Effects of maternal antibodies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Tetanus immunization of the mother provides passive immunity against neonatal tetanus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TT is given to pregnant mothers because they may not have been immunized in the recent past and would have no antibodies to pass to their babies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Effects of maternal antibodies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Measles antibodies from the mother persist in the baby’s circulation for the longest time (6-9 months)</a:t>
            </a:r>
          </a:p>
          <a:p>
            <a:pPr>
              <a:buNone/>
            </a:pPr>
            <a:endParaRPr lang="en-GB" dirty="0" smtClean="0"/>
          </a:p>
          <a:p>
            <a:pPr lvl="1"/>
            <a:r>
              <a:rPr lang="en-GB" dirty="0" smtClean="0"/>
              <a:t>Some babies get measles infection between 6-9 months </a:t>
            </a:r>
            <a:r>
              <a:rPr lang="en-GB" dirty="0" err="1" smtClean="0"/>
              <a:t>b’coz</a:t>
            </a:r>
            <a:r>
              <a:rPr lang="en-GB" dirty="0" smtClean="0"/>
              <a:t> maternal antibodies are not as high enough for protection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Kenya Expanded programme of Immunization (KEPI)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Launched in 1980 as part of the WHO EPI</a:t>
            </a:r>
          </a:p>
          <a:p>
            <a:r>
              <a:rPr lang="en-GB" dirty="0" smtClean="0"/>
              <a:t>Aim was to immunize, free of charge all Kenyan children between 0-5 yrs, later 0-11 months of age &amp; all pregnant women , so as to reduce the morbidity, mortality and disability from the then 6 common childhood infections</a:t>
            </a:r>
          </a:p>
          <a:p>
            <a:pPr lvl="1"/>
            <a:r>
              <a:rPr lang="en-GB" dirty="0" smtClean="0"/>
              <a:t>(TB, polio, diphtheria, whooping cough, tetanus and measles)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Immunization Programme in </a:t>
            </a:r>
            <a:r>
              <a:rPr lang="en-GB" dirty="0"/>
              <a:t>K</a:t>
            </a:r>
            <a:r>
              <a:rPr lang="en-GB" dirty="0" smtClean="0"/>
              <a:t>enya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immunization </a:t>
            </a:r>
            <a:r>
              <a:rPr lang="en-US" dirty="0" err="1"/>
              <a:t>programme</a:t>
            </a:r>
            <a:r>
              <a:rPr lang="en-US" dirty="0"/>
              <a:t> in Kenya is currently managed by the division of vaccines </a:t>
            </a:r>
            <a:r>
              <a:rPr lang="en-US" dirty="0" smtClean="0"/>
              <a:t>and immunization </a:t>
            </a:r>
            <a:r>
              <a:rPr lang="en-US" dirty="0"/>
              <a:t>(DVI). </a:t>
            </a:r>
            <a:endParaRPr lang="en-US" dirty="0" smtClean="0"/>
          </a:p>
          <a:p>
            <a:r>
              <a:rPr lang="en-US" dirty="0" smtClean="0"/>
              <a:t>Was </a:t>
            </a:r>
            <a:r>
              <a:rPr lang="en-US" dirty="0"/>
              <a:t>established </a:t>
            </a:r>
            <a:r>
              <a:rPr lang="en-US" dirty="0" smtClean="0"/>
              <a:t>as KEPI </a:t>
            </a:r>
            <a:r>
              <a:rPr lang="en-US" dirty="0"/>
              <a:t>under the department of the </a:t>
            </a:r>
            <a:r>
              <a:rPr lang="en-US" dirty="0" smtClean="0"/>
              <a:t>Department of </a:t>
            </a:r>
            <a:r>
              <a:rPr lang="en-US" dirty="0"/>
              <a:t>Preventive and Promotive Health Services of the then Ministry of Health.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Immunization Programme in Kenya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was renamed as the Division of Vaccine and Immunization (DVI) in 2008 in order to focus on handling of vaccines and immunization services in Kenya.</a:t>
            </a:r>
          </a:p>
          <a:p>
            <a:pPr>
              <a:buNone/>
            </a:pPr>
            <a:r>
              <a:rPr lang="en-US" dirty="0" smtClean="0"/>
              <a:t>The goal of the Division of Vaccine and Immunization is to reduce morbidity, mortality and disability due to life threatening infections due to vaccine preventable diseases.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Immunization Programme in Kenya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Government of Kenya provides vaccines for the vaccine preventable diseases free of </a:t>
            </a:r>
            <a:r>
              <a:rPr lang="en-US" dirty="0" smtClean="0"/>
              <a:t>charge through </a:t>
            </a:r>
            <a:r>
              <a:rPr lang="en-US" dirty="0"/>
              <a:t>DVI. </a:t>
            </a:r>
            <a:endParaRPr lang="en-US" dirty="0" smtClean="0"/>
          </a:p>
          <a:p>
            <a:r>
              <a:rPr lang="en-US" dirty="0" smtClean="0"/>
              <a:t>During </a:t>
            </a:r>
            <a:r>
              <a:rPr lang="en-US" dirty="0"/>
              <a:t>the period of this plan, the following diseases have been targeted:</a:t>
            </a:r>
          </a:p>
          <a:p>
            <a:pPr lvl="1"/>
            <a:r>
              <a:rPr lang="en-GB" dirty="0"/>
              <a:t>Tuberculosis, poliomyelitis, diphtheria, </a:t>
            </a:r>
            <a:r>
              <a:rPr lang="en-GB" dirty="0" err="1"/>
              <a:t>pertusis</a:t>
            </a:r>
            <a:r>
              <a:rPr lang="en-GB" dirty="0"/>
              <a:t>, tetanus, hepatitis B, </a:t>
            </a:r>
            <a:r>
              <a:rPr lang="en-GB" dirty="0" err="1"/>
              <a:t>Haemophilus</a:t>
            </a:r>
            <a:r>
              <a:rPr lang="en-GB" dirty="0"/>
              <a:t> </a:t>
            </a:r>
            <a:r>
              <a:rPr lang="en-GB" dirty="0" smtClean="0"/>
              <a:t>influenza </a:t>
            </a:r>
            <a:r>
              <a:rPr lang="en-US" dirty="0" smtClean="0"/>
              <a:t>type </a:t>
            </a:r>
            <a:r>
              <a:rPr lang="en-US" dirty="0"/>
              <a:t>b, measles, yellow fever and pneumococcal disease.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GB" sz="3600" b="1" dirty="0" smtClean="0"/>
          </a:p>
          <a:p>
            <a:pPr algn="ctr">
              <a:buNone/>
            </a:pPr>
            <a:r>
              <a:rPr lang="en-GB" sz="3600" b="1" dirty="0" smtClean="0"/>
              <a:t>Immunity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dirty="0"/>
          </a:p>
          <a:p>
            <a:pPr algn="ctr">
              <a:buNone/>
            </a:pPr>
            <a:r>
              <a:rPr lang="en-GB" dirty="0" smtClean="0"/>
              <a:t>Ability to resist infection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Immunization Programme in Kenya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n-US" dirty="0" smtClean="0"/>
              <a:t>Rota virus vaccine was planned for introduction in 2013 subject to availability of GAVI support as the Government has already expressed intent of introducing this vaccine to GAVI.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Objectives of KEPI (as at 1980)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Immunization coverage</a:t>
            </a:r>
          </a:p>
          <a:p>
            <a:pPr marL="914400" lvl="1" indent="-514350"/>
            <a:r>
              <a:rPr lang="en-GB" dirty="0" smtClean="0"/>
              <a:t>75% for single shot antigens (measles and BCG)</a:t>
            </a:r>
          </a:p>
          <a:p>
            <a:pPr marL="914400" lvl="1" indent="-514350"/>
            <a:r>
              <a:rPr lang="en-GB" dirty="0" smtClean="0"/>
              <a:t>60% for multiple shot ones initially</a:t>
            </a:r>
          </a:p>
          <a:p>
            <a:pPr marL="914400" lvl="1" indent="-514350"/>
            <a:r>
              <a:rPr lang="en-GB" dirty="0" smtClean="0"/>
              <a:t>Later 80% for all vaccines</a:t>
            </a:r>
          </a:p>
          <a:p>
            <a:pPr marL="914400" lvl="1" indent="-51435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Cold chain system</a:t>
            </a:r>
          </a:p>
          <a:p>
            <a:pPr marL="514350" indent="-514350">
              <a:buNone/>
            </a:pPr>
            <a:r>
              <a:rPr lang="en-GB" dirty="0" smtClean="0"/>
              <a:t>The chain system involves:</a:t>
            </a:r>
          </a:p>
          <a:p>
            <a:pPr marL="514350" indent="-514350">
              <a:buNone/>
            </a:pPr>
            <a:r>
              <a:rPr lang="en-GB" dirty="0" smtClean="0"/>
              <a:t>The manufacturer- vehicle – plane – airport – vehicle – central stores – car – regional/district stores – transport - health centres – transport – dispensaries (vaccinator/mother &amp; child)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Objectives of KEPI (as at 1980)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/>
            <a:r>
              <a:rPr lang="en-GB" dirty="0" smtClean="0"/>
              <a:t>The cold chain Was to be reinforced for better vaccine storage and handling to ensure potent vaccines</a:t>
            </a:r>
          </a:p>
          <a:p>
            <a:pPr marL="914400" lvl="1" indent="-514350"/>
            <a:r>
              <a:rPr lang="en-GB" dirty="0" smtClean="0"/>
              <a:t>One central vaccine store in Nairobi and 2 regional stores in Mombasa and </a:t>
            </a:r>
            <a:r>
              <a:rPr lang="en-GB" dirty="0" err="1" smtClean="0"/>
              <a:t>Kisumu</a:t>
            </a:r>
            <a:r>
              <a:rPr lang="en-GB" dirty="0" smtClean="0"/>
              <a:t> were set up</a:t>
            </a:r>
          </a:p>
          <a:p>
            <a:pPr marL="342900" lvl="1" indent="-342900"/>
            <a:r>
              <a:rPr lang="en-GB" dirty="0" smtClean="0"/>
              <a:t>Cold chain equipment such as freezers, refrigerators and cold boxes were to be supplied to all hospitals/health centres and 50% of all dispensaries</a:t>
            </a:r>
          </a:p>
          <a:p>
            <a:pPr marL="342900" lvl="1" indent="-342900"/>
            <a:endParaRPr lang="en-GB" dirty="0"/>
          </a:p>
          <a:p>
            <a:pPr marL="914400" lvl="2" indent="-514350">
              <a:buFont typeface="Wingdings" pitchFamily="2" charset="2"/>
              <a:buChar char="§"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1" indent="-514350">
              <a:buAutoNum type="arabicPeriod" startAt="3"/>
            </a:pPr>
            <a:r>
              <a:rPr lang="en-GB" dirty="0" smtClean="0"/>
              <a:t>Training – 3 types of training: senior, supervisory and operational levels</a:t>
            </a:r>
          </a:p>
          <a:p>
            <a:pPr marL="914400" lvl="2" indent="-514350"/>
            <a:r>
              <a:rPr lang="en-GB" dirty="0" smtClean="0"/>
              <a:t>Aimed at improving managerial skills of health workers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Objectives of KEPI (as at 1980)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4"/>
            </a:pPr>
            <a:r>
              <a:rPr lang="en-GB" dirty="0" smtClean="0"/>
              <a:t>Integration of KEPI with MCH services</a:t>
            </a:r>
          </a:p>
          <a:p>
            <a:pPr marL="514350" indent="-514350">
              <a:buAutoNum type="arabicPeriod" startAt="4"/>
            </a:pPr>
            <a:r>
              <a:rPr lang="en-GB" dirty="0" smtClean="0"/>
              <a:t>Public motivation</a:t>
            </a:r>
          </a:p>
          <a:p>
            <a:pPr marL="514350" indent="-514350">
              <a:buAutoNum type="arabicPeriod" startAt="4"/>
            </a:pPr>
            <a:r>
              <a:rPr lang="en-GB" dirty="0" smtClean="0"/>
              <a:t>Monitoring &amp; evaluation – by strengthening the routine immunization reporting system</a:t>
            </a:r>
          </a:p>
          <a:p>
            <a:pPr marL="914400" lvl="1" indent="-514350"/>
            <a:r>
              <a:rPr lang="en-GB" dirty="0" smtClean="0"/>
              <a:t>Use of check lists during supervisory visits to immunization centres</a:t>
            </a:r>
          </a:p>
          <a:p>
            <a:pPr marL="914400" lvl="1" indent="-514350"/>
            <a:r>
              <a:rPr lang="en-GB" dirty="0" smtClean="0"/>
              <a:t>Evaluation by an external team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Objectives of KEPI (as at 1980)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7.	Research – operational research for better program management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Practice of Immunization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Aim – to reduce morbidity &amp; mortality caused by Immunizable diseases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Policy of immunization in </a:t>
            </a:r>
            <a:r>
              <a:rPr lang="en-GB" dirty="0"/>
              <a:t>K</a:t>
            </a:r>
            <a:r>
              <a:rPr lang="en-GB" dirty="0" smtClean="0"/>
              <a:t>enya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Integrate immunization activities into MCH/FP/PHC frame work</a:t>
            </a:r>
          </a:p>
          <a:p>
            <a:r>
              <a:rPr lang="en-GB" dirty="0" smtClean="0"/>
              <a:t>Sterilize all immunization equipment/supplies </a:t>
            </a:r>
          </a:p>
          <a:p>
            <a:r>
              <a:rPr lang="en-GB" dirty="0" smtClean="0"/>
              <a:t>Use one sterile needle and syringe per injection to prevent cross infection</a:t>
            </a:r>
          </a:p>
          <a:p>
            <a:r>
              <a:rPr lang="en-GB" dirty="0" smtClean="0"/>
              <a:t>Use potent vaccines stored at 0-8</a:t>
            </a:r>
            <a:r>
              <a:rPr lang="en-GB" baseline="30000" dirty="0" smtClean="0"/>
              <a:t>0</a:t>
            </a:r>
            <a:r>
              <a:rPr lang="en-GB" dirty="0" smtClean="0"/>
              <a:t>C</a:t>
            </a:r>
          </a:p>
          <a:p>
            <a:r>
              <a:rPr lang="en-GB" dirty="0" smtClean="0"/>
              <a:t>Keep vaccines on ice packs during vaccination sessions to maintain potency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Policy of immunization in Kenya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Discard all open vaccines at the end of the day</a:t>
            </a:r>
          </a:p>
          <a:p>
            <a:pPr lvl="1"/>
            <a:r>
              <a:rPr lang="en-GB" dirty="0" smtClean="0"/>
              <a:t>BCG should be discarded at the end of 4 hours after reconstitution</a:t>
            </a:r>
          </a:p>
          <a:p>
            <a:r>
              <a:rPr lang="en-GB" dirty="0" smtClean="0"/>
              <a:t>Hold vaccine sessions daily in fixed facilities from 8am -5pm; supplemented by outreach services if appropriate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Important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are a few contraindications to immunization. Generally all children should be immunized whether they are sick or not</a:t>
            </a:r>
          </a:p>
          <a:p>
            <a:r>
              <a:rPr lang="en-GB" dirty="0" smtClean="0"/>
              <a:t>In case a child requires admission to hospital, the decision whether or not to immunize is left to the receiving doctor.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General defence mechanisms</a:t>
            </a:r>
          </a:p>
          <a:p>
            <a:r>
              <a:rPr lang="en-GB" dirty="0" smtClean="0"/>
              <a:t>Types of immunity</a:t>
            </a:r>
          </a:p>
          <a:p>
            <a:r>
              <a:rPr lang="en-GB" dirty="0" smtClean="0"/>
              <a:t>Types of vaccines</a:t>
            </a:r>
          </a:p>
          <a:p>
            <a:r>
              <a:rPr lang="en-GB" dirty="0" smtClean="0"/>
              <a:t>Effects of maternal antibodies</a:t>
            </a:r>
          </a:p>
          <a:p>
            <a:r>
              <a:rPr lang="en-GB" dirty="0" smtClean="0"/>
              <a:t>KEPI</a:t>
            </a:r>
          </a:p>
          <a:p>
            <a:r>
              <a:rPr lang="en-GB" dirty="0" smtClean="0"/>
              <a:t>Practice of immunization</a:t>
            </a:r>
          </a:p>
          <a:p>
            <a:r>
              <a:rPr lang="en-GB" dirty="0" smtClean="0"/>
              <a:t>National immunization schedule</a:t>
            </a:r>
          </a:p>
          <a:p>
            <a:r>
              <a:rPr lang="en-GB" dirty="0" smtClean="0"/>
              <a:t>Administration of vaccines</a:t>
            </a:r>
          </a:p>
          <a:p>
            <a:r>
              <a:rPr lang="en-GB" dirty="0" smtClean="0"/>
              <a:t>The cold chain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Important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principle is, “no child above 9 months of age should enter a ward without being immunized against measles” and, “no child should be discharged from hospital without having his/her immunization status checked”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National Immunization Schedule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REFER TO THE IMMUNIZATION MANUAL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GB" dirty="0" smtClean="0"/>
              <a:t>The primary immunizations schedule should be complete by the end of the 1</a:t>
            </a:r>
            <a:r>
              <a:rPr lang="en-GB" baseline="30000" dirty="0" smtClean="0"/>
              <a:t>st</a:t>
            </a:r>
            <a:r>
              <a:rPr lang="en-GB" dirty="0" smtClean="0"/>
              <a:t> year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Vaccine Administration sites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/>
              <a:t>BCG – The left </a:t>
            </a:r>
            <a:r>
              <a:rPr lang="en-GB" dirty="0" err="1" smtClean="0"/>
              <a:t>antero</a:t>
            </a:r>
            <a:r>
              <a:rPr lang="en-GB" dirty="0" smtClean="0"/>
              <a:t>-lateral aspect of the left fore arm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err="1"/>
              <a:t>P</a:t>
            </a:r>
            <a:r>
              <a:rPr lang="en-GB" dirty="0" err="1" smtClean="0"/>
              <a:t>entavalent</a:t>
            </a:r>
            <a:r>
              <a:rPr lang="en-GB" dirty="0" smtClean="0"/>
              <a:t> – upper outer part of the right thigh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/>
              <a:t>Measles – deltoid muscle on the upper arm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TT immunization for women of child bearing age and pregnant woman without previous exposure to TT</a:t>
            </a: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0574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114800"/>
                <a:gridCol w="2895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Dose of TT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When to give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Expected duration of protection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At first contact or as early as possible in pregnancy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None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 weeks after TT 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1-3 years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 months after TT2 or during subsequent pregnancy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At least 5 years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 year after TT3 or during subsequent pregnancy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At least 10 years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 year after TT4  or during subsequent pregnancy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 all child bearing age years and possibly longer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Side effects of vaccines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BCG</a:t>
            </a:r>
          </a:p>
          <a:p>
            <a:r>
              <a:rPr lang="en-GB" dirty="0" smtClean="0"/>
              <a:t>Complications are most common when administration is S/C</a:t>
            </a:r>
          </a:p>
          <a:p>
            <a:r>
              <a:rPr lang="en-GB" dirty="0" err="1" smtClean="0"/>
              <a:t>Lymphadenopathy</a:t>
            </a:r>
            <a:r>
              <a:rPr lang="en-GB" dirty="0" smtClean="0"/>
              <a:t> – </a:t>
            </a:r>
            <a:r>
              <a:rPr lang="en-GB" dirty="0" err="1" smtClean="0"/>
              <a:t>axilary</a:t>
            </a:r>
            <a:r>
              <a:rPr lang="en-GB" dirty="0" smtClean="0"/>
              <a:t> and supra-</a:t>
            </a:r>
            <a:r>
              <a:rPr lang="en-GB" dirty="0" err="1" smtClean="0"/>
              <a:t>clavicular</a:t>
            </a:r>
            <a:endParaRPr lang="en-GB" dirty="0" smtClean="0"/>
          </a:p>
          <a:p>
            <a:r>
              <a:rPr lang="en-GB" dirty="0" smtClean="0"/>
              <a:t>Often breaks and discharges pus</a:t>
            </a:r>
          </a:p>
          <a:p>
            <a:r>
              <a:rPr lang="en-GB" dirty="0" smtClean="0"/>
              <a:t>Chronic ulcer may develop at the site of the injection</a:t>
            </a:r>
          </a:p>
          <a:p>
            <a:r>
              <a:rPr lang="en-GB" dirty="0" smtClean="0"/>
              <a:t>Development of TB disease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Side effects of vaccines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Management</a:t>
            </a:r>
          </a:p>
          <a:p>
            <a:pPr lvl="1"/>
            <a:r>
              <a:rPr lang="en-GB" dirty="0" smtClean="0"/>
              <a:t>Drain the pus</a:t>
            </a:r>
          </a:p>
          <a:p>
            <a:pPr lvl="1"/>
            <a:r>
              <a:rPr lang="en-GB" dirty="0" smtClean="0"/>
              <a:t>Clean the wound</a:t>
            </a:r>
          </a:p>
          <a:p>
            <a:pPr lvl="1"/>
            <a:r>
              <a:rPr lang="en-GB" dirty="0" smtClean="0"/>
              <a:t>Treatment of active disease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Side effects of vaccines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DPT</a:t>
            </a:r>
          </a:p>
          <a:p>
            <a:r>
              <a:rPr lang="en-GB" dirty="0" err="1" smtClean="0"/>
              <a:t>Pertusis</a:t>
            </a:r>
            <a:r>
              <a:rPr lang="en-GB" dirty="0" smtClean="0"/>
              <a:t> encephalopathy (rare – in older children)</a:t>
            </a:r>
          </a:p>
          <a:p>
            <a:r>
              <a:rPr lang="en-GB" dirty="0" smtClean="0"/>
              <a:t>High fever </a:t>
            </a:r>
            <a:r>
              <a:rPr lang="en-GB" dirty="0" err="1" smtClean="0"/>
              <a:t>appx</a:t>
            </a:r>
            <a:r>
              <a:rPr lang="en-GB" dirty="0" smtClean="0"/>
              <a:t>. 24 hrs after injection</a:t>
            </a:r>
          </a:p>
          <a:p>
            <a:r>
              <a:rPr lang="en-GB" dirty="0" smtClean="0"/>
              <a:t>Painful thigh</a:t>
            </a:r>
          </a:p>
          <a:p>
            <a:pPr>
              <a:buNone/>
            </a:pPr>
            <a:r>
              <a:rPr lang="en-GB" dirty="0" smtClean="0"/>
              <a:t>Management</a:t>
            </a:r>
          </a:p>
          <a:p>
            <a:r>
              <a:rPr lang="en-GB" dirty="0" smtClean="0"/>
              <a:t>Antipyretics</a:t>
            </a:r>
          </a:p>
          <a:p>
            <a:pPr>
              <a:buNone/>
            </a:pPr>
            <a:r>
              <a:rPr lang="en-GB" dirty="0" smtClean="0"/>
              <a:t>NB: do not give in children with high fever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Side effects of vaccines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Polio – None</a:t>
            </a:r>
          </a:p>
          <a:p>
            <a:pPr>
              <a:buNone/>
            </a:pPr>
            <a:r>
              <a:rPr lang="en-GB" dirty="0" smtClean="0"/>
              <a:t>Measles</a:t>
            </a:r>
          </a:p>
          <a:p>
            <a:r>
              <a:rPr lang="en-GB" dirty="0" smtClean="0"/>
              <a:t>Mild fever after 6-10 days</a:t>
            </a:r>
          </a:p>
          <a:p>
            <a:r>
              <a:rPr lang="en-GB" dirty="0" smtClean="0"/>
              <a:t>Mild rash lasting a few days</a:t>
            </a:r>
          </a:p>
          <a:p>
            <a:r>
              <a:rPr lang="en-GB" dirty="0" smtClean="0"/>
              <a:t>Epileptic fits</a:t>
            </a:r>
          </a:p>
          <a:p>
            <a:pPr>
              <a:buNone/>
            </a:pPr>
            <a:r>
              <a:rPr lang="en-GB" dirty="0" smtClean="0"/>
              <a:t>Management</a:t>
            </a:r>
          </a:p>
          <a:p>
            <a:r>
              <a:rPr lang="en-GB" dirty="0" smtClean="0"/>
              <a:t>Reassure the mother</a:t>
            </a:r>
          </a:p>
          <a:p>
            <a:pPr>
              <a:buNone/>
            </a:pPr>
            <a:r>
              <a:rPr lang="en-GB" dirty="0" smtClean="0"/>
              <a:t>NB: one can withhold in severe malnutrition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Recommended temperatures &amp; storage time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23752"/>
          <a:ext cx="8229600" cy="437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371600"/>
                <a:gridCol w="1371600"/>
                <a:gridCol w="1371600"/>
                <a:gridCol w="1371600"/>
              </a:tblGrid>
              <a:tr h="1505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Vaccine level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Maximum storage time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Central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Up to 8 months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905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Regional stores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up to 3 months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Health centre</a:t>
                      </a:r>
                    </a:p>
                    <a:p>
                      <a:r>
                        <a:rPr lang="en-GB" dirty="0" smtClean="0"/>
                        <a:t>Up to 1 month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Transport </a:t>
                      </a:r>
                    </a:p>
                    <a:p>
                      <a:r>
                        <a:rPr lang="en-GB" dirty="0" smtClean="0"/>
                        <a:t>Up to 1 week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426876">
                <a:tc>
                  <a:txBody>
                    <a:bodyPr/>
                    <a:lstStyle/>
                    <a:p>
                      <a:r>
                        <a:rPr lang="en-GB" dirty="0" smtClean="0"/>
                        <a:t>      Measles</a:t>
                      </a:r>
                    </a:p>
                    <a:p>
                      <a:r>
                        <a:rPr lang="en-GB" dirty="0" smtClean="0"/>
                        <a:t>      BCG</a:t>
                      </a:r>
                    </a:p>
                    <a:p>
                      <a:r>
                        <a:rPr lang="en-GB" dirty="0" smtClean="0"/>
                        <a:t>      OPV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-15</a:t>
                      </a:r>
                      <a:r>
                        <a:rPr lang="en-GB" sz="24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 to -25</a:t>
                      </a:r>
                      <a:r>
                        <a:rPr lang="en-GB" sz="24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mpd="sng"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439618">
                <a:tc>
                  <a:txBody>
                    <a:bodyPr/>
                    <a:lstStyle/>
                    <a:p>
                      <a:r>
                        <a:rPr lang="en-GB" dirty="0" smtClean="0"/>
                        <a:t>       DPT</a:t>
                      </a:r>
                    </a:p>
                    <a:p>
                      <a:r>
                        <a:rPr lang="en-GB" dirty="0" smtClean="0"/>
                        <a:t>       TT</a:t>
                      </a:r>
                    </a:p>
                    <a:p>
                      <a:r>
                        <a:rPr lang="en-GB" dirty="0" smtClean="0"/>
                        <a:t>       HB</a:t>
                      </a:r>
                    </a:p>
                    <a:p>
                      <a:r>
                        <a:rPr lang="en-GB" smtClean="0"/>
                        <a:t>       BIB</a:t>
                      </a:r>
                      <a:endParaRPr lang="en-GB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 to +8</a:t>
                      </a:r>
                      <a:r>
                        <a:rPr lang="en-GB" sz="28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GB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GB" sz="28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General defence mechanisms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Elimination methods – </a:t>
            </a:r>
          </a:p>
          <a:p>
            <a:pPr lvl="1"/>
            <a:r>
              <a:rPr lang="en-GB" dirty="0" smtClean="0"/>
              <a:t>Vomiting</a:t>
            </a:r>
          </a:p>
          <a:p>
            <a:pPr lvl="1"/>
            <a:r>
              <a:rPr lang="en-GB" dirty="0" smtClean="0"/>
              <a:t>Diarrhoea</a:t>
            </a:r>
          </a:p>
          <a:p>
            <a:pPr lvl="1"/>
            <a:r>
              <a:rPr lang="en-GB" dirty="0" smtClean="0"/>
              <a:t>Coughing </a:t>
            </a:r>
          </a:p>
          <a:p>
            <a:r>
              <a:rPr lang="en-GB" dirty="0" smtClean="0"/>
              <a:t>Dilution of toxins</a:t>
            </a:r>
          </a:p>
          <a:p>
            <a:pPr lvl="1"/>
            <a:r>
              <a:rPr lang="en-GB" dirty="0" smtClean="0"/>
              <a:t>Inflammatory oedema</a:t>
            </a:r>
          </a:p>
          <a:p>
            <a:pPr lvl="1"/>
            <a:r>
              <a:rPr lang="en-GB" dirty="0" smtClean="0"/>
              <a:t>Increased intestinal flow</a:t>
            </a:r>
          </a:p>
          <a:p>
            <a:r>
              <a:rPr lang="en-GB" dirty="0" err="1" smtClean="0"/>
              <a:t>Phagocytic</a:t>
            </a:r>
            <a:r>
              <a:rPr lang="en-GB" dirty="0" smtClean="0"/>
              <a:t> activity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act of immunization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relatively harmless variant or metabolic product (of a pathogenic organism) is introduced into the body.</a:t>
            </a:r>
          </a:p>
          <a:p>
            <a:r>
              <a:rPr lang="en-GB" dirty="0" smtClean="0"/>
              <a:t>This leads to specific immunity as would be produced following recovery from the disease</a:t>
            </a:r>
          </a:p>
          <a:p>
            <a:r>
              <a:rPr lang="en-GB" dirty="0" smtClean="0"/>
              <a:t>Thus active immunization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immunity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	</a:t>
            </a:r>
          </a:p>
          <a:p>
            <a:pPr>
              <a:buNone/>
            </a:pPr>
            <a:r>
              <a:rPr lang="en-GB" dirty="0" smtClean="0"/>
              <a:t>Active / passive</a:t>
            </a:r>
          </a:p>
          <a:p>
            <a:pPr>
              <a:buNone/>
            </a:pPr>
            <a:r>
              <a:rPr lang="en-GB" dirty="0" smtClean="0"/>
              <a:t>		</a:t>
            </a:r>
          </a:p>
          <a:p>
            <a:pPr>
              <a:buNone/>
            </a:pPr>
            <a:r>
              <a:rPr lang="en-GB" dirty="0" smtClean="0"/>
              <a:t>Specific/non-specific</a:t>
            </a:r>
          </a:p>
          <a:p>
            <a:pPr>
              <a:buNone/>
            </a:pPr>
            <a:r>
              <a:rPr lang="en-GB" dirty="0" smtClean="0"/>
              <a:t>		</a:t>
            </a:r>
          </a:p>
          <a:p>
            <a:pPr>
              <a:buNone/>
            </a:pPr>
            <a:r>
              <a:rPr lang="en-GB" dirty="0" smtClean="0"/>
              <a:t>Natural /artificially induced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immunity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Active – follows infection of an active disease or vaccination against a </a:t>
            </a:r>
            <a:r>
              <a:rPr lang="en-GB" dirty="0" err="1" smtClean="0"/>
              <a:t>dx</a:t>
            </a:r>
            <a:endParaRPr lang="en-GB" dirty="0" smtClean="0"/>
          </a:p>
          <a:p>
            <a:pPr lvl="1"/>
            <a:r>
              <a:rPr lang="en-GB" dirty="0" smtClean="0"/>
              <a:t>Results in production of antibodies and memory cells</a:t>
            </a:r>
          </a:p>
          <a:p>
            <a:r>
              <a:rPr lang="en-GB" dirty="0" smtClean="0"/>
              <a:t>Passive – introduction of ready made antibodies(inactive) e.g. anti tetanus serum</a:t>
            </a:r>
          </a:p>
          <a:p>
            <a:pPr lvl="1"/>
            <a:r>
              <a:rPr lang="en-GB" dirty="0" smtClean="0"/>
              <a:t>Passage of antibodies from mother to child in </a:t>
            </a:r>
            <a:r>
              <a:rPr lang="en-GB" dirty="0" err="1" smtClean="0"/>
              <a:t>utero</a:t>
            </a:r>
            <a:r>
              <a:rPr lang="en-GB" dirty="0" smtClean="0"/>
              <a:t> &amp; via breast mild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immunity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Natural immunity – ability to immunologically resist infection without vaccination by virtue of the genetic make up. E.g. animal diseases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Artificially induced – follows vaccination or introduction of ready made antibodies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immunity cont’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Specific – immunologically mediated response to a specific disease. Can be active or passive</a:t>
            </a:r>
          </a:p>
          <a:p>
            <a:endParaRPr lang="en-GB" dirty="0"/>
          </a:p>
          <a:p>
            <a:r>
              <a:rPr lang="en-GB" dirty="0" smtClean="0"/>
              <a:t>Non specific – immunity which is by other body defence mechanisms e.g. WBC (</a:t>
            </a:r>
            <a:r>
              <a:rPr lang="en-GB" dirty="0" err="1" smtClean="0"/>
              <a:t>phagocytosis</a:t>
            </a:r>
            <a:r>
              <a:rPr lang="en-GB" dirty="0" smtClean="0"/>
              <a:t>) and NK cells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450</TotalTime>
  <Words>1515</Words>
  <Application>Microsoft Office PowerPoint</Application>
  <PresentationFormat>On-screen Show (4:3)</PresentationFormat>
  <Paragraphs>212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Verve</vt:lpstr>
      <vt:lpstr>IMMUNIZATIONS</vt:lpstr>
      <vt:lpstr>Slide 2</vt:lpstr>
      <vt:lpstr>Scope  </vt:lpstr>
      <vt:lpstr>General defence mechanisms</vt:lpstr>
      <vt:lpstr>The act of immunization</vt:lpstr>
      <vt:lpstr>Types of immunity </vt:lpstr>
      <vt:lpstr>Types of immunity cont’</vt:lpstr>
      <vt:lpstr>Types of immunity cont’</vt:lpstr>
      <vt:lpstr>Types of immunity cont’</vt:lpstr>
      <vt:lpstr>Types of vaccines</vt:lpstr>
      <vt:lpstr>Slide 11</vt:lpstr>
      <vt:lpstr>Effects of maternal antibodies</vt:lpstr>
      <vt:lpstr>Effects of maternal antibodies cont’</vt:lpstr>
      <vt:lpstr>Effects of maternal antibodies cont’</vt:lpstr>
      <vt:lpstr>Effects of maternal antibodies cont’</vt:lpstr>
      <vt:lpstr>Kenya Expanded programme of Immunization (KEPI)</vt:lpstr>
      <vt:lpstr>Immunization Programme in Kenya</vt:lpstr>
      <vt:lpstr>Immunization Programme in Kenya</vt:lpstr>
      <vt:lpstr>Immunization Programme in Kenya cont’</vt:lpstr>
      <vt:lpstr>Immunization Programme in Kenya cont’</vt:lpstr>
      <vt:lpstr>Objectives of KEPI (as at 1980) </vt:lpstr>
      <vt:lpstr>Objectives of KEPI (as at 1980) cont’</vt:lpstr>
      <vt:lpstr>Slide 23</vt:lpstr>
      <vt:lpstr>Objectives of KEPI (as at 1980) cont’</vt:lpstr>
      <vt:lpstr>Objectives of KEPI (as at 1980) cont’</vt:lpstr>
      <vt:lpstr>Practice of Immunization</vt:lpstr>
      <vt:lpstr>Policy of immunization in Kenya</vt:lpstr>
      <vt:lpstr>Policy of immunization in Kenya cont’</vt:lpstr>
      <vt:lpstr>Important </vt:lpstr>
      <vt:lpstr>Important cont’</vt:lpstr>
      <vt:lpstr>National Immunization Schedule</vt:lpstr>
      <vt:lpstr>Slide 32</vt:lpstr>
      <vt:lpstr>TT immunization for women of child bearing age and pregnant woman without previous exposure to TT</vt:lpstr>
      <vt:lpstr>Side effects of vaccines </vt:lpstr>
      <vt:lpstr>Side effects of vaccines cont’</vt:lpstr>
      <vt:lpstr>Side effects of vaccines cont’</vt:lpstr>
      <vt:lpstr>Side effects of vaccines cont’</vt:lpstr>
      <vt:lpstr>Recommended temperatures &amp; storage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IMMUNIZATIONS</dc:title>
  <dc:creator>VIOLET</dc:creator>
  <cp:lastModifiedBy>dell</cp:lastModifiedBy>
  <cp:revision>7</cp:revision>
  <dcterms:created xsi:type="dcterms:W3CDTF">2015-01-25T07:02:17Z</dcterms:created>
  <dcterms:modified xsi:type="dcterms:W3CDTF">2018-05-09T14:44:25Z</dcterms:modified>
</cp:coreProperties>
</file>