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57" r:id="rId6"/>
    <p:sldId id="264" r:id="rId7"/>
    <p:sldId id="265" r:id="rId8"/>
    <p:sldId id="258" r:id="rId9"/>
    <p:sldId id="259" r:id="rId10"/>
    <p:sldId id="266" r:id="rId11"/>
    <p:sldId id="267" r:id="rId12"/>
    <p:sldId id="268" r:id="rId13"/>
    <p:sldId id="269" r:id="rId14"/>
    <p:sldId id="270" r:id="rId15"/>
    <p:sldId id="26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Objects="1">
      <p:cViewPr varScale="1">
        <p:scale>
          <a:sx n="66" d="100"/>
          <a:sy n="66" d="100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75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667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305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66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125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16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51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48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2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68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901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59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</a:rPr>
              <a:t>MILLENNIUM </a:t>
            </a:r>
            <a:r>
              <a:rPr lang="en-US" b="1" dirty="0" smtClean="0">
                <a:solidFill>
                  <a:srgbClr val="FF0000"/>
                </a:solidFill>
              </a:rPr>
              <a:t>DEVELOPMENT GOALS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Written by Michael Mutisya Msc, Bsc Public Health (jkuat) , Diploma clinical medicine </a:t>
            </a:r>
            <a:r>
              <a:rPr lang="en-US" smtClean="0"/>
              <a:t>and surgery (Kmtc – Nrb)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575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Vision 2030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vision is based on three pillars</a:t>
            </a:r>
          </a:p>
          <a:p>
            <a:r>
              <a:rPr lang="en-US" b="1" dirty="0"/>
              <a:t>1. Economic :  </a:t>
            </a:r>
            <a:r>
              <a:rPr lang="en-US" dirty="0"/>
              <a:t>TO maintain a sustained economic growth of 10% p.a over next 25 years.</a:t>
            </a:r>
          </a:p>
          <a:p>
            <a:r>
              <a:rPr lang="en-US" b="1" dirty="0"/>
              <a:t>2. Social: </a:t>
            </a:r>
            <a:r>
              <a:rPr lang="en-US" dirty="0"/>
              <a:t>a just and cohesive  society enjoying equitable social development in a clean and secure environment </a:t>
            </a:r>
          </a:p>
          <a:p>
            <a:r>
              <a:rPr lang="en-US" b="1" dirty="0"/>
              <a:t>3. Political:</a:t>
            </a:r>
            <a:r>
              <a:rPr lang="en-US" dirty="0"/>
              <a:t> TO realize a democratic political system founded on issue-based politics that respects the rule of law,and protects the rights and freedoms of every individual in Kenya society.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6468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98816"/>
          </a:xfrm>
        </p:spPr>
        <p:txBody>
          <a:bodyPr/>
          <a:lstStyle/>
          <a:p>
            <a:r>
              <a:rPr lang="en-US" b="1" dirty="0" smtClean="0"/>
              <a:t>1. ECONOMIC PILLAR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0774"/>
            <a:ext cx="10515600" cy="4351338"/>
          </a:xfrm>
        </p:spPr>
        <p:txBody>
          <a:bodyPr/>
          <a:lstStyle/>
          <a:p>
            <a:pPr lvl="0"/>
            <a:r>
              <a:rPr lang="en-US" dirty="0"/>
              <a:t>Macroeconomics stability for long term development .</a:t>
            </a:r>
          </a:p>
          <a:p>
            <a:pPr lvl="0"/>
            <a:r>
              <a:rPr lang="en-US" dirty="0"/>
              <a:t>Continuity in government reforms:-anti corruption programs,better investigations,public education and judicial reforms.</a:t>
            </a:r>
          </a:p>
          <a:p>
            <a:pPr lvl="0"/>
            <a:r>
              <a:rPr lang="en-US" dirty="0"/>
              <a:t>Enhanced equity and wealth creation opportunities for the poor:-investment in ASALS, youth employment women and all vulnerable groups.</a:t>
            </a:r>
          </a:p>
          <a:p>
            <a:pPr lvl="0"/>
            <a:r>
              <a:rPr lang="en-US" dirty="0"/>
              <a:t>Infrastructure:-railway's ports,water and sanitation facilities and telecommunication.</a:t>
            </a:r>
          </a:p>
          <a:p>
            <a:pPr lvl="0"/>
            <a:r>
              <a:rPr lang="en-US" dirty="0"/>
              <a:t> Energy:-encouraging more sources of energy sources and commenting Kenya to energy- surplus .</a:t>
            </a:r>
          </a:p>
          <a:p>
            <a:pPr lvl="0"/>
            <a:r>
              <a:rPr lang="en-US" dirty="0"/>
              <a:t> Science,technology and innovation:-research and development so as to accelerating economic development in all new industrialized areas.</a:t>
            </a:r>
          </a:p>
          <a:p>
            <a:pPr>
              <a:buFont typeface="Wingdings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968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2. SOCIAL PILLAR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0523"/>
          </a:xfrm>
        </p:spPr>
        <p:txBody>
          <a:bodyPr/>
          <a:lstStyle/>
          <a:p>
            <a:r>
              <a:rPr lang="en-US" dirty="0"/>
              <a:t>Kenya's journey towards prosperity also involves the building of a just and cohesive society that enjoys equitable social development in a clean and secure environment. This quest is the basis of transformation of our society in seven key sectors.this are:</a:t>
            </a:r>
          </a:p>
          <a:p>
            <a:pPr lvl="0"/>
            <a:r>
              <a:rPr lang="en-US" b="1" dirty="0"/>
              <a:t>Education and training:-</a:t>
            </a:r>
            <a:r>
              <a:rPr lang="en-US" dirty="0"/>
              <a:t> fund research,reduce illiteracy levels, increase enrollment of students in public and private universities.</a:t>
            </a:r>
          </a:p>
          <a:p>
            <a:pPr lvl="0"/>
            <a:r>
              <a:rPr lang="en-US" b="1" dirty="0"/>
              <a:t> Healthy sector</a:t>
            </a:r>
            <a:r>
              <a:rPr lang="en-US" dirty="0"/>
              <a:t>:- TO improve the overall livelihoods of Kenyan,the country's aims to provide an efficient and high quality health care system with best standards. This will be done thorough a two prolonged approach.</a:t>
            </a:r>
          </a:p>
          <a:p>
            <a:pPr>
              <a:buFont typeface="Wingdings" charset="2"/>
              <a:buChar char="v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161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1).Devolution of funds and management of healthy the communities; living the ministry to deal with policies and research.</a:t>
            </a:r>
          </a:p>
          <a:p>
            <a:pPr marL="0" indent="0">
              <a:buNone/>
            </a:pPr>
            <a:r>
              <a:rPr lang="en-US" dirty="0"/>
              <a:t>2).Shifting the bias of the national health bill from curative to preventive care </a:t>
            </a:r>
          </a:p>
          <a:p>
            <a:r>
              <a:rPr lang="en-US" dirty="0"/>
              <a:t>Special attention will be paid to lowering the incidences of HIV/AIDS, Malaria and TB and lowering infant mortality ratio.</a:t>
            </a:r>
          </a:p>
          <a:p>
            <a:r>
              <a:rPr lang="en-US" dirty="0"/>
              <a:t>All this will reduce equalities in access to health care and improve key Areas where Kenya is lagging behind especially lowering mortality and infant mortality. Specific strategies will involve:</a:t>
            </a:r>
          </a:p>
          <a:p>
            <a:r>
              <a:rPr lang="en-US" dirty="0"/>
              <a:t>- Provisions of robust health infrastructure 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9581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8661"/>
          </a:xfrm>
        </p:spPr>
        <p:txBody>
          <a:bodyPr/>
          <a:lstStyle/>
          <a:p>
            <a:r>
              <a:rPr lang="en-US" b="1" dirty="0" smtClean="0"/>
              <a:t>3. Political </a:t>
            </a:r>
            <a:r>
              <a:rPr lang="en-US" b="1" dirty="0" smtClean="0"/>
              <a:t>pillar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31247"/>
            <a:ext cx="10515600" cy="5103954"/>
          </a:xfrm>
        </p:spPr>
        <p:txBody>
          <a:bodyPr/>
          <a:lstStyle/>
          <a:p>
            <a:r>
              <a:rPr lang="en-US" dirty="0"/>
              <a:t>The political pillar envisions a countywide with a democratic system reflecting the aspirations and expectations of its people. Kenya will be a state in which equality is entrenched,irrespective of ones race, ethnicity,religion ,gender or social Economic status; a nation that not only respects but also harnesses the diversity of its people values,aspirations and traditions for the benefit of its people.</a:t>
            </a:r>
          </a:p>
          <a:p>
            <a:r>
              <a:rPr lang="en-US" dirty="0" smtClean="0"/>
              <a:t>Rule </a:t>
            </a:r>
            <a:r>
              <a:rPr lang="en-US" dirty="0"/>
              <a:t>of law:- increase service availability and access to justice.</a:t>
            </a:r>
          </a:p>
          <a:p>
            <a:r>
              <a:rPr lang="en-US" dirty="0" smtClean="0"/>
              <a:t>Electoral </a:t>
            </a:r>
            <a:r>
              <a:rPr lang="en-US" dirty="0"/>
              <a:t>and political process </a:t>
            </a:r>
          </a:p>
          <a:p>
            <a:r>
              <a:rPr lang="en-US" dirty="0" smtClean="0"/>
              <a:t>Democracy </a:t>
            </a:r>
            <a:r>
              <a:rPr lang="en-US" dirty="0"/>
              <a:t>and public service delivery </a:t>
            </a:r>
          </a:p>
          <a:p>
            <a:r>
              <a:rPr lang="en-US" dirty="0" smtClean="0"/>
              <a:t>Transparency </a:t>
            </a:r>
            <a:r>
              <a:rPr lang="en-US" dirty="0"/>
              <a:t>and accountability </a:t>
            </a:r>
          </a:p>
          <a:p>
            <a:r>
              <a:rPr lang="en-US" dirty="0" smtClean="0"/>
              <a:t>Security,peace-building </a:t>
            </a:r>
            <a:r>
              <a:rPr lang="en-US" dirty="0"/>
              <a:t>and conflict 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266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Kenya health strategic </a:t>
            </a:r>
            <a:r>
              <a:rPr lang="en-US" smtClean="0">
                <a:solidFill>
                  <a:srgbClr val="FF0000"/>
                </a:solidFill>
              </a:rPr>
              <a:t>and implementation plan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mtClean="0"/>
              <a:t>Written by </a:t>
            </a:r>
            <a:r>
              <a:rPr lang="en-US" smtClean="0"/>
              <a:t>Michael Mutisya Msc Msc Public Health (jkuat) Dip Clinical medicine and surgery (Kmtc Nrb)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28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7455"/>
            <a:ext cx="10515600" cy="913314"/>
          </a:xfrm>
        </p:spPr>
        <p:txBody>
          <a:bodyPr/>
          <a:lstStyle/>
          <a:p>
            <a:r>
              <a:rPr lang="en-US" dirty="0" smtClean="0"/>
              <a:t>National Health Policy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957" y="1325562"/>
            <a:ext cx="10515600" cy="5270585"/>
          </a:xfrm>
        </p:spPr>
        <p:txBody>
          <a:bodyPr/>
          <a:lstStyle/>
          <a:p>
            <a:r>
              <a:rPr lang="en-US" dirty="0" smtClean="0"/>
              <a:t>Inn1994, the </a:t>
            </a:r>
            <a:r>
              <a:rPr lang="en-US" dirty="0" smtClean="0"/>
              <a:t>Ministry of Health produced kenya's Health Policy Framework (KHPF) .</a:t>
            </a:r>
          </a:p>
          <a:p>
            <a:r>
              <a:rPr lang="en-US" dirty="0" smtClean="0"/>
              <a:t>This was the Government blue print for future development in the Health sector.</a:t>
            </a:r>
          </a:p>
          <a:p>
            <a:r>
              <a:rPr lang="en-US" dirty="0" smtClean="0"/>
              <a:t>The aim of the policy was to ensure that health status of Kenyan population improved.</a:t>
            </a:r>
          </a:p>
          <a:p>
            <a:r>
              <a:rPr lang="en-US" dirty="0" smtClean="0"/>
              <a:t>It set the out policy agenda for the health sector up to the year 2010.</a:t>
            </a:r>
          </a:p>
          <a:p>
            <a:r>
              <a:rPr lang="en-US" dirty="0" smtClean="0"/>
              <a:t>This included streghthening the central public policy of ministries of health, adoption of explicit strategy to reduce the burden of diseases and Defination of cost – effective essential care package.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1370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health </a:t>
            </a:r>
            <a:r>
              <a:rPr lang="en-US" dirty="0" smtClean="0"/>
              <a:t>policy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 smtClean="0"/>
              <a:t>operationalized this Health policy framework paper, the first and second National Health Sector Plans [ </a:t>
            </a:r>
            <a:r>
              <a:rPr lang="en-US" b="1" u="sng" dirty="0" smtClean="0"/>
              <a:t>NHSSP I</a:t>
            </a:r>
            <a:r>
              <a:rPr lang="en-US" dirty="0" smtClean="0"/>
              <a:t>( 1999 – 2004)] and </a:t>
            </a:r>
            <a:r>
              <a:rPr lang="en-US" b="1" u="sng" dirty="0" smtClean="0"/>
              <a:t>NHSS II </a:t>
            </a:r>
            <a:r>
              <a:rPr lang="en-US" b="1" dirty="0" smtClean="0"/>
              <a:t>2005 – 2010</a:t>
            </a:r>
            <a:r>
              <a:rPr lang="en-US" dirty="0" smtClean="0"/>
              <a:t> were developed </a:t>
            </a:r>
            <a:r>
              <a:rPr lang="en-US" smtClean="0"/>
              <a:t>and implemented</a:t>
            </a:r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6544091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National </a:t>
            </a:r>
            <a:r>
              <a:rPr lang="en-US" b="1" dirty="0" smtClean="0"/>
              <a:t>Health </a:t>
            </a:r>
            <a:r>
              <a:rPr lang="en-US" b="1" smtClean="0"/>
              <a:t>Strategic Plan</a:t>
            </a:r>
            <a:endParaRPr lang="en-US" b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main purpose of the NHSSP II for 2005 – 2010 were to: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Reduce the inequalities in health care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Reverse the down trend in Health related impact and outcome indicators </a:t>
            </a:r>
          </a:p>
          <a:p>
            <a:pPr marL="0" indent="0">
              <a:buNone/>
            </a:pPr>
            <a:r>
              <a:rPr lang="en-US" dirty="0" smtClean="0"/>
              <a:t>To decrease the burden of disease, KHSSP II shifts it emphasis to promoting health </a:t>
            </a:r>
            <a:r>
              <a:rPr lang="en-US" dirty="0" smtClean="0"/>
              <a:t>lifestyle and community healthy .</a:t>
            </a:r>
          </a:p>
          <a:p>
            <a:pPr marL="0" indent="0">
              <a:buNone/>
            </a:pPr>
            <a:r>
              <a:rPr lang="en-US" dirty="0" smtClean="0"/>
              <a:t>To do this, it introduced the Kenya Essential Package for Health (KEPH)</a:t>
            </a: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6201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Kenya </a:t>
            </a:r>
            <a:r>
              <a:rPr lang="en-US" dirty="0" smtClean="0"/>
              <a:t>Essential Package For Health (KEPH)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Under the KEPH,nearly all </a:t>
            </a:r>
            <a:r>
              <a:rPr lang="en-US" dirty="0" smtClean="0"/>
              <a:t>health Programmes Centre on six phases of human development, and in this way, complement each other.</a:t>
            </a:r>
          </a:p>
          <a:p>
            <a:pPr marL="0" indent="0">
              <a:buNone/>
            </a:pPr>
            <a:r>
              <a:rPr lang="en-US" dirty="0" smtClean="0"/>
              <a:t>The life phases are: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Pregnancy and newborn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Early childhood ( Two weeks to five years)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Late childhood (6 – 12 years)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Youth and adolescent (13 – 24 years)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Adulthood (25 – 59 years)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Elderly (60 + years) </a:t>
            </a:r>
          </a:p>
        </p:txBody>
      </p:sp>
    </p:spTree>
    <p:extLst>
      <p:ext uri="{BB962C8B-B14F-4D97-AF65-F5344CB8AC3E}">
        <p14:creationId xmlns:p14="http://schemas.microsoft.com/office/powerpoint/2010/main" val="560555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2152"/>
          </a:xfrm>
        </p:spPr>
        <p:txBody>
          <a:bodyPr/>
          <a:lstStyle/>
          <a:p>
            <a:r>
              <a:rPr lang="en-US" smtClean="0"/>
              <a:t>MDGS - GOALS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2253"/>
            <a:ext cx="10515600" cy="552436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1.Eradicate extreme poverty and hunger</a:t>
            </a:r>
          </a:p>
          <a:p>
            <a:pPr marL="0" indent="0">
              <a:buNone/>
            </a:pPr>
            <a:r>
              <a:rPr lang="en-US" dirty="0"/>
              <a:t>- Prevalence of underweight children under 5 years of age</a:t>
            </a:r>
          </a:p>
          <a:p>
            <a:pPr marL="0" indent="0">
              <a:buNone/>
            </a:pPr>
            <a:r>
              <a:rPr lang="en-US" dirty="0"/>
              <a:t>2. Achieve universal primary education</a:t>
            </a:r>
          </a:p>
          <a:p>
            <a:pPr marL="0" indent="0">
              <a:buNone/>
            </a:pPr>
            <a:r>
              <a:rPr lang="en-US" dirty="0"/>
              <a:t> -Net attendance ratio in primary education1 2.3 Literacy rate of 15-24 year-olds2</a:t>
            </a:r>
          </a:p>
          <a:p>
            <a:pPr marL="0" indent="0">
              <a:buNone/>
            </a:pPr>
            <a:r>
              <a:rPr lang="en-US" dirty="0"/>
              <a:t>3. Promote gender equality and empower women</a:t>
            </a:r>
          </a:p>
          <a:p>
            <a:pPr>
              <a:buFontTx/>
              <a:buChar char="-"/>
            </a:pPr>
            <a:r>
              <a:rPr lang="en-US" dirty="0"/>
              <a:t>Ratio of girls to boys in primary, secondary and tertiary education</a:t>
            </a:r>
          </a:p>
          <a:p>
            <a:pPr marL="0" indent="0">
              <a:buNone/>
            </a:pPr>
            <a:r>
              <a:rPr lang="en-US" dirty="0"/>
              <a:t>4. Reduce child mortality</a:t>
            </a:r>
          </a:p>
          <a:p>
            <a:pPr>
              <a:buFontTx/>
              <a:buChar char="-"/>
            </a:pPr>
            <a:r>
              <a:rPr lang="en-US" dirty="0"/>
              <a:t>Under five mortality rate4</a:t>
            </a:r>
          </a:p>
          <a:p>
            <a:pPr>
              <a:buFontTx/>
              <a:buChar char="-"/>
            </a:pPr>
            <a:r>
              <a:rPr lang="en-US" dirty="0"/>
              <a:t> Infant mortality rate4</a:t>
            </a:r>
          </a:p>
          <a:p>
            <a:pPr marL="0" indent="0">
              <a:buNone/>
            </a:pPr>
            <a:r>
              <a:rPr lang="en-US" dirty="0"/>
              <a:t>- Percentage of 1 year old children immunized  against measles</a:t>
            </a:r>
          </a:p>
        </p:txBody>
      </p:sp>
    </p:spTree>
    <p:extLst>
      <p:ext uri="{BB962C8B-B14F-4D97-AF65-F5344CB8AC3E}">
        <p14:creationId xmlns:p14="http://schemas.microsoft.com/office/powerpoint/2010/main" val="5985067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780140"/>
          </a:xfrm>
        </p:spPr>
        <p:txBody>
          <a:bodyPr/>
          <a:lstStyle/>
          <a:p>
            <a:r>
              <a:rPr lang="en-US" smtClean="0"/>
              <a:t>KEPH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3317"/>
            <a:ext cx="10515600" cy="5741825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KEPH envisions the provisions of comprehensive, integrated curative and preventive health services, available at the first point of contact and accessible to all.</a:t>
            </a:r>
          </a:p>
          <a:p>
            <a:r>
              <a:rPr lang="en-US" dirty="0" smtClean="0"/>
              <a:t>The existing vertical Programmes will come together to provide services to the various age groups. </a:t>
            </a:r>
          </a:p>
          <a:p>
            <a:r>
              <a:rPr lang="en-US" dirty="0" smtClean="0"/>
              <a:t>They will also merge to provide interventions to the cohort level of care they provide.</a:t>
            </a:r>
          </a:p>
          <a:p>
            <a:r>
              <a:rPr lang="en-US" dirty="0" smtClean="0"/>
              <a:t>All of the phase focus each on human development thus it enhances human health better than each could have done individually.</a:t>
            </a:r>
          </a:p>
          <a:p>
            <a:r>
              <a:rPr lang="en-US" dirty="0" smtClean="0"/>
              <a:t>All services included in the KEPH ( primary health care etc) functions through a single delivery  point.</a:t>
            </a:r>
          </a:p>
          <a:p>
            <a:r>
              <a:rPr lang="en-US" dirty="0" smtClean="0"/>
              <a:t>But other programmes run vertically to primary health programming ( TB, Malaria, PMTCT, mental health)</a:t>
            </a:r>
          </a:p>
        </p:txBody>
      </p:sp>
    </p:spTree>
    <p:extLst>
      <p:ext uri="{BB962C8B-B14F-4D97-AF65-F5344CB8AC3E}">
        <p14:creationId xmlns:p14="http://schemas.microsoft.com/office/powerpoint/2010/main" val="373719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en-US" b="1" dirty="0" smtClean="0"/>
              <a:t>LEVELS OF SERVICE </a:t>
            </a:r>
            <a:r>
              <a:rPr lang="en-US" b="1" dirty="0" smtClean="0"/>
              <a:t>DELIVERY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KEPH approach also defines six service delivery levels</a:t>
            </a:r>
          </a:p>
          <a:p>
            <a:r>
              <a:rPr lang="en-US" dirty="0" smtClean="0"/>
              <a:t>The government run health care include the following: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Level 6 : Tertiary hospitals 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Level 5 : Secondary hospitals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Level 4 : Primary Hospitals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Level 3: Health centers, maternity and nursing  homes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Level 2 : dispensaries and clinics</a:t>
            </a:r>
          </a:p>
          <a:p>
            <a:pPr marL="571500" indent="-571500">
              <a:buFont typeface="+mj-lt"/>
              <a:buAutoNum type="romanLcPeriod"/>
            </a:pPr>
            <a:r>
              <a:rPr lang="en-US" dirty="0" smtClean="0"/>
              <a:t>Level 1: community:- villages, households and individuals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1043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Levels of care Defined in the Kenya </a:t>
            </a:r>
            <a:r>
              <a:rPr lang="en-US" b="1" dirty="0" smtClean="0"/>
              <a:t>Essential Package for Health</a:t>
            </a: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2426" y="1825625"/>
            <a:ext cx="11655610" cy="4727032"/>
          </a:xfrm>
        </p:spPr>
      </p:pic>
    </p:spTree>
    <p:extLst>
      <p:ext uri="{BB962C8B-B14F-4D97-AF65-F5344CB8AC3E}">
        <p14:creationId xmlns:p14="http://schemas.microsoft.com/office/powerpoint/2010/main" val="1717891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MDGs  -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5. Improve maternal health</a:t>
            </a:r>
          </a:p>
          <a:p>
            <a:pPr>
              <a:buFontTx/>
              <a:buChar char="-"/>
            </a:pPr>
            <a:r>
              <a:rPr lang="en-US" dirty="0"/>
              <a:t>Maternal mortality ratio</a:t>
            </a:r>
          </a:p>
          <a:p>
            <a:pPr>
              <a:buFontTx/>
              <a:buChar char="-"/>
            </a:pPr>
            <a:r>
              <a:rPr lang="en-US" dirty="0"/>
              <a:t> Percentage of births attended by skilled health personnel</a:t>
            </a:r>
          </a:p>
          <a:p>
            <a:pPr>
              <a:buFontTx/>
              <a:buChar char="-"/>
            </a:pPr>
            <a:r>
              <a:rPr lang="en-US" dirty="0"/>
              <a:t> Contraceptive prevalence rate7</a:t>
            </a:r>
          </a:p>
          <a:p>
            <a:pPr>
              <a:buFontTx/>
              <a:buChar char="-"/>
            </a:pPr>
            <a:r>
              <a:rPr lang="en-US" dirty="0"/>
              <a:t> Adolescent birth rate8</a:t>
            </a:r>
          </a:p>
          <a:p>
            <a:pPr>
              <a:buFontTx/>
              <a:buChar char="-"/>
            </a:pPr>
            <a:r>
              <a:rPr lang="en-US" dirty="0"/>
              <a:t> Antenatal care coverage</a:t>
            </a:r>
          </a:p>
          <a:p>
            <a:pPr>
              <a:buFontTx/>
              <a:buChar char="-"/>
            </a:pPr>
            <a:r>
              <a:rPr lang="en-US" dirty="0"/>
              <a:t>At least one visit</a:t>
            </a:r>
          </a:p>
          <a:p>
            <a:pPr>
              <a:buFontTx/>
              <a:buChar char="-"/>
            </a:pPr>
            <a:r>
              <a:rPr lang="en-US" dirty="0"/>
              <a:t> Four or more visits</a:t>
            </a:r>
          </a:p>
          <a:p>
            <a:pPr>
              <a:buFontTx/>
              <a:buChar char="-"/>
            </a:pPr>
            <a:r>
              <a:rPr lang="en-US"/>
              <a:t>Unmet need for family planning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217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MDGS -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6. Combat HIV/AIDS, malaria and other diseases</a:t>
            </a:r>
          </a:p>
          <a:p>
            <a:pPr marL="0" indent="0">
              <a:buNone/>
            </a:pPr>
            <a:r>
              <a:rPr lang="en-US" dirty="0"/>
              <a:t>6.2 Condom use at last higher-risk sex</a:t>
            </a:r>
          </a:p>
          <a:p>
            <a:pPr marL="0" indent="0">
              <a:buNone/>
            </a:pPr>
            <a:r>
              <a:rPr lang="en-US" dirty="0"/>
              <a:t>6.3 Percentage of the population age 15-24 years with comprehensive correct knowledge of HIV/AIDS12</a:t>
            </a:r>
          </a:p>
          <a:p>
            <a:pPr marL="0" indent="0">
              <a:buNone/>
            </a:pPr>
            <a:r>
              <a:rPr lang="en-US" dirty="0"/>
              <a:t>6.4 Ratio of school attendance of orphans to school attendance of non-orphans age 10-14 years</a:t>
            </a:r>
          </a:p>
          <a:p>
            <a:pPr marL="0" indent="0">
              <a:buNone/>
            </a:pPr>
            <a:r>
              <a:rPr lang="en-US" dirty="0"/>
              <a:t>6.7 Percentage of children under 5 sleeping under insecticide-treated bed nets</a:t>
            </a:r>
          </a:p>
          <a:p>
            <a:pPr marL="0" indent="0">
              <a:buNone/>
            </a:pPr>
            <a:r>
              <a:rPr lang="en-US" dirty="0"/>
              <a:t>6.8 Percentage of children under 5 with fever who are treated with appropriate antimalarial drugs14</a:t>
            </a:r>
          </a:p>
        </p:txBody>
      </p:sp>
    </p:spTree>
    <p:extLst>
      <p:ext uri="{BB962C8B-B14F-4D97-AF65-F5344CB8AC3E}">
        <p14:creationId xmlns:p14="http://schemas.microsoft.com/office/powerpoint/2010/main" val="14490049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Sustainable development goals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Written by Michael Mutisya Msc,Bsc public health (jkuat</a:t>
            </a:r>
            <a:r>
              <a:rPr lang="en-US" smtClean="0"/>
              <a:t>), Dip clinical medicine and surgery (Kmtc Nrb)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6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Sustainable development goals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GOAL 1:END POVERTY IN ALL ITS FORMS EVERYWHERE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GOAL 2: ZERO HUNGER 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GOAL 3:GOOD HEALTH AND WELL-BEING</a:t>
            </a:r>
          </a:p>
          <a:p>
            <a:pPr marL="0" indent="0">
              <a:buNone/>
            </a:pPr>
            <a:r>
              <a:rPr lang="en-US" b="1" dirty="0"/>
              <a:t>GOAL 4: QUALITY EDUCATION </a:t>
            </a:r>
          </a:p>
          <a:p>
            <a:pPr marL="0" indent="0">
              <a:buNone/>
            </a:pPr>
            <a:r>
              <a:rPr lang="en-US" b="1" dirty="0"/>
              <a:t>GOAL 5: GENDER EQUALITY </a:t>
            </a:r>
          </a:p>
          <a:p>
            <a:pPr marL="0" indent="0">
              <a:buNone/>
            </a:pPr>
            <a:r>
              <a:rPr lang="en-US" b="1" dirty="0"/>
              <a:t>GAOL 6: CLAEAN WATER AND SANITATION </a:t>
            </a:r>
          </a:p>
          <a:p>
            <a:pPr marL="0" indent="0">
              <a:buNone/>
            </a:pPr>
            <a:r>
              <a:rPr lang="en-US" b="1" dirty="0"/>
              <a:t>GOAL 7: AFFORDABLE CLEAN ENERGY </a:t>
            </a:r>
          </a:p>
          <a:p>
            <a:pPr marL="0" indent="0">
              <a:buNone/>
            </a:pPr>
            <a:r>
              <a:rPr lang="en-US" b="1" dirty="0"/>
              <a:t>GOAL 8: DECENT WORK AND ECONOMIC GROWTH</a:t>
            </a:r>
          </a:p>
          <a:p>
            <a:pPr marL="0" indent="0">
              <a:buNone/>
            </a:pPr>
            <a:r>
              <a:rPr lang="en-US" b="1"/>
              <a:t>GOAL 9:BUILD RESILIENT INFRASTRUCTURE, PROMOTE SUSTAINABLE INDUSTRIALIZATION AND FASTER GROWTH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08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Sustainable development goals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GOAL 10: REDUCE INEQUALITIES </a:t>
            </a:r>
          </a:p>
          <a:p>
            <a:pPr marL="0" indent="0">
              <a:buNone/>
            </a:pPr>
            <a:r>
              <a:rPr lang="en-US" dirty="0"/>
              <a:t>GOAL 11: SUSTAINABLE CITIES AND COMMUNITIES </a:t>
            </a:r>
          </a:p>
          <a:p>
            <a:pPr marL="0" indent="0">
              <a:buNone/>
            </a:pPr>
            <a:r>
              <a:rPr lang="en-US" dirty="0"/>
              <a:t>GOAL 12: RESPONSIBLE CONSUMPTION AND PRODUCTION </a:t>
            </a:r>
          </a:p>
          <a:p>
            <a:pPr marL="0" indent="0">
              <a:buNone/>
            </a:pPr>
            <a:r>
              <a:rPr lang="en-US" dirty="0"/>
              <a:t>GOAL 13: CLIMATE ACTION</a:t>
            </a:r>
          </a:p>
          <a:p>
            <a:pPr marL="0" indent="0">
              <a:buNone/>
            </a:pPr>
            <a:r>
              <a:rPr lang="en-US" dirty="0"/>
              <a:t>GOAL 14: LIFE BELOW WATER</a:t>
            </a:r>
          </a:p>
          <a:p>
            <a:pPr marL="0" indent="0">
              <a:buNone/>
            </a:pPr>
            <a:r>
              <a:rPr lang="en-US" dirty="0"/>
              <a:t>GOAL 15: LIFE ON LAND</a:t>
            </a:r>
          </a:p>
          <a:p>
            <a:pPr marL="0" indent="0">
              <a:buNone/>
            </a:pPr>
            <a:r>
              <a:rPr lang="en-US" dirty="0"/>
              <a:t>GOAL 16: PEACE, JUSTICE AND STRONG INSTITUTIONS </a:t>
            </a:r>
          </a:p>
          <a:p>
            <a:pPr marL="0" indent="0">
              <a:buNone/>
            </a:pPr>
            <a:r>
              <a:rPr lang="en-US" dirty="0"/>
              <a:t>GOAL 17: PARTNERSHIP FOR LIFE GOALS</a:t>
            </a:r>
          </a:p>
        </p:txBody>
      </p:sp>
    </p:spTree>
    <p:extLst>
      <p:ext uri="{BB962C8B-B14F-4D97-AF65-F5344CB8AC3E}">
        <p14:creationId xmlns:p14="http://schemas.microsoft.com/office/powerpoint/2010/main" val="1624982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Vision 2030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Written by Michael </a:t>
            </a:r>
            <a:r>
              <a:rPr lang="en-US" dirty="0" smtClean="0"/>
              <a:t>Mutisya Msc, </a:t>
            </a:r>
            <a:r>
              <a:rPr lang="en-US" dirty="0" smtClean="0"/>
              <a:t>Bsc Public Health (jkuat) , Dip clinical medicine and </a:t>
            </a:r>
            <a:r>
              <a:rPr lang="en-US" smtClean="0"/>
              <a:t>surgery (Kmtc Nrb)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9321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Vision 2030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Kenya vision 2030 is the country's new developments blue print covering the period 2008 to 2030. It aims to transform Kenya into a newly industrializing," middle-income country providing a high quality life to all citizens by the year 2030"</a:t>
            </a:r>
          </a:p>
          <a:p>
            <a:pPr marL="0" indent="0">
              <a:buNone/>
            </a:pPr>
            <a:r>
              <a:rPr lang="en-US" dirty="0"/>
              <a:t>Development of the  vision:</a:t>
            </a:r>
          </a:p>
          <a:p>
            <a:pPr lvl="0"/>
            <a:r>
              <a:rPr lang="en-US" dirty="0"/>
              <a:t>Was  through consultative forum involving all citizens -through workshops with all stake holders in public and private sectors,civil society,the media, and NGOs.</a:t>
            </a:r>
          </a:p>
          <a:p>
            <a:pPr lvl="0"/>
            <a:r>
              <a:rPr lang="en-US" dirty="0"/>
              <a:t>Suggestions from leading and international experts-researchers,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013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OfficeLight_16x9</Template>
  <TotalTime>70</TotalTime>
  <Application>Microsoft Macintosh PowerPoint</Application>
  <PresentationFormat>Widescreen</PresentationFormat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 Light</vt:lpstr>
      <vt:lpstr>Arial</vt:lpstr>
      <vt:lpstr>Calibri</vt:lpstr>
      <vt:lpstr>Wingdings</vt:lpstr>
      <vt:lpstr>Office Theme</vt:lpstr>
      <vt:lpstr>MILLENNIUM DEVELOPMENT GOALS</vt:lpstr>
      <vt:lpstr>MDGS - GOALS</vt:lpstr>
      <vt:lpstr>MDGs  - Goals</vt:lpstr>
      <vt:lpstr>MDGS - Goals</vt:lpstr>
      <vt:lpstr>Sustainable development goals </vt:lpstr>
      <vt:lpstr>Sustainable development goals </vt:lpstr>
      <vt:lpstr>Sustainable development goals </vt:lpstr>
      <vt:lpstr>Vision 2030</vt:lpstr>
      <vt:lpstr>Vision 2030</vt:lpstr>
      <vt:lpstr>Vision 2030</vt:lpstr>
      <vt:lpstr>1. ECONOMIC PILLAR </vt:lpstr>
      <vt:lpstr>2. SOCIAL PILLAR </vt:lpstr>
      <vt:lpstr>PowerPoint Presentation</vt:lpstr>
      <vt:lpstr>3. Political pillar </vt:lpstr>
      <vt:lpstr>Kenya health strategic and implementation plan </vt:lpstr>
      <vt:lpstr>National Health Policy</vt:lpstr>
      <vt:lpstr>National health policy </vt:lpstr>
      <vt:lpstr>National Health Strategic Plan</vt:lpstr>
      <vt:lpstr>Kenya Essential Package For Health (KEPH)</vt:lpstr>
      <vt:lpstr>KEPH</vt:lpstr>
      <vt:lpstr>LEVELS OF SERVICE DELIVERY </vt:lpstr>
      <vt:lpstr>Levels of care Defined in the Kenya Essential Package for Health  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ngilamutisya@yahoo.com</dc:creator>
  <cp:lastModifiedBy>ngilamutisya@yahoo.com</cp:lastModifiedBy>
  <cp:revision>65</cp:revision>
  <dcterms:created xsi:type="dcterms:W3CDTF">2018-01-19T12:21:49Z</dcterms:created>
  <dcterms:modified xsi:type="dcterms:W3CDTF">2018-01-28T13:22:33Z</dcterms:modified>
</cp:coreProperties>
</file>