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2" r:id="rId4"/>
    <p:sldId id="273" r:id="rId5"/>
    <p:sldId id="274" r:id="rId6"/>
    <p:sldId id="269" r:id="rId7"/>
    <p:sldId id="275" r:id="rId8"/>
    <p:sldId id="276" r:id="rId9"/>
    <p:sldId id="258" r:id="rId10"/>
    <p:sldId id="259" r:id="rId11"/>
    <p:sldId id="260" r:id="rId12"/>
    <p:sldId id="261" r:id="rId13"/>
    <p:sldId id="262" r:id="rId14"/>
    <p:sldId id="263" r:id="rId15"/>
    <p:sldId id="280" r:id="rId16"/>
    <p:sldId id="265" r:id="rId17"/>
    <p:sldId id="270" r:id="rId18"/>
    <p:sldId id="264" r:id="rId19"/>
    <p:sldId id="266" r:id="rId20"/>
    <p:sldId id="267" r:id="rId21"/>
    <p:sldId id="268" r:id="rId22"/>
    <p:sldId id="271" r:id="rId23"/>
    <p:sldId id="277" r:id="rId24"/>
    <p:sldId id="278" r:id="rId25"/>
    <p:sldId id="279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1492048"/>
          </a:xfrm>
        </p:spPr>
        <p:txBody>
          <a:bodyPr/>
          <a:lstStyle/>
          <a:p>
            <a:r>
              <a:rPr lang="en-GB" dirty="0" smtClean="0"/>
              <a:t>OSTEOARTHRITIS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7"/>
            <a:ext cx="9001462" cy="2051787"/>
          </a:xfrm>
        </p:spPr>
        <p:txBody>
          <a:bodyPr>
            <a:noAutofit/>
          </a:bodyPr>
          <a:lstStyle/>
          <a:p>
            <a:r>
              <a:rPr lang="en-GB" sz="1400" b="1" i="1" dirty="0" smtClean="0"/>
              <a:t>M</a:t>
            </a:r>
            <a:r>
              <a:rPr lang="en-GB" sz="1400" b="1" i="1" dirty="0" smtClean="0"/>
              <a:t>r</a:t>
            </a:r>
            <a:r>
              <a:rPr lang="en-GB" sz="1400" b="1" i="1" dirty="0" smtClean="0"/>
              <a:t>. </a:t>
            </a:r>
            <a:r>
              <a:rPr lang="en-GB" sz="1400" b="1" i="1" dirty="0" err="1" smtClean="0"/>
              <a:t>Nyaga</a:t>
            </a:r>
            <a:r>
              <a:rPr lang="en-GB" sz="1400" b="1" i="1" dirty="0" smtClean="0"/>
              <a:t> </a:t>
            </a:r>
            <a:r>
              <a:rPr lang="en-GB" sz="1400" b="1" i="1" dirty="0" err="1" smtClean="0"/>
              <a:t>Josphat</a:t>
            </a:r>
            <a:r>
              <a:rPr lang="en-GB" sz="1400" b="1" i="1" dirty="0" smtClean="0"/>
              <a:t> </a:t>
            </a:r>
            <a:r>
              <a:rPr lang="en-GB" sz="1400" b="1" i="1" dirty="0" err="1" smtClean="0"/>
              <a:t>Mutungi</a:t>
            </a:r>
            <a:endParaRPr lang="en-GB" sz="1400" b="1" i="1" dirty="0" smtClean="0"/>
          </a:p>
          <a:p>
            <a:r>
              <a:rPr lang="en-GB" sz="1400" b="1" i="1" dirty="0" err="1" smtClean="0"/>
              <a:t>Msc</a:t>
            </a:r>
            <a:r>
              <a:rPr lang="en-GB" sz="1400" b="1" i="1" dirty="0" smtClean="0"/>
              <a:t>. H.S.M. (</a:t>
            </a:r>
            <a:r>
              <a:rPr lang="en-GB" sz="1400" b="1" i="1" dirty="0" err="1" smtClean="0"/>
              <a:t>Hons</a:t>
            </a:r>
            <a:r>
              <a:rPr lang="en-GB" sz="1400" b="1" i="1" dirty="0" smtClean="0"/>
              <a:t>)</a:t>
            </a:r>
            <a:endParaRPr lang="en-GB" sz="1400" b="1" i="1" dirty="0" smtClean="0"/>
          </a:p>
          <a:p>
            <a:r>
              <a:rPr lang="en-GB" sz="1400" b="1" i="1" dirty="0" smtClean="0"/>
              <a:t>Senor Lecturer, Department of Clinical Medicine</a:t>
            </a:r>
          </a:p>
          <a:p>
            <a:r>
              <a:rPr lang="en-GB" sz="1400" b="1" i="1" dirty="0" smtClean="0"/>
              <a:t>KENYA MEDICAL TRAINING COLLEGE  (KMTC)</a:t>
            </a:r>
            <a:endParaRPr lang="en-GB" sz="1400" b="1" i="1" dirty="0" smtClean="0"/>
          </a:p>
          <a:p>
            <a:r>
              <a:rPr lang="en-GB" sz="1400" b="1" i="1" dirty="0" smtClean="0"/>
              <a:t>©2022</a:t>
            </a:r>
            <a:endParaRPr lang="en-GB" sz="1400" b="1" i="1" dirty="0"/>
          </a:p>
        </p:txBody>
      </p:sp>
    </p:spTree>
    <p:extLst>
      <p:ext uri="{BB962C8B-B14F-4D97-AF65-F5344CB8AC3E}">
        <p14:creationId xmlns:p14="http://schemas.microsoft.com/office/powerpoint/2010/main" xmlns="" val="3238995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Signs and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Osteoarthritis of the </a:t>
            </a:r>
            <a:r>
              <a:rPr lang="en-GB" dirty="0" smtClean="0"/>
              <a:t>hand:</a:t>
            </a:r>
          </a:p>
          <a:p>
            <a:pPr lvl="1"/>
            <a:r>
              <a:rPr lang="en-GB" dirty="0"/>
              <a:t>Distal </a:t>
            </a:r>
            <a:r>
              <a:rPr lang="en-GB" dirty="0" err="1"/>
              <a:t>interphalangeal</a:t>
            </a:r>
            <a:r>
              <a:rPr lang="en-GB" dirty="0"/>
              <a:t> (DIP) joints are most often affected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Proximal </a:t>
            </a:r>
            <a:r>
              <a:rPr lang="en-GB" dirty="0" err="1"/>
              <a:t>interphalangeal</a:t>
            </a:r>
            <a:r>
              <a:rPr lang="en-GB" dirty="0"/>
              <a:t> (PIP) joints and the carpometacarpal (</a:t>
            </a:r>
            <a:r>
              <a:rPr lang="en-GB" dirty="0" err="1"/>
              <a:t>cmc</a:t>
            </a:r>
            <a:r>
              <a:rPr lang="en-GB" dirty="0"/>
              <a:t>) joints at the base of the thumb are also </a:t>
            </a:r>
            <a:r>
              <a:rPr lang="en-GB" dirty="0" smtClean="0"/>
              <a:t>typically involved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err="1" smtClean="0"/>
              <a:t>Heberden</a:t>
            </a:r>
            <a:r>
              <a:rPr lang="en-GB" dirty="0" smtClean="0"/>
              <a:t> </a:t>
            </a:r>
            <a:r>
              <a:rPr lang="en-GB" dirty="0"/>
              <a:t>nodes, which represent palpable osteophytes in the DIP joints, are more characteristic in women than </a:t>
            </a:r>
            <a:r>
              <a:rPr lang="en-GB" dirty="0" smtClean="0"/>
              <a:t>in men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Inflammatory </a:t>
            </a:r>
            <a:r>
              <a:rPr lang="en-GB" dirty="0"/>
              <a:t>changes are typically absent, less pronounced, or go unnoticed</a:t>
            </a:r>
          </a:p>
        </p:txBody>
      </p:sp>
    </p:spTree>
    <p:extLst>
      <p:ext uri="{BB962C8B-B14F-4D97-AF65-F5344CB8AC3E}">
        <p14:creationId xmlns:p14="http://schemas.microsoft.com/office/powerpoint/2010/main" xmlns="" val="906622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Typically </a:t>
            </a:r>
            <a:r>
              <a:rPr lang="en-GB" dirty="0"/>
              <a:t>diagnosed on the basis of clinical and radiographic </a:t>
            </a:r>
            <a:r>
              <a:rPr lang="en-GB" dirty="0" smtClean="0"/>
              <a:t>evidence</a:t>
            </a:r>
          </a:p>
          <a:p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/>
              <a:t>are no </a:t>
            </a:r>
            <a:r>
              <a:rPr lang="en-GB" dirty="0" err="1"/>
              <a:t>specificclinical</a:t>
            </a:r>
            <a:r>
              <a:rPr lang="en-GB" dirty="0"/>
              <a:t> laboratory </a:t>
            </a:r>
            <a:r>
              <a:rPr lang="en-GB" dirty="0" smtClean="0"/>
              <a:t>abnormalities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57049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Imaging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Plain radiography </a:t>
            </a:r>
            <a:r>
              <a:rPr lang="en-GB" dirty="0"/>
              <a:t>- The imaging method of choice because radiographs are cost-effective and can be readily </a:t>
            </a:r>
            <a:r>
              <a:rPr lang="en-GB" dirty="0" smtClean="0"/>
              <a:t>and quickly obtained </a:t>
            </a:r>
            <a:r>
              <a:rPr lang="en-GB" dirty="0"/>
              <a:t>; in the load-bearing areas, radiographs can depict joint-space loss, as well as </a:t>
            </a:r>
            <a:r>
              <a:rPr lang="en-GB" dirty="0" err="1" smtClean="0">
                <a:solidFill>
                  <a:srgbClr val="FF0000"/>
                </a:solidFill>
              </a:rPr>
              <a:t>subchondral</a:t>
            </a:r>
            <a:r>
              <a:rPr lang="en-GB" dirty="0" smtClean="0">
                <a:solidFill>
                  <a:srgbClr val="FF0000"/>
                </a:solidFill>
              </a:rPr>
              <a:t> bony </a:t>
            </a:r>
            <a:r>
              <a:rPr lang="en-GB" dirty="0">
                <a:solidFill>
                  <a:srgbClr val="FF0000"/>
                </a:solidFill>
              </a:rPr>
              <a:t>sclerosis </a:t>
            </a:r>
            <a:r>
              <a:rPr lang="en-GB" dirty="0"/>
              <a:t>and </a:t>
            </a:r>
            <a:r>
              <a:rPr lang="en-GB" dirty="0">
                <a:solidFill>
                  <a:srgbClr val="FF0000"/>
                </a:solidFill>
              </a:rPr>
              <a:t>cyst formation</a:t>
            </a:r>
          </a:p>
          <a:p>
            <a:r>
              <a:rPr lang="en-GB" b="1" dirty="0">
                <a:solidFill>
                  <a:srgbClr val="FFFF00"/>
                </a:solidFill>
              </a:rPr>
              <a:t>Computed tomography (CT) scanning </a:t>
            </a:r>
            <a:r>
              <a:rPr lang="en-GB" dirty="0"/>
              <a:t>- Rarely used in the diagnosis of primary osteoarthritis; however, it may </a:t>
            </a:r>
            <a:r>
              <a:rPr lang="en-GB" dirty="0" smtClean="0"/>
              <a:t>be used </a:t>
            </a:r>
            <a:r>
              <a:rPr lang="en-GB" dirty="0"/>
              <a:t>in the diagnosis of </a:t>
            </a:r>
            <a:r>
              <a:rPr lang="en-GB" dirty="0" err="1">
                <a:solidFill>
                  <a:srgbClr val="FF0000"/>
                </a:solidFill>
              </a:rPr>
              <a:t>malalignment</a:t>
            </a:r>
            <a:r>
              <a:rPr lang="en-GB" dirty="0">
                <a:solidFill>
                  <a:srgbClr val="FF0000"/>
                </a:solidFill>
              </a:rPr>
              <a:t> of the </a:t>
            </a:r>
            <a:r>
              <a:rPr lang="en-GB" dirty="0" err="1">
                <a:solidFill>
                  <a:srgbClr val="FF0000"/>
                </a:solidFill>
              </a:rPr>
              <a:t>patellofemoral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joint or of the foot and ankle joints</a:t>
            </a:r>
          </a:p>
          <a:p>
            <a:r>
              <a:rPr lang="en-GB" b="1" dirty="0">
                <a:solidFill>
                  <a:srgbClr val="FFFF00"/>
                </a:solidFill>
              </a:rPr>
              <a:t>Magnetic resonance imaging (MRI) </a:t>
            </a:r>
            <a:r>
              <a:rPr lang="en-GB" dirty="0"/>
              <a:t>- </a:t>
            </a:r>
            <a:r>
              <a:rPr lang="en-GB" dirty="0">
                <a:solidFill>
                  <a:srgbClr val="FF0000"/>
                </a:solidFill>
              </a:rPr>
              <a:t>Not necessary in most patients </a:t>
            </a:r>
            <a:r>
              <a:rPr lang="en-GB" dirty="0"/>
              <a:t>with osteoarthritis unless additional </a:t>
            </a:r>
            <a:r>
              <a:rPr lang="en-GB" dirty="0" smtClean="0"/>
              <a:t>pathology amenable </a:t>
            </a:r>
            <a:r>
              <a:rPr lang="en-GB" dirty="0"/>
              <a:t>to surgical repair is suspected; unlike radiography, MRI can directly visualize articular cartilage and </a:t>
            </a:r>
            <a:r>
              <a:rPr lang="en-GB" dirty="0" smtClean="0"/>
              <a:t>other joint </a:t>
            </a:r>
            <a:r>
              <a:rPr lang="en-GB" dirty="0"/>
              <a:t>tissues (</a:t>
            </a:r>
            <a:r>
              <a:rPr lang="en-GB" dirty="0" err="1"/>
              <a:t>eg</a:t>
            </a:r>
            <a:r>
              <a:rPr lang="en-GB" dirty="0"/>
              <a:t>, meniscus, tendon, muscle, or effusion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91403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Imaging </a:t>
            </a:r>
            <a:r>
              <a:rPr lang="en-GB" dirty="0" smtClean="0"/>
              <a:t>studies…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</a:rPr>
              <a:t>Ultrasonography</a:t>
            </a:r>
            <a:r>
              <a:rPr lang="en-GB" dirty="0"/>
              <a:t> - No role in the routine clinical assessment of patients with osteoarthritis; however, it is being investigated as a tool for monitoring cartilage degeneration, and it can be used for guided injections of joints not easily accessed without imaging</a:t>
            </a:r>
          </a:p>
          <a:p>
            <a:endParaRPr lang="en-GB" dirty="0" smtClean="0"/>
          </a:p>
          <a:p>
            <a:r>
              <a:rPr lang="en-GB" b="1" dirty="0" smtClean="0">
                <a:solidFill>
                  <a:srgbClr val="FFFF00"/>
                </a:solidFill>
              </a:rPr>
              <a:t>Bone </a:t>
            </a:r>
            <a:r>
              <a:rPr lang="en-GB" b="1" dirty="0">
                <a:solidFill>
                  <a:srgbClr val="FFFF00"/>
                </a:solidFill>
              </a:rPr>
              <a:t>scanning </a:t>
            </a:r>
            <a:r>
              <a:rPr lang="en-GB" dirty="0"/>
              <a:t>- May be helpful in the early diagnosis of osteoarthritis of the hand ; bone scans also can help differentiate osteoarthritis from osteomyelitis, bone metastases, and metabolic bone diseases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57535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Arthrocentesis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Presence </a:t>
            </a:r>
            <a:r>
              <a:rPr lang="en-GB" dirty="0"/>
              <a:t>of </a:t>
            </a:r>
            <a:r>
              <a:rPr lang="en-GB" b="1" dirty="0" smtClean="0">
                <a:solidFill>
                  <a:srgbClr val="FF0000"/>
                </a:solidFill>
              </a:rPr>
              <a:t>non-inflammatory </a:t>
            </a:r>
            <a:r>
              <a:rPr lang="en-GB" b="1" dirty="0">
                <a:solidFill>
                  <a:srgbClr val="FF0000"/>
                </a:solidFill>
              </a:rPr>
              <a:t>joint fluid </a:t>
            </a:r>
            <a:r>
              <a:rPr lang="en-GB" dirty="0"/>
              <a:t>helps distinguish osteoarthritis from other causes of joint </a:t>
            </a:r>
            <a:r>
              <a:rPr lang="en-GB" dirty="0" smtClean="0"/>
              <a:t>pain</a:t>
            </a:r>
          </a:p>
          <a:p>
            <a:endParaRPr lang="en-GB" dirty="0" smtClean="0"/>
          </a:p>
          <a:p>
            <a:r>
              <a:rPr lang="en-GB" dirty="0" smtClean="0"/>
              <a:t>Other synovial fluid </a:t>
            </a:r>
            <a:r>
              <a:rPr lang="en-GB" dirty="0"/>
              <a:t>findings that aid in the differentiation of osteoarthritis from other conditions are </a:t>
            </a:r>
            <a:r>
              <a:rPr lang="en-GB" b="1" dirty="0">
                <a:solidFill>
                  <a:srgbClr val="FF0000"/>
                </a:solidFill>
              </a:rPr>
              <a:t>negative Gram stains and cultures</a:t>
            </a:r>
            <a:r>
              <a:rPr lang="en-GB" dirty="0"/>
              <a:t>, </a:t>
            </a:r>
            <a:r>
              <a:rPr lang="en-GB" dirty="0" smtClean="0"/>
              <a:t>as well </a:t>
            </a:r>
            <a:r>
              <a:rPr lang="en-GB" dirty="0"/>
              <a:t>as the </a:t>
            </a:r>
            <a:r>
              <a:rPr lang="en-GB" b="1" dirty="0">
                <a:solidFill>
                  <a:srgbClr val="FF0000"/>
                </a:solidFill>
              </a:rPr>
              <a:t>absence of crystals</a:t>
            </a:r>
            <a:r>
              <a:rPr lang="en-GB" b="1" dirty="0"/>
              <a:t> </a:t>
            </a:r>
            <a:r>
              <a:rPr lang="en-GB" dirty="0"/>
              <a:t>when fluid is viewed under a polarized microscope</a:t>
            </a:r>
          </a:p>
        </p:txBody>
      </p:sp>
    </p:spTree>
    <p:extLst>
      <p:ext uri="{BB962C8B-B14F-4D97-AF65-F5344CB8AC3E}">
        <p14:creationId xmlns:p14="http://schemas.microsoft.com/office/powerpoint/2010/main" xmlns="" val="728047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Differential Diagnoses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Avascular Necrosis</a:t>
            </a:r>
          </a:p>
          <a:p>
            <a:endParaRPr lang="en-GB" dirty="0" smtClean="0"/>
          </a:p>
          <a:p>
            <a:r>
              <a:rPr lang="en-GB" dirty="0" smtClean="0"/>
              <a:t>Fibromyalgia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Gout </a:t>
            </a:r>
            <a:r>
              <a:rPr lang="en-GB" dirty="0"/>
              <a:t>and </a:t>
            </a:r>
            <a:r>
              <a:rPr lang="en-GB" dirty="0" err="1"/>
              <a:t>Pseudogout</a:t>
            </a:r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Ankylosing</a:t>
            </a:r>
            <a:r>
              <a:rPr lang="en-GB" dirty="0" smtClean="0"/>
              <a:t> </a:t>
            </a:r>
            <a:r>
              <a:rPr lang="en-GB" dirty="0"/>
              <a:t>Spondylitis Imaging</a:t>
            </a:r>
          </a:p>
          <a:p>
            <a:endParaRPr lang="en-GB" dirty="0" smtClean="0"/>
          </a:p>
          <a:p>
            <a:r>
              <a:rPr lang="en-GB" dirty="0" smtClean="0"/>
              <a:t>Imaging </a:t>
            </a:r>
            <a:r>
              <a:rPr lang="en-GB" dirty="0"/>
              <a:t>in Neuropathic </a:t>
            </a:r>
            <a:r>
              <a:rPr lang="en-GB" dirty="0" err="1"/>
              <a:t>Arthropathy</a:t>
            </a:r>
            <a:r>
              <a:rPr lang="en-GB" dirty="0"/>
              <a:t> (Charcot Joint)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Lyme Disease</a:t>
            </a:r>
          </a:p>
          <a:p>
            <a:endParaRPr lang="en-GB" dirty="0" smtClean="0"/>
          </a:p>
          <a:p>
            <a:r>
              <a:rPr lang="en-GB" dirty="0" err="1" smtClean="0"/>
              <a:t>Patellofemoral</a:t>
            </a:r>
            <a:r>
              <a:rPr lang="en-GB" dirty="0" smtClean="0"/>
              <a:t> </a:t>
            </a:r>
            <a:r>
              <a:rPr lang="en-GB" dirty="0"/>
              <a:t>Arthritis</a:t>
            </a:r>
          </a:p>
          <a:p>
            <a:endParaRPr lang="en-GB" dirty="0" smtClean="0"/>
          </a:p>
          <a:p>
            <a:r>
              <a:rPr lang="en-GB" dirty="0" smtClean="0"/>
              <a:t>Psoriatic </a:t>
            </a:r>
            <a:r>
              <a:rPr lang="en-GB" dirty="0"/>
              <a:t>Arthritis</a:t>
            </a:r>
          </a:p>
          <a:p>
            <a:endParaRPr lang="en-GB" dirty="0" smtClean="0"/>
          </a:p>
          <a:p>
            <a:r>
              <a:rPr lang="en-GB" dirty="0" smtClean="0"/>
              <a:t>Rheumatoid </a:t>
            </a:r>
            <a:r>
              <a:rPr lang="en-GB" dirty="0"/>
              <a:t>Arthritis (RA)</a:t>
            </a:r>
          </a:p>
        </p:txBody>
      </p:sp>
    </p:spTree>
    <p:extLst>
      <p:ext uri="{BB962C8B-B14F-4D97-AF65-F5344CB8AC3E}">
        <p14:creationId xmlns:p14="http://schemas.microsoft.com/office/powerpoint/2010/main" xmlns="" val="157103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13281" y="2640169"/>
            <a:ext cx="6273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Management</a:t>
            </a:r>
          </a:p>
        </p:txBody>
      </p:sp>
    </p:spTree>
    <p:extLst>
      <p:ext uri="{BB962C8B-B14F-4D97-AF65-F5344CB8AC3E}">
        <p14:creationId xmlns:p14="http://schemas.microsoft.com/office/powerpoint/2010/main" xmlns="" val="1879050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Goals of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Include </a:t>
            </a:r>
            <a:r>
              <a:rPr lang="en-GB" dirty="0"/>
              <a:t>pain alleviation and improvement of functional </a:t>
            </a:r>
            <a:r>
              <a:rPr lang="en-GB" dirty="0" smtClean="0"/>
              <a:t>status</a:t>
            </a:r>
          </a:p>
          <a:p>
            <a:r>
              <a:rPr lang="en-GB" dirty="0" err="1" smtClean="0"/>
              <a:t>Nonpharmacologic</a:t>
            </a:r>
            <a:r>
              <a:rPr lang="en-GB" dirty="0" smtClean="0"/>
              <a:t> interventions </a:t>
            </a:r>
            <a:r>
              <a:rPr lang="en-GB" dirty="0"/>
              <a:t>are the cornerstones of osteoarthritis therapy</a:t>
            </a:r>
          </a:p>
        </p:txBody>
      </p:sp>
    </p:spTree>
    <p:extLst>
      <p:ext uri="{BB962C8B-B14F-4D97-AF65-F5344CB8AC3E}">
        <p14:creationId xmlns:p14="http://schemas.microsoft.com/office/powerpoint/2010/main" xmlns="" val="419008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Non-pharmacologic </a:t>
            </a:r>
            <a:r>
              <a:rPr lang="en-GB" dirty="0"/>
              <a:t>interventions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100" dirty="0"/>
              <a:t>Patient education</a:t>
            </a:r>
          </a:p>
          <a:p>
            <a:endParaRPr lang="en-GB" sz="2100" dirty="0" smtClean="0"/>
          </a:p>
          <a:p>
            <a:r>
              <a:rPr lang="en-GB" sz="2100" dirty="0" smtClean="0"/>
              <a:t>Heat </a:t>
            </a:r>
            <a:r>
              <a:rPr lang="en-GB" sz="2100" dirty="0"/>
              <a:t>and cold</a:t>
            </a:r>
          </a:p>
          <a:p>
            <a:endParaRPr lang="en-GB" sz="2100" dirty="0" smtClean="0"/>
          </a:p>
          <a:p>
            <a:r>
              <a:rPr lang="en-GB" sz="2100" dirty="0" smtClean="0"/>
              <a:t>Weight </a:t>
            </a:r>
            <a:r>
              <a:rPr lang="en-GB" sz="2100" dirty="0"/>
              <a:t>loss</a:t>
            </a:r>
          </a:p>
          <a:p>
            <a:endParaRPr lang="en-GB" sz="2100" dirty="0" smtClean="0"/>
          </a:p>
          <a:p>
            <a:r>
              <a:rPr lang="en-GB" sz="2100" dirty="0" smtClean="0"/>
              <a:t>Exercise</a:t>
            </a:r>
            <a:endParaRPr lang="en-GB" sz="2100" dirty="0"/>
          </a:p>
          <a:p>
            <a:endParaRPr lang="en-GB" sz="2100" dirty="0" smtClean="0"/>
          </a:p>
          <a:p>
            <a:r>
              <a:rPr lang="en-GB" sz="2100" dirty="0" smtClean="0"/>
              <a:t>Physical </a:t>
            </a:r>
            <a:r>
              <a:rPr lang="en-GB" sz="2100" dirty="0"/>
              <a:t>therapy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400" dirty="0"/>
              <a:t>Muscle training (</a:t>
            </a:r>
            <a:r>
              <a:rPr lang="en-GB" sz="2400" dirty="0" err="1"/>
              <a:t>eg</a:t>
            </a:r>
            <a:r>
              <a:rPr lang="en-GB" sz="2400" dirty="0"/>
              <a:t>, quadriceps strengthening for knee OA)</a:t>
            </a:r>
          </a:p>
          <a:p>
            <a:endParaRPr lang="en-GB" sz="2400" dirty="0" smtClean="0"/>
          </a:p>
          <a:p>
            <a:r>
              <a:rPr lang="en-GB" sz="2400" dirty="0" smtClean="0"/>
              <a:t>Occupational </a:t>
            </a:r>
            <a:r>
              <a:rPr lang="en-GB" sz="2400" dirty="0"/>
              <a:t>therapy</a:t>
            </a:r>
          </a:p>
          <a:p>
            <a:endParaRPr lang="en-GB" sz="2400" dirty="0" smtClean="0"/>
          </a:p>
          <a:p>
            <a:r>
              <a:rPr lang="en-GB" sz="2400" dirty="0" smtClean="0"/>
              <a:t>Unloading </a:t>
            </a:r>
            <a:r>
              <a:rPr lang="en-GB" sz="2400" dirty="0"/>
              <a:t>in certain joints (</a:t>
            </a:r>
            <a:r>
              <a:rPr lang="en-GB" sz="2400" dirty="0" smtClean="0"/>
              <a:t>e.g</a:t>
            </a:r>
            <a:r>
              <a:rPr lang="en-GB" sz="2400" dirty="0"/>
              <a:t>.</a:t>
            </a:r>
            <a:r>
              <a:rPr lang="en-GB" sz="2400" dirty="0" smtClean="0"/>
              <a:t> </a:t>
            </a:r>
            <a:r>
              <a:rPr lang="en-GB" sz="2400" dirty="0"/>
              <a:t>knee and hip)</a:t>
            </a:r>
          </a:p>
        </p:txBody>
      </p:sp>
    </p:spTree>
    <p:extLst>
      <p:ext uri="{BB962C8B-B14F-4D97-AF65-F5344CB8AC3E}">
        <p14:creationId xmlns:p14="http://schemas.microsoft.com/office/powerpoint/2010/main" xmlns="" val="2972267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Pharmacologic therapy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hand osteoarthritis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Topical capsaicin</a:t>
            </a:r>
          </a:p>
          <a:p>
            <a:r>
              <a:rPr lang="en-GB" dirty="0"/>
              <a:t>Topical </a:t>
            </a:r>
            <a:r>
              <a:rPr lang="en-GB" dirty="0" err="1"/>
              <a:t>nonsteroidal</a:t>
            </a:r>
            <a:r>
              <a:rPr lang="en-GB" dirty="0"/>
              <a:t> anti-inflammatory drugs (NSAIDs) - Including </a:t>
            </a:r>
            <a:r>
              <a:rPr lang="en-GB" dirty="0" err="1"/>
              <a:t>trolamine</a:t>
            </a:r>
            <a:r>
              <a:rPr lang="en-GB" dirty="0"/>
              <a:t> salicylate</a:t>
            </a:r>
          </a:p>
          <a:p>
            <a:r>
              <a:rPr lang="en-GB" dirty="0"/>
              <a:t>Oral NSAIDs</a:t>
            </a:r>
          </a:p>
          <a:p>
            <a:r>
              <a:rPr lang="en-GB" dirty="0"/>
              <a:t>Tramadol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For knee osteoarthritis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Acetaminophen</a:t>
            </a:r>
          </a:p>
          <a:p>
            <a:r>
              <a:rPr lang="en-GB" dirty="0"/>
              <a:t>Oral NSAIDs</a:t>
            </a:r>
          </a:p>
          <a:p>
            <a:r>
              <a:rPr lang="en-GB" dirty="0"/>
              <a:t>Topical NSAIDs</a:t>
            </a:r>
          </a:p>
          <a:p>
            <a:r>
              <a:rPr lang="en-GB" dirty="0" smtClean="0"/>
              <a:t>Tramadol, </a:t>
            </a:r>
            <a:r>
              <a:rPr lang="en-GB" dirty="0" err="1" smtClean="0"/>
              <a:t>Tapentadol</a:t>
            </a:r>
            <a:endParaRPr lang="en-GB" dirty="0"/>
          </a:p>
          <a:p>
            <a:r>
              <a:rPr lang="en-GB" dirty="0"/>
              <a:t>Intra-articular corticosteroid injections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02214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84101"/>
            <a:ext cx="10353762" cy="4893972"/>
          </a:xfrm>
        </p:spPr>
        <p:txBody>
          <a:bodyPr/>
          <a:lstStyle/>
          <a:p>
            <a:r>
              <a:rPr lang="en-GB" dirty="0"/>
              <a:t>Osteoarthritis is the most common type of joint disease, affecting more than 30 million individuals in the United States </a:t>
            </a:r>
            <a:r>
              <a:rPr lang="en-GB" dirty="0" smtClean="0"/>
              <a:t>alone</a:t>
            </a:r>
          </a:p>
          <a:p>
            <a:endParaRPr lang="en-GB" dirty="0" smtClean="0"/>
          </a:p>
          <a:p>
            <a:r>
              <a:rPr lang="en-GB" dirty="0" smtClean="0"/>
              <a:t>Leading </a:t>
            </a:r>
            <a:r>
              <a:rPr lang="en-GB" dirty="0"/>
              <a:t>cause of chronic disability in older </a:t>
            </a:r>
            <a:r>
              <a:rPr lang="en-GB" dirty="0" smtClean="0"/>
              <a:t>adults</a:t>
            </a:r>
          </a:p>
          <a:p>
            <a:endParaRPr lang="en-GB" dirty="0" smtClean="0"/>
          </a:p>
          <a:p>
            <a:r>
              <a:rPr lang="en-GB" dirty="0" smtClean="0"/>
              <a:t>Thought </a:t>
            </a:r>
            <a:r>
              <a:rPr lang="en-GB" dirty="0"/>
              <a:t>of as primarily a degenerative disorder with inflammatory components arising from the biochemical breakdown </a:t>
            </a:r>
            <a:r>
              <a:rPr lang="en-GB" dirty="0" smtClean="0"/>
              <a:t>of articular </a:t>
            </a:r>
            <a:r>
              <a:rPr lang="en-GB" dirty="0"/>
              <a:t>(hyaline) cartilage in the synovial </a:t>
            </a:r>
            <a:r>
              <a:rPr lang="en-GB" dirty="0" smtClean="0"/>
              <a:t>joints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current view holds that osteoarthritis involves not only the </a:t>
            </a:r>
            <a:r>
              <a:rPr lang="en-GB" dirty="0" smtClean="0"/>
              <a:t>articular cartilage </a:t>
            </a:r>
            <a:r>
              <a:rPr lang="en-GB" dirty="0"/>
              <a:t>but the entire joint organ, including the </a:t>
            </a:r>
            <a:r>
              <a:rPr lang="en-GB" dirty="0" err="1"/>
              <a:t>subchondral</a:t>
            </a:r>
            <a:r>
              <a:rPr lang="en-GB" dirty="0"/>
              <a:t> bone and </a:t>
            </a:r>
            <a:r>
              <a:rPr lang="en-GB" dirty="0" err="1"/>
              <a:t>synovium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48547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white"/>
                </a:solidFill>
              </a:rPr>
              <a:t>Pharmacologic </a:t>
            </a:r>
            <a:r>
              <a:rPr lang="en-GB" dirty="0" smtClean="0">
                <a:solidFill>
                  <a:prstClr val="white"/>
                </a:solidFill>
              </a:rPr>
              <a:t>therapy…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hip osteoarthritis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Acetaminophen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Oral </a:t>
            </a:r>
            <a:r>
              <a:rPr lang="en-GB" dirty="0"/>
              <a:t>NSAIDs</a:t>
            </a:r>
          </a:p>
          <a:p>
            <a:endParaRPr lang="en-GB" dirty="0" smtClean="0"/>
          </a:p>
          <a:p>
            <a:r>
              <a:rPr lang="en-GB" dirty="0" smtClean="0"/>
              <a:t>Tramadol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Intra-articular </a:t>
            </a:r>
            <a:r>
              <a:rPr lang="en-GB" dirty="0"/>
              <a:t>corticosteroid injections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Surgery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If </a:t>
            </a:r>
            <a:r>
              <a:rPr lang="en-GB" dirty="0"/>
              <a:t>the osteoarthritis fails to respond to a medical </a:t>
            </a:r>
            <a:r>
              <a:rPr lang="en-GB" dirty="0" smtClean="0"/>
              <a:t>management refer to orthopaedic surgeon for:</a:t>
            </a:r>
          </a:p>
          <a:p>
            <a:pPr lvl="1"/>
            <a:r>
              <a:rPr lang="en-GB" dirty="0"/>
              <a:t>Arthroscopy</a:t>
            </a:r>
          </a:p>
          <a:p>
            <a:pPr lvl="1"/>
            <a:r>
              <a:rPr lang="en-GB" dirty="0"/>
              <a:t>Osteotomy</a:t>
            </a:r>
          </a:p>
          <a:p>
            <a:pPr lvl="1"/>
            <a:r>
              <a:rPr lang="en-GB" dirty="0" err="1"/>
              <a:t>Arthroplasty</a:t>
            </a:r>
            <a:r>
              <a:rPr lang="en-GB" dirty="0"/>
              <a:t> - Particularly with knee or hip osteoarthritis</a:t>
            </a:r>
          </a:p>
          <a:p>
            <a:pPr lvl="1"/>
            <a:r>
              <a:rPr lang="en-GB" dirty="0"/>
              <a:t>Fusion</a:t>
            </a:r>
          </a:p>
        </p:txBody>
      </p:sp>
    </p:spTree>
    <p:extLst>
      <p:ext uri="{BB962C8B-B14F-4D97-AF65-F5344CB8AC3E}">
        <p14:creationId xmlns:p14="http://schemas.microsoft.com/office/powerpoint/2010/main" xmlns="" val="15959506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white"/>
                </a:solidFill>
              </a:rPr>
              <a:t>Pharmacologic therapy…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913795" y="1700011"/>
            <a:ext cx="10353762" cy="4649273"/>
          </a:xfrm>
        </p:spPr>
        <p:txBody>
          <a:bodyPr>
            <a:normAutofit/>
          </a:bodyPr>
          <a:lstStyle/>
          <a:p>
            <a:r>
              <a:rPr lang="en-GB" dirty="0"/>
              <a:t>Oral pharmacologic therapy begins </a:t>
            </a:r>
            <a:r>
              <a:rPr lang="en-GB" dirty="0" smtClean="0"/>
              <a:t>with acetaminophen </a:t>
            </a:r>
            <a:r>
              <a:rPr lang="en-GB" dirty="0"/>
              <a:t>for mild or moderate pain without apparent </a:t>
            </a:r>
            <a:r>
              <a:rPr lang="en-GB" dirty="0" smtClean="0"/>
              <a:t>inflammation</a:t>
            </a:r>
          </a:p>
          <a:p>
            <a:endParaRPr lang="en-GB" dirty="0" smtClean="0"/>
          </a:p>
          <a:p>
            <a:r>
              <a:rPr lang="en-GB" dirty="0" smtClean="0"/>
              <a:t>If </a:t>
            </a:r>
            <a:r>
              <a:rPr lang="en-GB" dirty="0"/>
              <a:t>the clinical response to acetaminophen is not satisfactory or the clinical presentation is inflammatory, </a:t>
            </a:r>
            <a:r>
              <a:rPr lang="en-GB" dirty="0" smtClean="0"/>
              <a:t>consider </a:t>
            </a:r>
            <a:r>
              <a:rPr lang="en-GB" dirty="0" err="1" smtClean="0"/>
              <a:t>nonsteroidal</a:t>
            </a:r>
            <a:r>
              <a:rPr lang="en-GB" dirty="0" smtClean="0"/>
              <a:t> </a:t>
            </a:r>
            <a:r>
              <a:rPr lang="en-GB" dirty="0"/>
              <a:t>anti-inflammatory drugs (</a:t>
            </a:r>
            <a:r>
              <a:rPr lang="en-GB" dirty="0" smtClean="0"/>
              <a:t>NSAIDs).</a:t>
            </a:r>
          </a:p>
          <a:p>
            <a:endParaRPr lang="en-GB" dirty="0" smtClean="0"/>
          </a:p>
          <a:p>
            <a:r>
              <a:rPr lang="en-GB" dirty="0" smtClean="0"/>
              <a:t>If </a:t>
            </a:r>
            <a:r>
              <a:rPr lang="en-GB" dirty="0"/>
              <a:t>all other modalities are ineffective and osteotomy is </a:t>
            </a:r>
            <a:r>
              <a:rPr lang="en-GB" dirty="0" smtClean="0"/>
              <a:t>not viable</a:t>
            </a:r>
            <a:r>
              <a:rPr lang="en-GB" dirty="0"/>
              <a:t>, or if a patient cannot perform his or her daily activities despite maximal therapy, </a:t>
            </a:r>
            <a:r>
              <a:rPr lang="en-GB" b="1" dirty="0" err="1">
                <a:solidFill>
                  <a:srgbClr val="FF0000"/>
                </a:solidFill>
              </a:rPr>
              <a:t>arthroplasty</a:t>
            </a:r>
            <a:r>
              <a:rPr lang="en-GB" b="1" dirty="0">
                <a:solidFill>
                  <a:srgbClr val="FF0000"/>
                </a:solidFill>
              </a:rPr>
              <a:t> is indicated</a:t>
            </a:r>
          </a:p>
        </p:txBody>
      </p:sp>
    </p:spTree>
    <p:extLst>
      <p:ext uri="{BB962C8B-B14F-4D97-AF65-F5344CB8AC3E}">
        <p14:creationId xmlns:p14="http://schemas.microsoft.com/office/powerpoint/2010/main" xmlns="" val="2647833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Cost to Society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87132"/>
            <a:ext cx="10353762" cy="4778062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The high prevalence of osteoarthritis entails significant costs to </a:t>
            </a:r>
            <a:r>
              <a:rPr lang="en-GB" sz="2400" dirty="0" smtClean="0"/>
              <a:t>society </a:t>
            </a:r>
          </a:p>
          <a:p>
            <a:endParaRPr lang="en-GB" sz="2400" dirty="0" smtClean="0"/>
          </a:p>
          <a:p>
            <a:r>
              <a:rPr lang="en-GB" sz="2400" dirty="0" smtClean="0"/>
              <a:t>Direct </a:t>
            </a:r>
            <a:r>
              <a:rPr lang="en-GB" sz="2400" dirty="0"/>
              <a:t>costs </a:t>
            </a:r>
            <a:r>
              <a:rPr lang="en-GB" sz="2400" dirty="0" smtClean="0"/>
              <a:t>include:</a:t>
            </a:r>
          </a:p>
          <a:p>
            <a:pPr lvl="1"/>
            <a:r>
              <a:rPr lang="en-GB" sz="2400" dirty="0" smtClean="0"/>
              <a:t> Clinician visits</a:t>
            </a:r>
          </a:p>
          <a:p>
            <a:pPr lvl="1"/>
            <a:r>
              <a:rPr lang="en-GB" sz="2400" dirty="0" smtClean="0"/>
              <a:t>Medications</a:t>
            </a:r>
            <a:endParaRPr lang="en-GB" sz="2400" dirty="0"/>
          </a:p>
          <a:p>
            <a:pPr lvl="1"/>
            <a:r>
              <a:rPr lang="en-GB" sz="2400" dirty="0" smtClean="0"/>
              <a:t>Therapeutic modalities- physiotherapy, occupational therapy, Massages </a:t>
            </a:r>
            <a:r>
              <a:rPr lang="en-GB" sz="2400" dirty="0" err="1" smtClean="0"/>
              <a:t>etc</a:t>
            </a:r>
            <a:endParaRPr lang="en-GB" sz="2400" dirty="0" smtClean="0"/>
          </a:p>
          <a:p>
            <a:pPr lvl="1"/>
            <a:r>
              <a:rPr lang="en-GB" sz="2400" dirty="0"/>
              <a:t>S</a:t>
            </a:r>
            <a:r>
              <a:rPr lang="en-GB" sz="2400" dirty="0" smtClean="0"/>
              <a:t>urgical intervention</a:t>
            </a:r>
          </a:p>
          <a:p>
            <a:endParaRPr lang="en-GB" sz="2400" dirty="0" smtClean="0"/>
          </a:p>
          <a:p>
            <a:r>
              <a:rPr lang="en-GB" sz="2400" dirty="0" smtClean="0"/>
              <a:t>Indirect </a:t>
            </a:r>
            <a:r>
              <a:rPr lang="en-GB" sz="2400" dirty="0"/>
              <a:t>costs include time lost from work</a:t>
            </a:r>
          </a:p>
        </p:txBody>
      </p:sp>
    </p:spTree>
    <p:extLst>
      <p:ext uri="{BB962C8B-B14F-4D97-AF65-F5344CB8AC3E}">
        <p14:creationId xmlns:p14="http://schemas.microsoft.com/office/powerpoint/2010/main" xmlns="" val="918207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22737"/>
            <a:ext cx="10353762" cy="4726547"/>
          </a:xfrm>
        </p:spPr>
        <p:txBody>
          <a:bodyPr>
            <a:normAutofit/>
          </a:bodyPr>
          <a:lstStyle/>
          <a:p>
            <a:r>
              <a:rPr lang="en-GB" sz="2800" dirty="0" smtClean="0"/>
              <a:t>Depends </a:t>
            </a:r>
            <a:r>
              <a:rPr lang="en-GB" sz="2800" dirty="0"/>
              <a:t>on the joints involved and on the severity of the </a:t>
            </a:r>
            <a:r>
              <a:rPr lang="en-GB" sz="2800" dirty="0" smtClean="0"/>
              <a:t>condition</a:t>
            </a:r>
          </a:p>
          <a:p>
            <a:endParaRPr lang="en-GB" sz="2800" dirty="0" smtClean="0"/>
          </a:p>
          <a:p>
            <a:r>
              <a:rPr lang="en-GB" sz="2800" dirty="0" smtClean="0"/>
              <a:t>No proven disease-modifying </a:t>
            </a:r>
            <a:r>
              <a:rPr lang="en-GB" sz="2800" dirty="0"/>
              <a:t>or structure-modifying drugs for osteoarthritis are currently </a:t>
            </a:r>
            <a:r>
              <a:rPr lang="en-GB" sz="2800" dirty="0" smtClean="0"/>
              <a:t>known</a:t>
            </a:r>
          </a:p>
          <a:p>
            <a:endParaRPr lang="en-GB" sz="2800" dirty="0" smtClean="0"/>
          </a:p>
          <a:p>
            <a:r>
              <a:rPr lang="en-GB" sz="2800" dirty="0" smtClean="0"/>
              <a:t>Pharmacologic treatment </a:t>
            </a:r>
            <a:r>
              <a:rPr lang="en-GB" sz="2800" dirty="0"/>
              <a:t>is directed at symptom relief</a:t>
            </a:r>
          </a:p>
        </p:txBody>
      </p:sp>
    </p:spTree>
    <p:extLst>
      <p:ext uri="{BB962C8B-B14F-4D97-AF65-F5344CB8AC3E}">
        <p14:creationId xmlns:p14="http://schemas.microsoft.com/office/powerpoint/2010/main" xmlns="" val="3763685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10355"/>
            <a:ext cx="10353761" cy="1326321"/>
          </a:xfrm>
        </p:spPr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Prognosis…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1323331"/>
            <a:ext cx="10353762" cy="5154742"/>
          </a:xfrm>
        </p:spPr>
        <p:txBody>
          <a:bodyPr>
            <a:normAutofit/>
          </a:bodyPr>
          <a:lstStyle/>
          <a:p>
            <a:r>
              <a:rPr lang="en-GB" dirty="0" smtClean="0"/>
              <a:t>Clinical </a:t>
            </a:r>
            <a:r>
              <a:rPr lang="en-GB" dirty="0"/>
              <a:t>features to be associated with more rapid progression of </a:t>
            </a:r>
            <a:r>
              <a:rPr lang="en-GB" dirty="0" smtClean="0"/>
              <a:t>knee osteoarthritis:</a:t>
            </a:r>
          </a:p>
          <a:p>
            <a:r>
              <a:rPr lang="en-GB" dirty="0"/>
              <a:t>Older age</a:t>
            </a:r>
          </a:p>
          <a:p>
            <a:r>
              <a:rPr lang="en-GB" dirty="0"/>
              <a:t>Higher BMI</a:t>
            </a:r>
          </a:p>
          <a:p>
            <a:r>
              <a:rPr lang="en-GB" dirty="0" err="1"/>
              <a:t>Varus</a:t>
            </a:r>
            <a:r>
              <a:rPr lang="en-GB" dirty="0"/>
              <a:t> deformity</a:t>
            </a:r>
          </a:p>
          <a:p>
            <a:r>
              <a:rPr lang="en-GB" dirty="0" smtClean="0"/>
              <a:t>Multiple joint involvement</a:t>
            </a:r>
          </a:p>
          <a:p>
            <a:r>
              <a:rPr lang="en-GB" dirty="0"/>
              <a:t>Patients </a:t>
            </a:r>
            <a:r>
              <a:rPr lang="en-GB" dirty="0" smtClean="0"/>
              <a:t>who </a:t>
            </a:r>
            <a:r>
              <a:rPr lang="en-GB" dirty="0"/>
              <a:t>have undergone joint replacement have a good prognosis, with success rates for hip </a:t>
            </a:r>
            <a:r>
              <a:rPr lang="en-GB" dirty="0" smtClean="0"/>
              <a:t>and knee </a:t>
            </a:r>
            <a:r>
              <a:rPr lang="en-GB" dirty="0" err="1"/>
              <a:t>arthroplasty</a:t>
            </a:r>
            <a:r>
              <a:rPr lang="en-GB" dirty="0"/>
              <a:t> generally exceeding 90</a:t>
            </a:r>
            <a:r>
              <a:rPr lang="en-GB" dirty="0" smtClean="0"/>
              <a:t>%</a:t>
            </a:r>
          </a:p>
          <a:p>
            <a:r>
              <a:rPr lang="en-GB" dirty="0" smtClean="0"/>
              <a:t>A </a:t>
            </a:r>
            <a:r>
              <a:rPr lang="en-GB" dirty="0"/>
              <a:t>joint prosthesis may have to be revised 10-15 years after </a:t>
            </a:r>
            <a:r>
              <a:rPr lang="en-GB" dirty="0" smtClean="0"/>
              <a:t>its placement</a:t>
            </a:r>
            <a:r>
              <a:rPr lang="en-GB" dirty="0"/>
              <a:t>, depending on the patient’s activity </a:t>
            </a:r>
            <a:r>
              <a:rPr lang="en-GB" dirty="0" smtClean="0"/>
              <a:t>level</a:t>
            </a:r>
          </a:p>
          <a:p>
            <a:r>
              <a:rPr lang="en-GB" dirty="0"/>
              <a:t>Younger and more active patients are more likely to require revisions</a:t>
            </a:r>
            <a:r>
              <a:rPr lang="en-GB" dirty="0" smtClean="0"/>
              <a:t>, whereas </a:t>
            </a:r>
            <a:r>
              <a:rPr lang="en-GB" dirty="0"/>
              <a:t>the majority of older patients will not</a:t>
            </a:r>
          </a:p>
        </p:txBody>
      </p:sp>
    </p:spTree>
    <p:extLst>
      <p:ext uri="{BB962C8B-B14F-4D97-AF65-F5344CB8AC3E}">
        <p14:creationId xmlns:p14="http://schemas.microsoft.com/office/powerpoint/2010/main" xmlns="" val="440649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Patient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74255"/>
            <a:ext cx="10353762" cy="4649272"/>
          </a:xfrm>
        </p:spPr>
        <p:txBody>
          <a:bodyPr>
            <a:normAutofit/>
          </a:bodyPr>
          <a:lstStyle/>
          <a:p>
            <a:r>
              <a:rPr lang="en-GB" dirty="0"/>
              <a:t>Educate patients on the natural history of and management options for osteoarthritis, emphasizing the benefits of </a:t>
            </a:r>
            <a:r>
              <a:rPr lang="en-GB" dirty="0" smtClean="0"/>
              <a:t>exercise and </a:t>
            </a:r>
            <a:r>
              <a:rPr lang="en-GB" dirty="0"/>
              <a:t>weight </a:t>
            </a:r>
            <a:r>
              <a:rPr lang="en-GB" dirty="0" smtClean="0"/>
              <a:t>loss</a:t>
            </a:r>
          </a:p>
          <a:p>
            <a:endParaRPr lang="en-GB" dirty="0" smtClean="0"/>
          </a:p>
          <a:p>
            <a:r>
              <a:rPr lang="en-GB" dirty="0" smtClean="0"/>
              <a:t>Explain </a:t>
            </a:r>
            <a:r>
              <a:rPr lang="en-GB" dirty="0"/>
              <a:t>the differences between osteoarthritis and more rapidly progressive </a:t>
            </a:r>
            <a:r>
              <a:rPr lang="en-GB" dirty="0" err="1"/>
              <a:t>arthritides</a:t>
            </a:r>
            <a:r>
              <a:rPr lang="en-GB" dirty="0"/>
              <a:t>, such as </a:t>
            </a:r>
            <a:r>
              <a:rPr lang="en-GB" dirty="0" smtClean="0"/>
              <a:t>rheumatoid arthritis</a:t>
            </a:r>
          </a:p>
          <a:p>
            <a:endParaRPr lang="en-GB" dirty="0" smtClean="0"/>
          </a:p>
          <a:p>
            <a:r>
              <a:rPr lang="en-GB" dirty="0" smtClean="0"/>
              <a:t>Through education</a:t>
            </a:r>
            <a:r>
              <a:rPr lang="en-GB" dirty="0"/>
              <a:t>, patients can learn and implement strategies for reducing pain and improving joint </a:t>
            </a:r>
            <a:r>
              <a:rPr lang="en-GB" dirty="0" smtClean="0"/>
              <a:t>function</a:t>
            </a:r>
          </a:p>
          <a:p>
            <a:endParaRPr lang="en-GB" dirty="0" smtClean="0"/>
          </a:p>
          <a:p>
            <a:r>
              <a:rPr lang="en-GB" dirty="0" smtClean="0"/>
              <a:t>Emphasize </a:t>
            </a:r>
            <a:r>
              <a:rPr lang="en-GB" dirty="0"/>
              <a:t>the </a:t>
            </a:r>
            <a:r>
              <a:rPr lang="en-GB" dirty="0" smtClean="0"/>
              <a:t>need for </a:t>
            </a:r>
            <a:r>
              <a:rPr lang="en-GB" dirty="0"/>
              <a:t>physician follow-up visits</a:t>
            </a:r>
          </a:p>
        </p:txBody>
      </p:sp>
    </p:spTree>
    <p:extLst>
      <p:ext uri="{BB962C8B-B14F-4D97-AF65-F5344CB8AC3E}">
        <p14:creationId xmlns:p14="http://schemas.microsoft.com/office/powerpoint/2010/main" xmlns="" val="11467727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000" b="1" dirty="0" smtClean="0"/>
              <a:t>END</a:t>
            </a:r>
          </a:p>
          <a:p>
            <a:pPr marL="0" indent="0" algn="ctr">
              <a:buNone/>
            </a:pPr>
            <a:r>
              <a:rPr lang="en-GB" sz="2800" b="1" dirty="0" smtClean="0"/>
              <a:t>Thank you for your attention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xmlns="" val="44852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Joint classification 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Functional classification: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800" dirty="0" err="1" smtClean="0"/>
              <a:t>Synarthroses</a:t>
            </a:r>
            <a:r>
              <a:rPr lang="en-GB" sz="2800" dirty="0" smtClean="0"/>
              <a:t> </a:t>
            </a:r>
            <a:r>
              <a:rPr lang="en-GB" sz="2800" dirty="0"/>
              <a:t>(immovable)</a:t>
            </a:r>
          </a:p>
          <a:p>
            <a:endParaRPr lang="en-GB" sz="2800" dirty="0" smtClean="0"/>
          </a:p>
          <a:p>
            <a:r>
              <a:rPr lang="en-GB" sz="2800" dirty="0" err="1" smtClean="0"/>
              <a:t>Amphiarthroses</a:t>
            </a:r>
            <a:r>
              <a:rPr lang="en-GB" sz="2800" dirty="0" smtClean="0"/>
              <a:t> </a:t>
            </a:r>
            <a:r>
              <a:rPr lang="en-GB" sz="2800" dirty="0"/>
              <a:t>(slightly moveable)</a:t>
            </a:r>
          </a:p>
          <a:p>
            <a:endParaRPr lang="en-GB" sz="2800" dirty="0" smtClean="0"/>
          </a:p>
          <a:p>
            <a:r>
              <a:rPr lang="en-GB" sz="2800" dirty="0" err="1" smtClean="0"/>
              <a:t>Diarthroses</a:t>
            </a:r>
            <a:r>
              <a:rPr lang="en-GB" sz="2800" dirty="0" smtClean="0"/>
              <a:t> </a:t>
            </a:r>
            <a:r>
              <a:rPr lang="en-GB" sz="2800" dirty="0"/>
              <a:t>(freely moveable</a:t>
            </a:r>
            <a:r>
              <a:rPr lang="en-GB" sz="2800" dirty="0" smtClean="0"/>
              <a:t>)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Structural classification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/>
              <a:t>Synovial</a:t>
            </a:r>
          </a:p>
          <a:p>
            <a:endParaRPr lang="en-GB" sz="2800" dirty="0" smtClean="0"/>
          </a:p>
          <a:p>
            <a:r>
              <a:rPr lang="en-GB" sz="2800" dirty="0" smtClean="0"/>
              <a:t>Fibrous</a:t>
            </a:r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Cartilaginous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8772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white"/>
                </a:solidFill>
              </a:rPr>
              <a:t>Joint </a:t>
            </a:r>
            <a:r>
              <a:rPr lang="en-GB" dirty="0" smtClean="0">
                <a:solidFill>
                  <a:prstClr val="white"/>
                </a:solidFill>
              </a:rPr>
              <a:t>classification…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13795" y="1571223"/>
            <a:ext cx="10353762" cy="4868213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Normal synovial joints allow a significant amount of motion along their extremely smooth articular </a:t>
            </a:r>
            <a:r>
              <a:rPr lang="en-GB" sz="2400" dirty="0" smtClean="0"/>
              <a:t>surface</a:t>
            </a:r>
          </a:p>
          <a:p>
            <a:r>
              <a:rPr lang="en-GB" sz="2400" dirty="0" smtClean="0"/>
              <a:t>They are composed of:</a:t>
            </a:r>
          </a:p>
          <a:p>
            <a:pPr lvl="1"/>
            <a:r>
              <a:rPr lang="en-GB" sz="2400" dirty="0"/>
              <a:t>Articular cartilage</a:t>
            </a:r>
          </a:p>
          <a:p>
            <a:pPr lvl="1"/>
            <a:r>
              <a:rPr lang="en-GB" sz="2400" dirty="0" err="1"/>
              <a:t>Subchondral</a:t>
            </a:r>
            <a:r>
              <a:rPr lang="en-GB" sz="2400" dirty="0"/>
              <a:t> bone</a:t>
            </a:r>
          </a:p>
          <a:p>
            <a:pPr lvl="1"/>
            <a:r>
              <a:rPr lang="en-GB" sz="2400" dirty="0"/>
              <a:t>Synovial membrane</a:t>
            </a:r>
          </a:p>
          <a:p>
            <a:pPr lvl="1"/>
            <a:r>
              <a:rPr lang="en-GB" sz="2400" dirty="0"/>
              <a:t>Synovial fluid</a:t>
            </a:r>
          </a:p>
          <a:p>
            <a:pPr lvl="1"/>
            <a:r>
              <a:rPr lang="en-GB" sz="2400" dirty="0"/>
              <a:t>Joint capsule</a:t>
            </a:r>
            <a:endParaRPr lang="en-GB" sz="2400" dirty="0" smtClean="0"/>
          </a:p>
          <a:p>
            <a:r>
              <a:rPr lang="en-GB" b="1" i="1" dirty="0">
                <a:solidFill>
                  <a:srgbClr val="FFFF00"/>
                </a:solidFill>
              </a:rPr>
              <a:t>The </a:t>
            </a:r>
            <a:r>
              <a:rPr lang="en-GB" b="1" i="1" dirty="0" smtClean="0">
                <a:solidFill>
                  <a:srgbClr val="FFFF00"/>
                </a:solidFill>
              </a:rPr>
              <a:t>cartilage facilitates </a:t>
            </a:r>
            <a:r>
              <a:rPr lang="en-GB" b="1" i="1" dirty="0">
                <a:solidFill>
                  <a:srgbClr val="FFFF00"/>
                </a:solidFill>
              </a:rPr>
              <a:t>joint function and protects the underlying </a:t>
            </a:r>
            <a:r>
              <a:rPr lang="en-GB" b="1" i="1" dirty="0" err="1">
                <a:solidFill>
                  <a:srgbClr val="FFFF00"/>
                </a:solidFill>
              </a:rPr>
              <a:t>subchondral</a:t>
            </a:r>
            <a:r>
              <a:rPr lang="en-GB" b="1" i="1" dirty="0">
                <a:solidFill>
                  <a:srgbClr val="FFFF00"/>
                </a:solidFill>
              </a:rPr>
              <a:t> bone by distributing large loads, maintaining low </a:t>
            </a:r>
            <a:r>
              <a:rPr lang="en-GB" b="1" i="1" dirty="0" smtClean="0">
                <a:solidFill>
                  <a:srgbClr val="FFFF00"/>
                </a:solidFill>
              </a:rPr>
              <a:t>contact stresses</a:t>
            </a:r>
            <a:r>
              <a:rPr lang="en-GB" b="1" i="1" dirty="0">
                <a:solidFill>
                  <a:srgbClr val="FFFF00"/>
                </a:solidFill>
              </a:rPr>
              <a:t>, and reducing friction at the joint</a:t>
            </a:r>
          </a:p>
        </p:txBody>
      </p:sp>
    </p:spTree>
    <p:extLst>
      <p:ext uri="{BB962C8B-B14F-4D97-AF65-F5344CB8AC3E}">
        <p14:creationId xmlns:p14="http://schemas.microsoft.com/office/powerpoint/2010/main" xmlns="" val="186902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70457"/>
            <a:ext cx="10353761" cy="1056068"/>
          </a:xfrm>
        </p:spPr>
        <p:txBody>
          <a:bodyPr/>
          <a:lstStyle/>
          <a:p>
            <a:r>
              <a:rPr lang="en-GB" dirty="0" smtClean="0"/>
              <a:t>Synovial fluid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133341"/>
            <a:ext cx="10353762" cy="5293218"/>
          </a:xfrm>
        </p:spPr>
        <p:txBody>
          <a:bodyPr>
            <a:noAutofit/>
          </a:bodyPr>
          <a:lstStyle/>
          <a:p>
            <a:r>
              <a:rPr lang="en-GB" sz="2400" dirty="0" smtClean="0"/>
              <a:t>Is </a:t>
            </a:r>
            <a:r>
              <a:rPr lang="en-GB" sz="2400" dirty="0"/>
              <a:t>formed through a serum ultrafiltration process by cells that form the synovial membrane (</a:t>
            </a:r>
            <a:r>
              <a:rPr lang="en-GB" sz="2400" dirty="0" err="1"/>
              <a:t>synoviocytes</a:t>
            </a:r>
            <a:r>
              <a:rPr lang="en-GB" sz="2400" dirty="0" smtClean="0"/>
              <a:t>)</a:t>
            </a:r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Synovial </a:t>
            </a:r>
            <a:r>
              <a:rPr lang="en-GB" sz="2400" dirty="0"/>
              <a:t>cells also manufacture </a:t>
            </a:r>
            <a:r>
              <a:rPr lang="en-GB" sz="2400" dirty="0">
                <a:solidFill>
                  <a:srgbClr val="FFFF00"/>
                </a:solidFill>
              </a:rPr>
              <a:t>hyaluronic acid </a:t>
            </a:r>
            <a:r>
              <a:rPr lang="en-GB" sz="2400" dirty="0"/>
              <a:t>(HA, also known as </a:t>
            </a:r>
            <a:r>
              <a:rPr lang="en-GB" sz="2400" dirty="0" err="1"/>
              <a:t>hyaluronate</a:t>
            </a:r>
            <a:r>
              <a:rPr lang="en-GB" sz="2400" dirty="0"/>
              <a:t>), a glycosaminoglycan that is the </a:t>
            </a:r>
            <a:r>
              <a:rPr lang="en-GB" sz="2400" dirty="0" smtClean="0">
                <a:solidFill>
                  <a:srgbClr val="FFFF00"/>
                </a:solidFill>
              </a:rPr>
              <a:t>major </a:t>
            </a:r>
            <a:r>
              <a:rPr lang="en-GB" sz="2400" dirty="0" err="1" smtClean="0">
                <a:solidFill>
                  <a:srgbClr val="FFFF00"/>
                </a:solidFill>
              </a:rPr>
              <a:t>noncellular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>
                <a:solidFill>
                  <a:srgbClr val="FFFF00"/>
                </a:solidFill>
              </a:rPr>
              <a:t>component of synovial </a:t>
            </a:r>
            <a:r>
              <a:rPr lang="en-GB" sz="2400" dirty="0" smtClean="0">
                <a:solidFill>
                  <a:srgbClr val="FFFF00"/>
                </a:solidFill>
              </a:rPr>
              <a:t>fluid</a:t>
            </a:r>
          </a:p>
          <a:p>
            <a:endParaRPr lang="en-GB" sz="2400" dirty="0" smtClean="0"/>
          </a:p>
          <a:p>
            <a:r>
              <a:rPr lang="en-GB" sz="2400" dirty="0" smtClean="0"/>
              <a:t>Supplies </a:t>
            </a:r>
            <a:r>
              <a:rPr lang="en-GB" sz="2400" dirty="0"/>
              <a:t>nutrients to the avascular articular cartilage; it also </a:t>
            </a:r>
            <a:r>
              <a:rPr lang="en-GB" sz="2400" dirty="0" smtClean="0"/>
              <a:t>provides the </a:t>
            </a:r>
            <a:r>
              <a:rPr lang="en-GB" sz="2400" dirty="0"/>
              <a:t>viscosity needed to absorb shock from slow movements, as well as the elasticity required to absorb shock from </a:t>
            </a:r>
            <a:r>
              <a:rPr lang="en-GB" sz="2400" dirty="0" smtClean="0"/>
              <a:t>rapid movements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3484326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Joint involvement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493949"/>
            <a:ext cx="10353762" cy="5048519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Predominantly </a:t>
            </a:r>
            <a:r>
              <a:rPr lang="en-GB" sz="2800" dirty="0"/>
              <a:t>involves the weight-bearing joints, </a:t>
            </a:r>
            <a:r>
              <a:rPr lang="en-GB" sz="2800" dirty="0" smtClean="0"/>
              <a:t>including:</a:t>
            </a:r>
          </a:p>
          <a:p>
            <a:pPr lvl="1"/>
            <a:r>
              <a:rPr lang="en-GB" sz="2800" dirty="0" smtClean="0"/>
              <a:t>The </a:t>
            </a:r>
            <a:r>
              <a:rPr lang="en-GB" sz="2800" dirty="0"/>
              <a:t>knees, hips, cervical and lumbosacral spine</a:t>
            </a:r>
            <a:r>
              <a:rPr lang="en-GB" sz="2800" dirty="0" smtClean="0"/>
              <a:t>, and feet</a:t>
            </a:r>
          </a:p>
          <a:p>
            <a:endParaRPr lang="en-GB" sz="2800" dirty="0" smtClean="0"/>
          </a:p>
          <a:p>
            <a:r>
              <a:rPr lang="en-GB" sz="2800" dirty="0" smtClean="0"/>
              <a:t>Other </a:t>
            </a:r>
            <a:r>
              <a:rPr lang="en-GB" sz="2800" dirty="0"/>
              <a:t>commonly affected joints </a:t>
            </a:r>
            <a:r>
              <a:rPr lang="en-GB" sz="2800" dirty="0" smtClean="0"/>
              <a:t>include:</a:t>
            </a:r>
          </a:p>
          <a:p>
            <a:pPr lvl="1"/>
            <a:r>
              <a:rPr lang="en-GB" sz="2800" dirty="0" smtClean="0"/>
              <a:t>The </a:t>
            </a:r>
            <a:r>
              <a:rPr lang="en-GB" sz="2800" dirty="0"/>
              <a:t>distal </a:t>
            </a:r>
            <a:r>
              <a:rPr lang="en-GB" sz="2800" dirty="0" err="1"/>
              <a:t>interphalangeal</a:t>
            </a:r>
            <a:r>
              <a:rPr lang="en-GB" sz="2800" dirty="0"/>
              <a:t> (DIP), proximal </a:t>
            </a:r>
            <a:r>
              <a:rPr lang="en-GB" sz="2800" dirty="0" err="1"/>
              <a:t>interphalangeal</a:t>
            </a:r>
            <a:r>
              <a:rPr lang="en-GB" sz="2800" dirty="0"/>
              <a:t> (PIP), </a:t>
            </a:r>
            <a:r>
              <a:rPr lang="en-GB" sz="2800" dirty="0" smtClean="0"/>
              <a:t>and carpometacarpal </a:t>
            </a:r>
            <a:r>
              <a:rPr lang="en-GB" sz="2800" dirty="0"/>
              <a:t>(CMC) </a:t>
            </a:r>
            <a:r>
              <a:rPr lang="en-GB" sz="2800" dirty="0" smtClean="0"/>
              <a:t>joints</a:t>
            </a:r>
          </a:p>
          <a:p>
            <a:endParaRPr lang="en-GB" sz="3000" dirty="0" smtClean="0"/>
          </a:p>
          <a:p>
            <a:r>
              <a:rPr lang="en-GB" sz="3000" dirty="0" smtClean="0"/>
              <a:t>Erosion </a:t>
            </a:r>
            <a:r>
              <a:rPr lang="en-GB" sz="3000" dirty="0"/>
              <a:t>of the damaged cartilage in an osteoarthritic joint progresses until the underlying bone is exposed</a:t>
            </a:r>
            <a:endParaRPr lang="en-GB" sz="3000" dirty="0" smtClean="0"/>
          </a:p>
        </p:txBody>
      </p:sp>
    </p:spTree>
    <p:extLst>
      <p:ext uri="{BB962C8B-B14F-4D97-AF65-F5344CB8AC3E}">
        <p14:creationId xmlns:p14="http://schemas.microsoft.com/office/powerpoint/2010/main" xmlns="" val="257600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 for </a:t>
            </a:r>
            <a:r>
              <a:rPr lang="en-GB" dirty="0" err="1" smtClean="0"/>
              <a:t>oa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Age</a:t>
            </a:r>
          </a:p>
          <a:p>
            <a:r>
              <a:rPr lang="en-GB" dirty="0" smtClean="0"/>
              <a:t>Obesity</a:t>
            </a:r>
            <a:endParaRPr lang="en-GB" dirty="0"/>
          </a:p>
          <a:p>
            <a:r>
              <a:rPr lang="en-GB" dirty="0"/>
              <a:t>Trauma</a:t>
            </a:r>
          </a:p>
          <a:p>
            <a:r>
              <a:rPr lang="en-GB" dirty="0"/>
              <a:t>Genetics (significant family history)</a:t>
            </a:r>
          </a:p>
          <a:p>
            <a:r>
              <a:rPr lang="en-GB" dirty="0"/>
              <a:t>Reduced levels of sex hormones</a:t>
            </a:r>
          </a:p>
          <a:p>
            <a:r>
              <a:rPr lang="en-GB" dirty="0"/>
              <a:t>Muscle </a:t>
            </a:r>
            <a:r>
              <a:rPr lang="en-GB" dirty="0" smtClean="0"/>
              <a:t>weakness</a:t>
            </a:r>
            <a:endParaRPr lang="en-GB" dirty="0"/>
          </a:p>
          <a:p>
            <a:r>
              <a:rPr lang="en-GB" dirty="0"/>
              <a:t>Repetitive use (</a:t>
            </a:r>
            <a:r>
              <a:rPr lang="en-GB" dirty="0" err="1"/>
              <a:t>ie</a:t>
            </a:r>
            <a:r>
              <a:rPr lang="en-GB" dirty="0"/>
              <a:t>, jobs requiring heavy </a:t>
            </a:r>
            <a:r>
              <a:rPr lang="en-GB" dirty="0" err="1"/>
              <a:t>labor</a:t>
            </a:r>
            <a:r>
              <a:rPr lang="en-GB" dirty="0"/>
              <a:t> and bending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/>
              <a:t>Infection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Crystal deposition</a:t>
            </a:r>
          </a:p>
          <a:p>
            <a:r>
              <a:rPr lang="en-GB" dirty="0"/>
              <a:t>Acromegaly</a:t>
            </a:r>
          </a:p>
          <a:p>
            <a:r>
              <a:rPr lang="en-GB" dirty="0"/>
              <a:t>Previous inflammatory arthritis (</a:t>
            </a:r>
            <a:r>
              <a:rPr lang="en-GB" dirty="0" err="1"/>
              <a:t>eg</a:t>
            </a:r>
            <a:r>
              <a:rPr lang="en-GB" dirty="0"/>
              <a:t>, burnt-out rheumatoid arthritis)</a:t>
            </a:r>
          </a:p>
          <a:p>
            <a:r>
              <a:rPr lang="en-GB" dirty="0"/>
              <a:t>Heritable metabolic causes (</a:t>
            </a:r>
            <a:r>
              <a:rPr lang="en-GB" dirty="0" err="1"/>
              <a:t>eg</a:t>
            </a:r>
            <a:r>
              <a:rPr lang="en-GB" dirty="0"/>
              <a:t>, </a:t>
            </a:r>
            <a:r>
              <a:rPr lang="en-GB" dirty="0" err="1"/>
              <a:t>alkaptonuria</a:t>
            </a:r>
            <a:r>
              <a:rPr lang="en-GB" dirty="0"/>
              <a:t>, hemochromatosis, Wilson disease)</a:t>
            </a:r>
          </a:p>
          <a:p>
            <a:r>
              <a:rPr lang="en-GB" dirty="0" err="1"/>
              <a:t>Hemoglobinopathies</a:t>
            </a:r>
            <a:r>
              <a:rPr lang="en-GB" dirty="0"/>
              <a:t> (</a:t>
            </a:r>
            <a:r>
              <a:rPr lang="en-GB" dirty="0" err="1"/>
              <a:t>eg</a:t>
            </a:r>
            <a:r>
              <a:rPr lang="en-GB" dirty="0"/>
              <a:t>, sickle cell disease and thalassemia)</a:t>
            </a:r>
          </a:p>
          <a:p>
            <a:r>
              <a:rPr lang="en-GB" dirty="0"/>
              <a:t>Neuropathic disorders leading to a Charcot joint (</a:t>
            </a:r>
            <a:r>
              <a:rPr lang="en-GB" dirty="0" err="1"/>
              <a:t>eg</a:t>
            </a:r>
            <a:r>
              <a:rPr lang="en-GB" dirty="0"/>
              <a:t>, </a:t>
            </a:r>
            <a:r>
              <a:rPr lang="en-GB" dirty="0" err="1"/>
              <a:t>syringomyelia</a:t>
            </a:r>
            <a:r>
              <a:rPr lang="en-GB" dirty="0"/>
              <a:t>, </a:t>
            </a:r>
            <a:r>
              <a:rPr lang="en-GB" dirty="0" err="1"/>
              <a:t>tabes</a:t>
            </a:r>
            <a:r>
              <a:rPr lang="en-GB" dirty="0"/>
              <a:t> </a:t>
            </a:r>
            <a:r>
              <a:rPr lang="en-GB" dirty="0" err="1"/>
              <a:t>dorsalis</a:t>
            </a:r>
            <a:r>
              <a:rPr lang="en-GB" dirty="0"/>
              <a:t>, and diabetes)</a:t>
            </a:r>
          </a:p>
        </p:txBody>
      </p:sp>
    </p:spTree>
    <p:extLst>
      <p:ext uri="{BB962C8B-B14F-4D97-AF65-F5344CB8AC3E}">
        <p14:creationId xmlns:p14="http://schemas.microsoft.com/office/powerpoint/2010/main" xmlns="" val="3731813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white"/>
                </a:solidFill>
              </a:rPr>
              <a:t>Risk factors for </a:t>
            </a:r>
            <a:r>
              <a:rPr lang="en-GB" dirty="0" err="1" smtClean="0">
                <a:solidFill>
                  <a:prstClr val="white"/>
                </a:solidFill>
              </a:rPr>
              <a:t>oa</a:t>
            </a:r>
            <a:r>
              <a:rPr lang="en-GB" dirty="0" smtClean="0">
                <a:solidFill>
                  <a:prstClr val="white"/>
                </a:solidFill>
              </a:rPr>
              <a:t>…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10764" y="1645304"/>
            <a:ext cx="10353762" cy="4459282"/>
          </a:xfrm>
        </p:spPr>
        <p:txBody>
          <a:bodyPr>
            <a:noAutofit/>
          </a:bodyPr>
          <a:lstStyle/>
          <a:p>
            <a:r>
              <a:rPr lang="en-GB" sz="2400" dirty="0"/>
              <a:t>Underlying morphologic risk factors (</a:t>
            </a:r>
            <a:r>
              <a:rPr lang="en-GB" sz="2400" dirty="0" err="1"/>
              <a:t>eg</a:t>
            </a:r>
            <a:r>
              <a:rPr lang="en-GB" sz="2400" dirty="0"/>
              <a:t>, congenital hip dislocation and slipped femoral capital epiphysis)</a:t>
            </a:r>
          </a:p>
          <a:p>
            <a:endParaRPr lang="en-GB" sz="2400" dirty="0" smtClean="0"/>
          </a:p>
          <a:p>
            <a:r>
              <a:rPr lang="en-GB" sz="2400" dirty="0" smtClean="0"/>
              <a:t>Disorders </a:t>
            </a:r>
            <a:r>
              <a:rPr lang="en-GB" sz="2400" dirty="0"/>
              <a:t>of bone (</a:t>
            </a:r>
            <a:r>
              <a:rPr lang="en-GB" sz="2400" dirty="0" err="1"/>
              <a:t>eg</a:t>
            </a:r>
            <a:r>
              <a:rPr lang="en-GB" sz="2400" dirty="0"/>
              <a:t>, Paget disease and avascular necrosis)</a:t>
            </a:r>
          </a:p>
          <a:p>
            <a:endParaRPr lang="en-GB" sz="2400" dirty="0" smtClean="0"/>
          </a:p>
          <a:p>
            <a:r>
              <a:rPr lang="en-GB" sz="2400" dirty="0" smtClean="0"/>
              <a:t>Previous </a:t>
            </a:r>
            <a:r>
              <a:rPr lang="en-GB" sz="2400" dirty="0"/>
              <a:t>surgical procedures (</a:t>
            </a:r>
            <a:r>
              <a:rPr lang="en-GB" sz="2400" dirty="0" err="1"/>
              <a:t>eg</a:t>
            </a:r>
            <a:r>
              <a:rPr lang="en-GB" sz="2400" dirty="0"/>
              <a:t>, </a:t>
            </a:r>
            <a:r>
              <a:rPr lang="en-GB" sz="2400" dirty="0" err="1"/>
              <a:t>meniscectomy</a:t>
            </a:r>
            <a:r>
              <a:rPr lang="en-GB" sz="2400" dirty="0"/>
              <a:t>)</a:t>
            </a:r>
          </a:p>
          <a:p>
            <a:endParaRPr lang="en-GB" sz="2400" dirty="0" smtClean="0"/>
          </a:p>
          <a:p>
            <a:r>
              <a:rPr lang="en-GB" sz="2400" dirty="0" smtClean="0"/>
              <a:t>Diabetes </a:t>
            </a:r>
            <a:r>
              <a:rPr lang="en-GB" sz="2400" dirty="0"/>
              <a:t>mellitus</a:t>
            </a:r>
          </a:p>
        </p:txBody>
      </p:sp>
    </p:spTree>
    <p:extLst>
      <p:ext uri="{BB962C8B-B14F-4D97-AF65-F5344CB8AC3E}">
        <p14:creationId xmlns:p14="http://schemas.microsoft.com/office/powerpoint/2010/main" xmlns="" val="119722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Signs and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Deep, achy joint pain exacerbated by extensive use - The disease’s primary symptom</a:t>
            </a:r>
          </a:p>
          <a:p>
            <a:endParaRPr lang="en-GB" dirty="0" smtClean="0"/>
          </a:p>
          <a:p>
            <a:r>
              <a:rPr lang="en-GB" dirty="0" smtClean="0"/>
              <a:t>Reduced </a:t>
            </a:r>
            <a:r>
              <a:rPr lang="en-GB" dirty="0"/>
              <a:t>range of motion and crepitus - Frequently present</a:t>
            </a:r>
          </a:p>
          <a:p>
            <a:endParaRPr lang="en-GB" dirty="0" smtClean="0"/>
          </a:p>
          <a:p>
            <a:r>
              <a:rPr lang="en-GB" dirty="0" smtClean="0"/>
              <a:t>Stiffness </a:t>
            </a:r>
            <a:r>
              <a:rPr lang="en-GB" dirty="0"/>
              <a:t>during rest (gelling) - May develop, with morning joint stiffness usually lasting for less than 30 minutes</a:t>
            </a:r>
          </a:p>
          <a:p>
            <a:endParaRPr lang="en-GB" dirty="0" smtClean="0"/>
          </a:p>
          <a:p>
            <a:r>
              <a:rPr lang="en-GB" dirty="0" smtClean="0"/>
              <a:t>Swelling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60853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607</TotalTime>
  <Words>1314</Words>
  <Application>Microsoft Office PowerPoint</Application>
  <PresentationFormat>Custom</PresentationFormat>
  <Paragraphs>210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Damask</vt:lpstr>
      <vt:lpstr>OSTEOARTHRITIS</vt:lpstr>
      <vt:lpstr>Overview</vt:lpstr>
      <vt:lpstr>Joint classification </vt:lpstr>
      <vt:lpstr>Joint classification…</vt:lpstr>
      <vt:lpstr>Synovial fluid</vt:lpstr>
      <vt:lpstr>Joint involvement</vt:lpstr>
      <vt:lpstr>Risk factors for oa</vt:lpstr>
      <vt:lpstr>Risk factors for oa…</vt:lpstr>
      <vt:lpstr>Signs and symptoms</vt:lpstr>
      <vt:lpstr>Signs and symptoms</vt:lpstr>
      <vt:lpstr>Diagnosis</vt:lpstr>
      <vt:lpstr>Imaging studies</vt:lpstr>
      <vt:lpstr>Imaging studies…</vt:lpstr>
      <vt:lpstr>Arthrocentesis</vt:lpstr>
      <vt:lpstr>Differential Diagnoses</vt:lpstr>
      <vt:lpstr>Slide 16</vt:lpstr>
      <vt:lpstr>Goals of treatment</vt:lpstr>
      <vt:lpstr>Non-pharmacologic interventions</vt:lpstr>
      <vt:lpstr>Pharmacologic therapy</vt:lpstr>
      <vt:lpstr>Pharmacologic therapy…</vt:lpstr>
      <vt:lpstr>Pharmacologic therapy…</vt:lpstr>
      <vt:lpstr>Cost to Society</vt:lpstr>
      <vt:lpstr>prognosis</vt:lpstr>
      <vt:lpstr>Prognosis…</vt:lpstr>
      <vt:lpstr>Patient Education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OSTEOARTHRITIS</dc:title>
  <dc:creator>Peter Ndege</dc:creator>
  <cp:lastModifiedBy>doctors</cp:lastModifiedBy>
  <cp:revision>38</cp:revision>
  <dcterms:created xsi:type="dcterms:W3CDTF">2022-01-21T06:43:40Z</dcterms:created>
  <dcterms:modified xsi:type="dcterms:W3CDTF">2010-01-19T17:09:57Z</dcterms:modified>
</cp:coreProperties>
</file>