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84" r:id="rId4"/>
    <p:sldId id="394" r:id="rId5"/>
    <p:sldId id="385" r:id="rId6"/>
    <p:sldId id="386" r:id="rId7"/>
    <p:sldId id="387" r:id="rId8"/>
    <p:sldId id="388" r:id="rId9"/>
    <p:sldId id="389" r:id="rId10"/>
    <p:sldId id="390" r:id="rId11"/>
    <p:sldId id="391" r:id="rId12"/>
    <p:sldId id="392" r:id="rId13"/>
    <p:sldId id="258" r:id="rId14"/>
    <p:sldId id="259" r:id="rId15"/>
    <p:sldId id="261" r:id="rId16"/>
    <p:sldId id="263" r:id="rId17"/>
    <p:sldId id="265" r:id="rId18"/>
    <p:sldId id="266" r:id="rId19"/>
    <p:sldId id="267" r:id="rId20"/>
    <p:sldId id="268" r:id="rId21"/>
    <p:sldId id="269" r:id="rId22"/>
    <p:sldId id="270" r:id="rId23"/>
    <p:sldId id="271" r:id="rId24"/>
    <p:sldId id="272" r:id="rId25"/>
    <p:sldId id="273" r:id="rId26"/>
    <p:sldId id="274" r:id="rId27"/>
    <p:sldId id="276" r:id="rId28"/>
    <p:sldId id="280" r:id="rId29"/>
    <p:sldId id="278" r:id="rId30"/>
    <p:sldId id="281" r:id="rId31"/>
    <p:sldId id="277"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95" r:id="rId59"/>
    <p:sldId id="396" r:id="rId60"/>
    <p:sldId id="397" r:id="rId61"/>
    <p:sldId id="308" r:id="rId62"/>
    <p:sldId id="309" r:id="rId63"/>
    <p:sldId id="310" r:id="rId64"/>
    <p:sldId id="311" r:id="rId65"/>
    <p:sldId id="312" r:id="rId66"/>
    <p:sldId id="313" r:id="rId67"/>
    <p:sldId id="398" r:id="rId68"/>
    <p:sldId id="314" r:id="rId69"/>
    <p:sldId id="315" r:id="rId70"/>
    <p:sldId id="316" r:id="rId71"/>
    <p:sldId id="317" r:id="rId72"/>
    <p:sldId id="318" r:id="rId73"/>
    <p:sldId id="319" r:id="rId74"/>
    <p:sldId id="320" r:id="rId75"/>
    <p:sldId id="321" r:id="rId76"/>
    <p:sldId id="322" r:id="rId77"/>
    <p:sldId id="323" r:id="rId78"/>
    <p:sldId id="324" r:id="rId79"/>
    <p:sldId id="325" r:id="rId80"/>
    <p:sldId id="326" r:id="rId81"/>
    <p:sldId id="327" r:id="rId82"/>
    <p:sldId id="399" r:id="rId83"/>
    <p:sldId id="400" r:id="rId84"/>
    <p:sldId id="401" r:id="rId85"/>
    <p:sldId id="402" r:id="rId86"/>
    <p:sldId id="403" r:id="rId87"/>
    <p:sldId id="404" r:id="rId88"/>
    <p:sldId id="405" r:id="rId89"/>
    <p:sldId id="406" r:id="rId90"/>
    <p:sldId id="407" r:id="rId91"/>
    <p:sldId id="408" r:id="rId92"/>
    <p:sldId id="409" r:id="rId93"/>
    <p:sldId id="410" r:id="rId94"/>
    <p:sldId id="411" r:id="rId95"/>
    <p:sldId id="412" r:id="rId96"/>
    <p:sldId id="413" r:id="rId97"/>
    <p:sldId id="414" r:id="rId98"/>
    <p:sldId id="415" r:id="rId99"/>
    <p:sldId id="416" r:id="rId100"/>
    <p:sldId id="421" r:id="rId101"/>
    <p:sldId id="417" r:id="rId102"/>
    <p:sldId id="418" r:id="rId103"/>
    <p:sldId id="419" r:id="rId104"/>
    <p:sldId id="333" r:id="rId105"/>
    <p:sldId id="334" r:id="rId106"/>
    <p:sldId id="335" r:id="rId107"/>
    <p:sldId id="336" r:id="rId108"/>
    <p:sldId id="337" r:id="rId109"/>
    <p:sldId id="338" r:id="rId110"/>
    <p:sldId id="339" r:id="rId111"/>
    <p:sldId id="340" r:id="rId112"/>
    <p:sldId id="341" r:id="rId113"/>
    <p:sldId id="342" r:id="rId114"/>
    <p:sldId id="343" r:id="rId115"/>
    <p:sldId id="344" r:id="rId116"/>
    <p:sldId id="345" r:id="rId117"/>
    <p:sldId id="346" r:id="rId118"/>
    <p:sldId id="347" r:id="rId119"/>
    <p:sldId id="348" r:id="rId120"/>
    <p:sldId id="349" r:id="rId121"/>
    <p:sldId id="350" r:id="rId122"/>
    <p:sldId id="351" r:id="rId123"/>
    <p:sldId id="352" r:id="rId124"/>
    <p:sldId id="353" r:id="rId125"/>
    <p:sldId id="354" r:id="rId126"/>
    <p:sldId id="355" r:id="rId127"/>
    <p:sldId id="356" r:id="rId128"/>
    <p:sldId id="357" r:id="rId129"/>
    <p:sldId id="358" r:id="rId130"/>
    <p:sldId id="359" r:id="rId131"/>
    <p:sldId id="360" r:id="rId132"/>
    <p:sldId id="361" r:id="rId133"/>
    <p:sldId id="362" r:id="rId134"/>
    <p:sldId id="363" r:id="rId135"/>
    <p:sldId id="364" r:id="rId136"/>
    <p:sldId id="365" r:id="rId137"/>
    <p:sldId id="366" r:id="rId138"/>
    <p:sldId id="367" r:id="rId139"/>
    <p:sldId id="368" r:id="rId140"/>
    <p:sldId id="369" r:id="rId141"/>
    <p:sldId id="370" r:id="rId142"/>
    <p:sldId id="371" r:id="rId143"/>
    <p:sldId id="372" r:id="rId144"/>
    <p:sldId id="373" r:id="rId145"/>
    <p:sldId id="374" r:id="rId146"/>
    <p:sldId id="375" r:id="rId147"/>
    <p:sldId id="376" r:id="rId148"/>
    <p:sldId id="377" r:id="rId149"/>
    <p:sldId id="378" r:id="rId150"/>
    <p:sldId id="379" r:id="rId151"/>
    <p:sldId id="380" r:id="rId152"/>
    <p:sldId id="381" r:id="rId153"/>
    <p:sldId id="382" r:id="rId154"/>
    <p:sldId id="383" r:id="rId155"/>
    <p:sldId id="422" r:id="rId156"/>
    <p:sldId id="423" r:id="rId157"/>
    <p:sldId id="424" r:id="rId158"/>
    <p:sldId id="425" r:id="rId159"/>
    <p:sldId id="426" r:id="rId16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slide" Target="slides/slide155.xml"/><Relationship Id="rId16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viewProps" Target="view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theme" Target="theme/theme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6A3FA38-5E09-4966-A41C-06E0A6CCAF83}" type="datetimeFigureOut">
              <a:rPr lang="en-US" smtClean="0"/>
              <a:t>10/11/2021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E638A5-5542-48BD-A54C-8165821501EC}" type="slidenum">
              <a:rPr lang="en-US" smtClean="0"/>
              <a:t>‹#›</a:t>
            </a:fld>
            <a:endParaRPr lang="en-US"/>
          </a:p>
        </p:txBody>
      </p:sp>
    </p:spTree>
    <p:extLst>
      <p:ext uri="{BB962C8B-B14F-4D97-AF65-F5344CB8AC3E}">
        <p14:creationId xmlns:p14="http://schemas.microsoft.com/office/powerpoint/2010/main" val="32329283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A3FA38-5E09-4966-A41C-06E0A6CCAF83}" type="datetimeFigureOut">
              <a:rPr lang="en-US" smtClean="0"/>
              <a:t>10/11/2021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E638A5-5542-48BD-A54C-8165821501EC}" type="slidenum">
              <a:rPr lang="en-US" smtClean="0"/>
              <a:t>‹#›</a:t>
            </a:fld>
            <a:endParaRPr lang="en-US"/>
          </a:p>
        </p:txBody>
      </p:sp>
    </p:spTree>
    <p:extLst>
      <p:ext uri="{BB962C8B-B14F-4D97-AF65-F5344CB8AC3E}">
        <p14:creationId xmlns:p14="http://schemas.microsoft.com/office/powerpoint/2010/main" val="2623740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A3FA38-5E09-4966-A41C-06E0A6CCAF83}" type="datetimeFigureOut">
              <a:rPr lang="en-US" smtClean="0"/>
              <a:t>10/11/2021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E638A5-5542-48BD-A54C-8165821501EC}" type="slidenum">
              <a:rPr lang="en-US" smtClean="0"/>
              <a:t>‹#›</a:t>
            </a:fld>
            <a:endParaRPr lang="en-US"/>
          </a:p>
        </p:txBody>
      </p:sp>
    </p:spTree>
    <p:extLst>
      <p:ext uri="{BB962C8B-B14F-4D97-AF65-F5344CB8AC3E}">
        <p14:creationId xmlns:p14="http://schemas.microsoft.com/office/powerpoint/2010/main" val="2000485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A3FA38-5E09-4966-A41C-06E0A6CCAF83}" type="datetimeFigureOut">
              <a:rPr lang="en-US" smtClean="0"/>
              <a:t>10/11/2021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E638A5-5542-48BD-A54C-8165821501EC}" type="slidenum">
              <a:rPr lang="en-US" smtClean="0"/>
              <a:t>‹#›</a:t>
            </a:fld>
            <a:endParaRPr lang="en-US"/>
          </a:p>
        </p:txBody>
      </p:sp>
    </p:spTree>
    <p:extLst>
      <p:ext uri="{BB962C8B-B14F-4D97-AF65-F5344CB8AC3E}">
        <p14:creationId xmlns:p14="http://schemas.microsoft.com/office/powerpoint/2010/main" val="4244788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A3FA38-5E09-4966-A41C-06E0A6CCAF83}" type="datetimeFigureOut">
              <a:rPr lang="en-US" smtClean="0"/>
              <a:t>10/11/2021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E638A5-5542-48BD-A54C-8165821501EC}" type="slidenum">
              <a:rPr lang="en-US" smtClean="0"/>
              <a:t>‹#›</a:t>
            </a:fld>
            <a:endParaRPr lang="en-US"/>
          </a:p>
        </p:txBody>
      </p:sp>
    </p:spTree>
    <p:extLst>
      <p:ext uri="{BB962C8B-B14F-4D97-AF65-F5344CB8AC3E}">
        <p14:creationId xmlns:p14="http://schemas.microsoft.com/office/powerpoint/2010/main" val="1600050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6A3FA38-5E09-4966-A41C-06E0A6CCAF83}" type="datetimeFigureOut">
              <a:rPr lang="en-US" smtClean="0"/>
              <a:t>10/11/2021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E638A5-5542-48BD-A54C-8165821501EC}" type="slidenum">
              <a:rPr lang="en-US" smtClean="0"/>
              <a:t>‹#›</a:t>
            </a:fld>
            <a:endParaRPr lang="en-US"/>
          </a:p>
        </p:txBody>
      </p:sp>
    </p:spTree>
    <p:extLst>
      <p:ext uri="{BB962C8B-B14F-4D97-AF65-F5344CB8AC3E}">
        <p14:creationId xmlns:p14="http://schemas.microsoft.com/office/powerpoint/2010/main" val="1458854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6A3FA38-5E09-4966-A41C-06E0A6CCAF83}" type="datetimeFigureOut">
              <a:rPr lang="en-US" smtClean="0"/>
              <a:t>10/11/2021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E638A5-5542-48BD-A54C-8165821501EC}" type="slidenum">
              <a:rPr lang="en-US" smtClean="0"/>
              <a:t>‹#›</a:t>
            </a:fld>
            <a:endParaRPr lang="en-US"/>
          </a:p>
        </p:txBody>
      </p:sp>
    </p:spTree>
    <p:extLst>
      <p:ext uri="{BB962C8B-B14F-4D97-AF65-F5344CB8AC3E}">
        <p14:creationId xmlns:p14="http://schemas.microsoft.com/office/powerpoint/2010/main" val="103402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6A3FA38-5E09-4966-A41C-06E0A6CCAF83}" type="datetimeFigureOut">
              <a:rPr lang="en-US" smtClean="0"/>
              <a:t>10/11/2021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E638A5-5542-48BD-A54C-8165821501EC}" type="slidenum">
              <a:rPr lang="en-US" smtClean="0"/>
              <a:t>‹#›</a:t>
            </a:fld>
            <a:endParaRPr lang="en-US"/>
          </a:p>
        </p:txBody>
      </p:sp>
    </p:spTree>
    <p:extLst>
      <p:ext uri="{BB962C8B-B14F-4D97-AF65-F5344CB8AC3E}">
        <p14:creationId xmlns:p14="http://schemas.microsoft.com/office/powerpoint/2010/main" val="3281056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A3FA38-5E09-4966-A41C-06E0A6CCAF83}" type="datetimeFigureOut">
              <a:rPr lang="en-US" smtClean="0"/>
              <a:t>10/11/2021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E638A5-5542-48BD-A54C-8165821501EC}" type="slidenum">
              <a:rPr lang="en-US" smtClean="0"/>
              <a:t>‹#›</a:t>
            </a:fld>
            <a:endParaRPr lang="en-US"/>
          </a:p>
        </p:txBody>
      </p:sp>
    </p:spTree>
    <p:extLst>
      <p:ext uri="{BB962C8B-B14F-4D97-AF65-F5344CB8AC3E}">
        <p14:creationId xmlns:p14="http://schemas.microsoft.com/office/powerpoint/2010/main" val="4174799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A3FA38-5E09-4966-A41C-06E0A6CCAF83}" type="datetimeFigureOut">
              <a:rPr lang="en-US" smtClean="0"/>
              <a:t>10/11/2021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E638A5-5542-48BD-A54C-8165821501EC}" type="slidenum">
              <a:rPr lang="en-US" smtClean="0"/>
              <a:t>‹#›</a:t>
            </a:fld>
            <a:endParaRPr lang="en-US"/>
          </a:p>
        </p:txBody>
      </p:sp>
    </p:spTree>
    <p:extLst>
      <p:ext uri="{BB962C8B-B14F-4D97-AF65-F5344CB8AC3E}">
        <p14:creationId xmlns:p14="http://schemas.microsoft.com/office/powerpoint/2010/main" val="2372738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A3FA38-5E09-4966-A41C-06E0A6CCAF83}" type="datetimeFigureOut">
              <a:rPr lang="en-US" smtClean="0"/>
              <a:t>10/11/2021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E638A5-5542-48BD-A54C-8165821501EC}" type="slidenum">
              <a:rPr lang="en-US" smtClean="0"/>
              <a:t>‹#›</a:t>
            </a:fld>
            <a:endParaRPr lang="en-US"/>
          </a:p>
        </p:txBody>
      </p:sp>
    </p:spTree>
    <p:extLst>
      <p:ext uri="{BB962C8B-B14F-4D97-AF65-F5344CB8AC3E}">
        <p14:creationId xmlns:p14="http://schemas.microsoft.com/office/powerpoint/2010/main" val="4274196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A3FA38-5E09-4966-A41C-06E0A6CCAF83}" type="datetimeFigureOut">
              <a:rPr lang="en-US" smtClean="0"/>
              <a:t>10/11/2021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E638A5-5542-48BD-A54C-8165821501EC}" type="slidenum">
              <a:rPr lang="en-US" smtClean="0"/>
              <a:t>‹#›</a:t>
            </a:fld>
            <a:endParaRPr lang="en-US"/>
          </a:p>
        </p:txBody>
      </p:sp>
    </p:spTree>
    <p:extLst>
      <p:ext uri="{BB962C8B-B14F-4D97-AF65-F5344CB8AC3E}">
        <p14:creationId xmlns:p14="http://schemas.microsoft.com/office/powerpoint/2010/main" val="15667451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rgbClr val="FF0000"/>
                </a:solidFill>
                <a:latin typeface="Times New Roman" pitchFamily="18" charset="0"/>
                <a:cs typeface="Times New Roman" pitchFamily="18" charset="0"/>
              </a:rPr>
              <a:t>STIs</a:t>
            </a:r>
            <a:endParaRPr lang="en-US" b="1" dirty="0">
              <a:solidFill>
                <a:srgbClr val="FF0000"/>
              </a:solidFill>
              <a:latin typeface="Times New Roman" pitchFamily="18" charset="0"/>
              <a:cs typeface="Times New Roman" pitchFamily="18" charset="0"/>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78054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latin typeface="Times New Roman" pitchFamily="18" charset="0"/>
                <a:cs typeface="Times New Roman" pitchFamily="18" charset="0"/>
              </a:rPr>
              <a:t>2) Those that have genital discharge or mild genital lesions (minor group)</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a) </a:t>
            </a:r>
            <a:r>
              <a:rPr lang="en-US" dirty="0" err="1" smtClean="0">
                <a:latin typeface="Times New Roman" pitchFamily="18" charset="0"/>
                <a:cs typeface="Times New Roman" pitchFamily="18" charset="0"/>
              </a:rPr>
              <a:t>Trichomonal</a:t>
            </a:r>
            <a:r>
              <a:rPr lang="en-US" dirty="0" smtClean="0">
                <a:latin typeface="Times New Roman" pitchFamily="18" charset="0"/>
                <a:cs typeface="Times New Roman" pitchFamily="18" charset="0"/>
              </a:rPr>
              <a:t> infections</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b) Candida infections</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c) Genital herpes</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d) Genital warts (</a:t>
            </a:r>
            <a:r>
              <a:rPr lang="en-US" dirty="0" err="1" smtClean="0">
                <a:latin typeface="Times New Roman" pitchFamily="18" charset="0"/>
                <a:cs typeface="Times New Roman" pitchFamily="18" charset="0"/>
              </a:rPr>
              <a:t>condylomata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acuminata</a:t>
            </a:r>
            <a:r>
              <a:rPr lang="en-US" dirty="0" smtClean="0">
                <a:latin typeface="Times New Roman" pitchFamily="18" charset="0"/>
                <a:cs typeface="Times New Roman" pitchFamily="18" charset="0"/>
              </a:rPr>
              <a:t>)</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e) </a:t>
            </a:r>
            <a:r>
              <a:rPr lang="en-US" dirty="0" err="1" smtClean="0">
                <a:latin typeface="Times New Roman" pitchFamily="18" charset="0"/>
                <a:cs typeface="Times New Roman" pitchFamily="18" charset="0"/>
              </a:rPr>
              <a:t>molluscum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contagiosum</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f) Scabies</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g) </a:t>
            </a:r>
            <a:r>
              <a:rPr lang="en-US" dirty="0" err="1" smtClean="0">
                <a:latin typeface="Times New Roman" pitchFamily="18" charset="0"/>
                <a:cs typeface="Times New Roman" pitchFamily="18" charset="0"/>
              </a:rPr>
              <a:t>Pediculosis</a:t>
            </a:r>
            <a:r>
              <a:rPr lang="en-US" dirty="0" smtClean="0">
                <a:latin typeface="Times New Roman" pitchFamily="18" charset="0"/>
                <a:cs typeface="Times New Roman" pitchFamily="18" charset="0"/>
              </a:rPr>
              <a:t> pubis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496670652"/>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a:buFont typeface="Wingdings" pitchFamily="2" charset="2"/>
              <a:buChar char="Ø"/>
            </a:pPr>
            <a:r>
              <a:rPr lang="en-US" dirty="0" smtClean="0">
                <a:effectLst/>
                <a:latin typeface="Times New Roman" pitchFamily="18" charset="0"/>
                <a:cs typeface="Times New Roman" pitchFamily="18" charset="0"/>
              </a:rPr>
              <a:t>In benign tertiary and cardiovascular syphilis, examination of CSF should be considered because asymptomatic neurological disease may coexist. </a:t>
            </a:r>
          </a:p>
          <a:p>
            <a:pPr>
              <a:buFont typeface="Wingdings" pitchFamily="2" charset="2"/>
              <a:buChar char="Ø"/>
            </a:pPr>
            <a:r>
              <a:rPr lang="en-US" dirty="0" smtClean="0">
                <a:effectLst/>
                <a:latin typeface="Times New Roman" pitchFamily="18" charset="0"/>
                <a:cs typeface="Times New Roman" pitchFamily="18" charset="0"/>
              </a:rPr>
              <a:t>The CSF should also be examined in patients with clinical signs of </a:t>
            </a:r>
            <a:r>
              <a:rPr lang="en-US" dirty="0" err="1" smtClean="0">
                <a:effectLst/>
                <a:latin typeface="Times New Roman" pitchFamily="18" charset="0"/>
                <a:cs typeface="Times New Roman" pitchFamily="18" charset="0"/>
              </a:rPr>
              <a:t>neurosyphilis</a:t>
            </a:r>
            <a:r>
              <a:rPr lang="en-US" dirty="0" smtClean="0">
                <a:effectLst/>
                <a:latin typeface="Times New Roman" pitchFamily="18" charset="0"/>
                <a:cs typeface="Times New Roman" pitchFamily="18" charset="0"/>
              </a:rPr>
              <a:t> and in both early and late congenital syphilis. </a:t>
            </a:r>
          </a:p>
          <a:p>
            <a:pPr>
              <a:buFont typeface="Wingdings" pitchFamily="2" charset="2"/>
              <a:buChar char="Ø"/>
            </a:pPr>
            <a:r>
              <a:rPr lang="en-US" dirty="0" smtClean="0">
                <a:effectLst/>
                <a:latin typeface="Times New Roman" pitchFamily="18" charset="0"/>
                <a:cs typeface="Times New Roman" pitchFamily="18" charset="0"/>
              </a:rPr>
              <a:t>Chest X-ray, ECG and echocardiogram are useful in the investigation of cardiovascular syphilis. </a:t>
            </a:r>
          </a:p>
          <a:p>
            <a:pPr>
              <a:buFont typeface="Wingdings" pitchFamily="2" charset="2"/>
              <a:buChar char="Ø"/>
            </a:pPr>
            <a:r>
              <a:rPr lang="en-US" dirty="0" smtClean="0">
                <a:effectLst/>
                <a:latin typeface="Times New Roman" pitchFamily="18" charset="0"/>
                <a:cs typeface="Times New Roman" pitchFamily="18" charset="0"/>
              </a:rPr>
              <a:t>Biopsy may be required to diagnose </a:t>
            </a:r>
            <a:r>
              <a:rPr lang="en-US" dirty="0" err="1" smtClean="0">
                <a:effectLst/>
                <a:latin typeface="Times New Roman" pitchFamily="18" charset="0"/>
                <a:cs typeface="Times New Roman" pitchFamily="18" charset="0"/>
              </a:rPr>
              <a:t>gumma</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447224341"/>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eriod"/>
            </a:pPr>
            <a:r>
              <a:rPr lang="en-US" dirty="0" smtClean="0">
                <a:latin typeface="Times New Roman" pitchFamily="18" charset="0"/>
                <a:cs typeface="Times New Roman" pitchFamily="18" charset="0"/>
              </a:rPr>
              <a:t>Differential Diagnosis of genital ulceration include:</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a) Herpes </a:t>
            </a:r>
            <a:r>
              <a:rPr lang="en-US" dirty="0" err="1" smtClean="0">
                <a:latin typeface="Times New Roman" pitchFamily="18" charset="0"/>
                <a:cs typeface="Times New Roman" pitchFamily="18" charset="0"/>
              </a:rPr>
              <a:t>genitalis</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b) </a:t>
            </a:r>
            <a:r>
              <a:rPr lang="en-US" dirty="0" err="1" smtClean="0">
                <a:latin typeface="Times New Roman" pitchFamily="18" charset="0"/>
                <a:cs typeface="Times New Roman" pitchFamily="18" charset="0"/>
              </a:rPr>
              <a:t>Chancroid</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c) </a:t>
            </a:r>
            <a:r>
              <a:rPr lang="en-US" dirty="0" err="1" smtClean="0">
                <a:latin typeface="Times New Roman" pitchFamily="18" charset="0"/>
                <a:cs typeface="Times New Roman" pitchFamily="18" charset="0"/>
              </a:rPr>
              <a:t>Lymphogranuloma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venereum</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d) Scabies</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e) </a:t>
            </a:r>
            <a:r>
              <a:rPr lang="en-US" dirty="0" err="1" smtClean="0">
                <a:latin typeface="Times New Roman" pitchFamily="18" charset="0"/>
                <a:cs typeface="Times New Roman" pitchFamily="18" charset="0"/>
              </a:rPr>
              <a:t>Tuberculous</a:t>
            </a:r>
            <a:r>
              <a:rPr lang="en-US" dirty="0" smtClean="0">
                <a:latin typeface="Times New Roman" pitchFamily="18" charset="0"/>
                <a:cs typeface="Times New Roman" pitchFamily="18" charset="0"/>
              </a:rPr>
              <a:t> ulceration</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f) Trauma</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g) Erosive </a:t>
            </a:r>
            <a:r>
              <a:rPr lang="en-US" dirty="0" err="1" smtClean="0">
                <a:latin typeface="Times New Roman" pitchFamily="18" charset="0"/>
                <a:cs typeface="Times New Roman" pitchFamily="18" charset="0"/>
              </a:rPr>
              <a:t>balanitis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48576051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latin typeface="Times New Roman" pitchFamily="18" charset="0"/>
                <a:cs typeface="Times New Roman" pitchFamily="18" charset="0"/>
              </a:rPr>
              <a:t>2. Differential Diagnosis of secondary syphilis</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a) A drug eruption</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b) </a:t>
            </a:r>
            <a:r>
              <a:rPr lang="en-US" dirty="0" err="1" smtClean="0">
                <a:latin typeface="Times New Roman" pitchFamily="18" charset="0"/>
                <a:cs typeface="Times New Roman" pitchFamily="18" charset="0"/>
              </a:rPr>
              <a:t>Pityriasis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rosea</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c) Rubella</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d) Fungal infections</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e) </a:t>
            </a:r>
            <a:r>
              <a:rPr lang="en-US" dirty="0" err="1" smtClean="0">
                <a:latin typeface="Times New Roman" pitchFamily="18" charset="0"/>
                <a:cs typeface="Times New Roman" pitchFamily="18" charset="0"/>
              </a:rPr>
              <a:t>Condylomata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lata</a:t>
            </a:r>
            <a:r>
              <a:rPr lang="en-US" dirty="0" smtClean="0">
                <a:latin typeface="Times New Roman" pitchFamily="18" charset="0"/>
                <a:cs typeface="Times New Roman" pitchFamily="18" charset="0"/>
              </a:rPr>
              <a:t> may be mistaken for</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-viral warts (</a:t>
            </a:r>
            <a:r>
              <a:rPr lang="en-US" dirty="0" err="1" smtClean="0">
                <a:latin typeface="Times New Roman" pitchFamily="18" charset="0"/>
                <a:cs typeface="Times New Roman" pitchFamily="18" charset="0"/>
              </a:rPr>
              <a:t>condylomata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acuminata</a:t>
            </a:r>
            <a:r>
              <a:rPr lang="en-US" dirty="0" smtClean="0">
                <a:latin typeface="Times New Roman" pitchFamily="18" charset="0"/>
                <a:cs typeface="Times New Roman" pitchFamily="18" charset="0"/>
              </a:rPr>
              <a:t>)</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Haemorrhoids</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-Pemphigus </a:t>
            </a:r>
            <a:r>
              <a:rPr lang="en-US" dirty="0" err="1" smtClean="0">
                <a:latin typeface="Times New Roman" pitchFamily="18" charset="0"/>
                <a:cs typeface="Times New Roman" pitchFamily="18" charset="0"/>
              </a:rPr>
              <a:t>vegetans</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f) Scalp lesions for ringworm or alopecia </a:t>
            </a:r>
            <a:r>
              <a:rPr lang="en-US" dirty="0" err="1" smtClean="0">
                <a:latin typeface="Times New Roman" pitchFamily="18" charset="0"/>
                <a:cs typeface="Times New Roman" pitchFamily="18" charset="0"/>
              </a:rPr>
              <a:t>areata</a:t>
            </a:r>
            <a:r>
              <a:rPr lang="en-US" dirty="0" smtClean="0">
                <a:latin typeface="Times New Roman" pitchFamily="18" charset="0"/>
                <a:cs typeface="Times New Roman" pitchFamily="18" charset="0"/>
              </a:rPr>
              <a:t>.</a:t>
            </a:r>
          </a:p>
          <a:p>
            <a:pPr marL="0" indent="0">
              <a:buNone/>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58516609"/>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solidFill>
                  <a:srgbClr val="FF0000"/>
                </a:solidFill>
                <a:latin typeface="Times New Roman" pitchFamily="18" charset="0"/>
                <a:cs typeface="Times New Roman" pitchFamily="18" charset="0"/>
              </a:rPr>
              <a:t>Signs and symptoms of congenital syphilis</a:t>
            </a:r>
            <a:endParaRPr lang="en-US" sz="28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pPr marL="514350" indent="-514350">
              <a:buFont typeface="+mj-lt"/>
              <a:buAutoNum type="alphaLcParenR"/>
            </a:pPr>
            <a:r>
              <a:rPr lang="en-US" dirty="0" smtClean="0">
                <a:latin typeface="Times New Roman" pitchFamily="18" charset="0"/>
                <a:cs typeface="Times New Roman" pitchFamily="18" charset="0"/>
              </a:rPr>
              <a:t>Skin lesions are found on the infant</a:t>
            </a:r>
          </a:p>
          <a:p>
            <a:pPr marL="514350" indent="-514350">
              <a:buFont typeface="+mj-lt"/>
              <a:buAutoNum type="alphaLcParenR"/>
            </a:pPr>
            <a:r>
              <a:rPr lang="en-US" dirty="0" smtClean="0">
                <a:latin typeface="Times New Roman" pitchFamily="18" charset="0"/>
                <a:cs typeface="Times New Roman" pitchFamily="18" charset="0"/>
              </a:rPr>
              <a:t>Bullous eruptions on the palms of the hand and soles of the feet, and </a:t>
            </a:r>
            <a:r>
              <a:rPr lang="en-US" dirty="0" err="1" smtClean="0">
                <a:latin typeface="Times New Roman" pitchFamily="18" charset="0"/>
                <a:cs typeface="Times New Roman" pitchFamily="18" charset="0"/>
              </a:rPr>
              <a:t>papular</a:t>
            </a:r>
            <a:r>
              <a:rPr lang="en-US" dirty="0" smtClean="0">
                <a:latin typeface="Times New Roman" pitchFamily="18" charset="0"/>
                <a:cs typeface="Times New Roman" pitchFamily="18" charset="0"/>
              </a:rPr>
              <a:t> lesions around the nose and mouth &amp; in the diaper area are the most characteristic.</a:t>
            </a:r>
          </a:p>
          <a:p>
            <a:pPr marL="514350" indent="-514350">
              <a:buFont typeface="+mj-lt"/>
              <a:buAutoNum type="alphaLcParenR"/>
            </a:pPr>
            <a:r>
              <a:rPr lang="en-US" dirty="0" err="1" smtClean="0">
                <a:latin typeface="Times New Roman" pitchFamily="18" charset="0"/>
                <a:cs typeface="Times New Roman" pitchFamily="18" charset="0"/>
              </a:rPr>
              <a:t>Generalised</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lymphoadenopathy</a:t>
            </a:r>
            <a:endParaRPr lang="en-US" dirty="0" smtClean="0">
              <a:latin typeface="Times New Roman" pitchFamily="18" charset="0"/>
              <a:cs typeface="Times New Roman" pitchFamily="18" charset="0"/>
            </a:endParaRPr>
          </a:p>
          <a:p>
            <a:pPr marL="514350" indent="-514350">
              <a:buFont typeface="+mj-lt"/>
              <a:buAutoNum type="alphaLcParenR"/>
            </a:pPr>
            <a:r>
              <a:rPr lang="en-US" dirty="0" smtClean="0">
                <a:latin typeface="Times New Roman" pitchFamily="18" charset="0"/>
                <a:cs typeface="Times New Roman" pitchFamily="18" charset="0"/>
              </a:rPr>
              <a:t>Failure to thrive</a:t>
            </a:r>
          </a:p>
          <a:p>
            <a:pPr marL="514350" indent="-514350">
              <a:buFont typeface="+mj-lt"/>
              <a:buAutoNum type="alphaLcParenR"/>
            </a:pPr>
            <a:r>
              <a:rPr lang="en-US" dirty="0" smtClean="0">
                <a:latin typeface="Times New Roman" pitchFamily="18" charset="0"/>
                <a:cs typeface="Times New Roman" pitchFamily="18" charset="0"/>
              </a:rPr>
              <a:t>Has a characteristic “old man” look.</a:t>
            </a:r>
          </a:p>
          <a:p>
            <a:pPr marL="514350" indent="-514350">
              <a:buFont typeface="+mj-lt"/>
              <a:buAutoNum type="alphaLcParenR"/>
            </a:pPr>
            <a:r>
              <a:rPr lang="en-US" dirty="0" smtClean="0">
                <a:latin typeface="Times New Roman" pitchFamily="18" charset="0"/>
                <a:cs typeface="Times New Roman" pitchFamily="18" charset="0"/>
              </a:rPr>
              <a:t>Develop fissured lesions around the mouth</a:t>
            </a:r>
          </a:p>
          <a:p>
            <a:pPr marL="514350" indent="-514350">
              <a:buFont typeface="+mj-lt"/>
              <a:buAutoNum type="alphaLcParenR"/>
            </a:pPr>
            <a:r>
              <a:rPr lang="en-US" dirty="0" smtClean="0">
                <a:latin typeface="Times New Roman" pitchFamily="18" charset="0"/>
                <a:cs typeface="Times New Roman" pitchFamily="18" charset="0"/>
              </a:rPr>
              <a:t>Enlarged liver &amp; spleen</a:t>
            </a:r>
          </a:p>
          <a:p>
            <a:pPr marL="514350" indent="-514350">
              <a:buFont typeface="+mj-lt"/>
              <a:buAutoNum type="alphaLcParenR"/>
            </a:pPr>
            <a:r>
              <a:rPr lang="en-US" dirty="0" smtClean="0">
                <a:latin typeface="Times New Roman" pitchFamily="18" charset="0"/>
                <a:cs typeface="Times New Roman" pitchFamily="18" charset="0"/>
              </a:rPr>
              <a:t>A few infants may develop meningitis in the first 3 months of life</a:t>
            </a:r>
          </a:p>
          <a:p>
            <a:pPr marL="514350" indent="-514350">
              <a:buFont typeface="+mj-lt"/>
              <a:buAutoNum type="alphaLcParenR"/>
            </a:pPr>
            <a:r>
              <a:rPr lang="en-US" dirty="0" err="1" smtClean="0">
                <a:latin typeface="Times New Roman" pitchFamily="18" charset="0"/>
                <a:cs typeface="Times New Roman" pitchFamily="18" charset="0"/>
              </a:rPr>
              <a:t>osteochondritis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578454945"/>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latin typeface="Times New Roman" pitchFamily="18" charset="0"/>
                <a:cs typeface="Times New Roman" pitchFamily="18" charset="0"/>
              </a:rPr>
              <a:t>Management </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Ø"/>
            </a:pPr>
            <a:r>
              <a:rPr lang="en-US" dirty="0" smtClean="0">
                <a:effectLst/>
                <a:latin typeface="Times New Roman" pitchFamily="18" charset="0"/>
                <a:cs typeface="Times New Roman" pitchFamily="18" charset="0"/>
              </a:rPr>
              <a:t>Penicillin is the drug of choice. </a:t>
            </a:r>
          </a:p>
          <a:p>
            <a:pPr>
              <a:buFont typeface="Wingdings" pitchFamily="2" charset="2"/>
              <a:buChar char="Ø"/>
            </a:pPr>
            <a:r>
              <a:rPr lang="en-US" dirty="0" smtClean="0">
                <a:effectLst/>
                <a:latin typeface="Times New Roman" pitchFamily="18" charset="0"/>
                <a:cs typeface="Times New Roman" pitchFamily="18" charset="0"/>
              </a:rPr>
              <a:t>Specific regimens depend on the stage of infection. </a:t>
            </a:r>
          </a:p>
          <a:p>
            <a:pPr>
              <a:buFont typeface="Wingdings" pitchFamily="2" charset="2"/>
              <a:buChar char="Ø"/>
            </a:pPr>
            <a:r>
              <a:rPr lang="en-US" dirty="0" smtClean="0">
                <a:effectLst/>
                <a:latin typeface="Times New Roman" pitchFamily="18" charset="0"/>
                <a:cs typeface="Times New Roman" pitchFamily="18" charset="0"/>
              </a:rPr>
              <a:t>Longer courses are required in late syphilis and in HIV co-infection. </a:t>
            </a:r>
          </a:p>
          <a:p>
            <a:pPr>
              <a:buFont typeface="Wingdings" pitchFamily="2" charset="2"/>
              <a:buChar char="Ø"/>
            </a:pPr>
            <a:r>
              <a:rPr lang="en-US" dirty="0" smtClean="0">
                <a:effectLst/>
                <a:latin typeface="Times New Roman" pitchFamily="18" charset="0"/>
                <a:cs typeface="Times New Roman" pitchFamily="18" charset="0"/>
              </a:rPr>
              <a:t>Doxycycline is indicated for patients allergic to penicillin, except in pregnancy. </a:t>
            </a:r>
          </a:p>
          <a:p>
            <a:pPr>
              <a:buFont typeface="Wingdings" pitchFamily="2" charset="2"/>
              <a:buChar char="Ø"/>
            </a:pPr>
            <a:r>
              <a:rPr lang="en-US" dirty="0" smtClean="0">
                <a:effectLst/>
                <a:latin typeface="Times New Roman" pitchFamily="18" charset="0"/>
                <a:cs typeface="Times New Roman" pitchFamily="18" charset="0"/>
              </a:rPr>
              <a:t>Azithromycin has also been advocated, but strains of </a:t>
            </a:r>
            <a:r>
              <a:rPr lang="en-US" i="1" dirty="0" smtClean="0">
                <a:effectLst/>
                <a:latin typeface="Times New Roman" pitchFamily="18" charset="0"/>
                <a:cs typeface="Times New Roman" pitchFamily="18" charset="0"/>
              </a:rPr>
              <a:t>T. </a:t>
            </a:r>
            <a:r>
              <a:rPr lang="en-US" i="1" dirty="0" err="1" smtClean="0">
                <a:effectLst/>
                <a:latin typeface="Times New Roman" pitchFamily="18" charset="0"/>
                <a:cs typeface="Times New Roman" pitchFamily="18" charset="0"/>
              </a:rPr>
              <a:t>pallidum</a:t>
            </a:r>
            <a:r>
              <a:rPr lang="en-US" dirty="0" smtClean="0">
                <a:effectLst/>
                <a:latin typeface="Times New Roman" pitchFamily="18" charset="0"/>
                <a:cs typeface="Times New Roman" pitchFamily="18" charset="0"/>
              </a:rPr>
              <a:t> that are resistant to macrolides are reported.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05810348"/>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buFont typeface="Wingdings" pitchFamily="2" charset="2"/>
              <a:buChar char="Ø"/>
            </a:pPr>
            <a:r>
              <a:rPr lang="en-US" dirty="0" smtClean="0">
                <a:effectLst/>
                <a:latin typeface="Times New Roman" pitchFamily="18" charset="0"/>
                <a:cs typeface="Times New Roman" pitchFamily="18" charset="0"/>
              </a:rPr>
              <a:t>All patients must be followed up to ensure cure, and partner notification is of particular importance. </a:t>
            </a:r>
          </a:p>
          <a:p>
            <a:pPr>
              <a:buFont typeface="Wingdings" pitchFamily="2" charset="2"/>
              <a:buChar char="Ø"/>
            </a:pPr>
            <a:r>
              <a:rPr lang="en-US" dirty="0" smtClean="0">
                <a:effectLst/>
                <a:latin typeface="Times New Roman" pitchFamily="18" charset="0"/>
                <a:cs typeface="Times New Roman" pitchFamily="18" charset="0"/>
              </a:rPr>
              <a:t>Resolution of clinical signs in early syphilis with declining </a:t>
            </a:r>
            <a:r>
              <a:rPr lang="en-US" dirty="0" err="1" smtClean="0">
                <a:effectLst/>
                <a:latin typeface="Times New Roman" pitchFamily="18" charset="0"/>
                <a:cs typeface="Times New Roman" pitchFamily="18" charset="0"/>
              </a:rPr>
              <a:t>titres</a:t>
            </a:r>
            <a:r>
              <a:rPr lang="en-US" dirty="0" smtClean="0">
                <a:effectLst/>
                <a:latin typeface="Times New Roman" pitchFamily="18" charset="0"/>
                <a:cs typeface="Times New Roman" pitchFamily="18" charset="0"/>
              </a:rPr>
              <a:t> for non-</a:t>
            </a:r>
            <a:r>
              <a:rPr lang="en-US" dirty="0" err="1" smtClean="0">
                <a:effectLst/>
                <a:latin typeface="Times New Roman" pitchFamily="18" charset="0"/>
                <a:cs typeface="Times New Roman" pitchFamily="18" charset="0"/>
              </a:rPr>
              <a:t>treponemal</a:t>
            </a:r>
            <a:r>
              <a:rPr lang="en-US" dirty="0" smtClean="0">
                <a:effectLst/>
                <a:latin typeface="Times New Roman" pitchFamily="18" charset="0"/>
                <a:cs typeface="Times New Roman" pitchFamily="18" charset="0"/>
              </a:rPr>
              <a:t> tests, usually to undetectable levels within 6 months for primary syphilis and 12-18 months for secondary syphilis, are indicators of successful treatment. </a:t>
            </a:r>
          </a:p>
          <a:p>
            <a:endParaRPr lang="en-US" dirty="0"/>
          </a:p>
        </p:txBody>
      </p:sp>
    </p:spTree>
    <p:extLst>
      <p:ext uri="{BB962C8B-B14F-4D97-AF65-F5344CB8AC3E}">
        <p14:creationId xmlns:p14="http://schemas.microsoft.com/office/powerpoint/2010/main" val="257838280"/>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 typeface="Wingdings" pitchFamily="2" charset="2"/>
              <a:buChar char="Ø"/>
            </a:pPr>
            <a:r>
              <a:rPr lang="en-US" dirty="0" smtClean="0">
                <a:effectLst/>
                <a:latin typeface="Times New Roman" pitchFamily="18" charset="0"/>
                <a:cs typeface="Times New Roman" pitchFamily="18" charset="0"/>
              </a:rPr>
              <a:t>Specific </a:t>
            </a:r>
            <a:r>
              <a:rPr lang="en-US" dirty="0" err="1" smtClean="0">
                <a:effectLst/>
                <a:latin typeface="Times New Roman" pitchFamily="18" charset="0"/>
                <a:cs typeface="Times New Roman" pitchFamily="18" charset="0"/>
              </a:rPr>
              <a:t>treponemal</a:t>
            </a:r>
            <a:r>
              <a:rPr lang="en-US" dirty="0" smtClean="0">
                <a:effectLst/>
                <a:latin typeface="Times New Roman" pitchFamily="18" charset="0"/>
                <a:cs typeface="Times New Roman" pitchFamily="18" charset="0"/>
              </a:rPr>
              <a:t> antibody tests may remain positive for life. In patients who have had syphilis for many years there may be little serological response following treatment.</a:t>
            </a:r>
            <a:endParaRPr lang="en-US" dirty="0" smtClean="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183540367"/>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Times New Roman" pitchFamily="18" charset="0"/>
                <a:cs typeface="Times New Roman" pitchFamily="18" charset="0"/>
              </a:rPr>
              <a:t>Treatment in pregnancy</a:t>
            </a:r>
            <a:endParaRPr lang="en-US" sz="3200" dirty="0">
              <a:latin typeface="Times New Roman" pitchFamily="18" charset="0"/>
              <a:cs typeface="Times New Roman" pitchFamily="18" charset="0"/>
            </a:endParaRPr>
          </a:p>
        </p:txBody>
      </p:sp>
      <p:sp>
        <p:nvSpPr>
          <p:cNvPr id="6" name="Content Placeholder 5"/>
          <p:cNvSpPr>
            <a:spLocks noGrp="1"/>
          </p:cNvSpPr>
          <p:nvPr>
            <p:ph idx="1"/>
          </p:nvPr>
        </p:nvSpPr>
        <p:spPr/>
        <p:txBody>
          <a:bodyPr>
            <a:normAutofit fontScale="92500" lnSpcReduction="10000"/>
          </a:bodyPr>
          <a:lstStyle/>
          <a:p>
            <a:pPr>
              <a:buFont typeface="Wingdings" pitchFamily="2" charset="2"/>
              <a:buChar char="Ø"/>
            </a:pPr>
            <a:r>
              <a:rPr lang="en-US" dirty="0" smtClean="0">
                <a:latin typeface="Times New Roman" pitchFamily="18" charset="0"/>
                <a:cs typeface="Times New Roman" pitchFamily="18" charset="0"/>
              </a:rPr>
              <a:t>Penicillin is the treatment of choice in pregnancy. </a:t>
            </a:r>
          </a:p>
          <a:p>
            <a:pPr>
              <a:buFont typeface="Wingdings" pitchFamily="2" charset="2"/>
              <a:buChar char="Ø"/>
            </a:pPr>
            <a:r>
              <a:rPr lang="en-US" dirty="0" smtClean="0">
                <a:latin typeface="Times New Roman" pitchFamily="18" charset="0"/>
                <a:cs typeface="Times New Roman" pitchFamily="18" charset="0"/>
              </a:rPr>
              <a:t>Erythromycin stearate can be given if there is penicillin hypersensitivity, but crosses the placenta poorly; the newborn baby must therefore be treated with a course of penicillin and consideration given to retreating the mother. </a:t>
            </a:r>
          </a:p>
          <a:p>
            <a:pPr>
              <a:buFont typeface="Wingdings" pitchFamily="2" charset="2"/>
              <a:buChar char="Ø"/>
            </a:pPr>
            <a:r>
              <a:rPr lang="en-US" dirty="0" smtClean="0">
                <a:latin typeface="Times New Roman" pitchFamily="18" charset="0"/>
                <a:cs typeface="Times New Roman" pitchFamily="18" charset="0"/>
              </a:rPr>
              <a:t>Some specialists recommend penicillin </a:t>
            </a:r>
            <a:r>
              <a:rPr lang="en-US" dirty="0" err="1" smtClean="0">
                <a:latin typeface="Times New Roman" pitchFamily="18" charset="0"/>
                <a:cs typeface="Times New Roman" pitchFamily="18" charset="0"/>
              </a:rPr>
              <a:t>desensitisation</a:t>
            </a:r>
            <a:r>
              <a:rPr lang="en-US" dirty="0" smtClean="0">
                <a:latin typeface="Times New Roman" pitchFamily="18" charset="0"/>
                <a:cs typeface="Times New Roman" pitchFamily="18" charset="0"/>
              </a:rPr>
              <a:t> for pregnant mothers so that penicillin can be given during temporary tolerance. </a:t>
            </a:r>
          </a:p>
          <a:p>
            <a:pPr marL="0" indent="0">
              <a:buNone/>
            </a:pPr>
            <a:endParaRPr lang="en-US" dirty="0"/>
          </a:p>
        </p:txBody>
      </p:sp>
    </p:spTree>
    <p:extLst>
      <p:ext uri="{BB962C8B-B14F-4D97-AF65-F5344CB8AC3E}">
        <p14:creationId xmlns:p14="http://schemas.microsoft.com/office/powerpoint/2010/main" val="1933749620"/>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marL="0" indent="0">
              <a:buNone/>
            </a:pPr>
            <a:r>
              <a:rPr lang="en-US" i="1" dirty="0" smtClean="0">
                <a:effectLst/>
                <a:latin typeface="Times New Roman" pitchFamily="18" charset="0"/>
                <a:cs typeface="Times New Roman" pitchFamily="18" charset="0"/>
              </a:rPr>
              <a:t>Treatment reactions</a:t>
            </a:r>
          </a:p>
          <a:p>
            <a:pPr>
              <a:buFont typeface="Wingdings" pitchFamily="2" charset="2"/>
              <a:buChar char="§"/>
            </a:pPr>
            <a:r>
              <a:rPr lang="en-US" i="1" dirty="0" smtClean="0">
                <a:effectLst/>
                <a:latin typeface="Times New Roman" pitchFamily="18" charset="0"/>
                <a:cs typeface="Times New Roman" pitchFamily="18" charset="0"/>
              </a:rPr>
              <a:t> </a:t>
            </a:r>
            <a:r>
              <a:rPr lang="en-US" i="1" dirty="0" smtClean="0">
                <a:solidFill>
                  <a:srgbClr val="00B050"/>
                </a:solidFill>
                <a:effectLst/>
              </a:rPr>
              <a:t>Anaphylaxis</a:t>
            </a:r>
            <a:r>
              <a:rPr lang="en-US" dirty="0" smtClean="0">
                <a:solidFill>
                  <a:srgbClr val="00B050"/>
                </a:solidFill>
                <a:effectLst/>
              </a:rPr>
              <a:t>. Penicillin is a common cause.</a:t>
            </a:r>
          </a:p>
          <a:p>
            <a:pPr>
              <a:buFont typeface="Wingdings" pitchFamily="2" charset="2"/>
              <a:buChar char="§"/>
            </a:pPr>
            <a:r>
              <a:rPr lang="en-US" i="1" dirty="0" smtClean="0">
                <a:solidFill>
                  <a:srgbClr val="00B050"/>
                </a:solidFill>
                <a:effectLst/>
                <a:latin typeface="Times New Roman" pitchFamily="18" charset="0"/>
                <a:cs typeface="Times New Roman" pitchFamily="18" charset="0"/>
              </a:rPr>
              <a:t>Procaine reaction</a:t>
            </a:r>
            <a:r>
              <a:rPr lang="en-US" dirty="0" smtClean="0">
                <a:solidFill>
                  <a:srgbClr val="00B050"/>
                </a:solidFill>
                <a:effectLst/>
                <a:latin typeface="Times New Roman" pitchFamily="18" charset="0"/>
                <a:cs typeface="Times New Roman" pitchFamily="18" charset="0"/>
              </a:rPr>
              <a:t>. Fear of impending death occurs immediately after the accidental intravenous injection of procaine penicillin and may be associated with hallucinations or fits. Symptoms are short-lived, but verbal assurance and sometimes physical restraint are needed. The reaction can be prevented by aspiration before intramuscular injection to ensure the needle is not in a blood vessel.</a:t>
            </a:r>
            <a:endParaRPr lang="en-US" i="1" dirty="0">
              <a:solidFill>
                <a:srgbClr val="00B050"/>
              </a:solidFill>
              <a:latin typeface="Times New Roman" pitchFamily="18" charset="0"/>
              <a:cs typeface="Times New Roman" pitchFamily="18" charset="0"/>
            </a:endParaRPr>
          </a:p>
        </p:txBody>
      </p:sp>
    </p:spTree>
    <p:extLst>
      <p:ext uri="{BB962C8B-B14F-4D97-AF65-F5344CB8AC3E}">
        <p14:creationId xmlns:p14="http://schemas.microsoft.com/office/powerpoint/2010/main" val="551061468"/>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rPr>
              <a:t>2. GONORRHOEA </a:t>
            </a:r>
            <a:endParaRPr lang="en-US" dirty="0"/>
          </a:p>
        </p:txBody>
      </p:sp>
      <p:sp>
        <p:nvSpPr>
          <p:cNvPr id="3" name="Content Placeholder 2"/>
          <p:cNvSpPr>
            <a:spLocks noGrp="1"/>
          </p:cNvSpPr>
          <p:nvPr>
            <p:ph idx="1"/>
          </p:nvPr>
        </p:nvSpPr>
        <p:spPr/>
        <p:txBody>
          <a:bodyPr>
            <a:normAutofit lnSpcReduction="10000"/>
          </a:bodyPr>
          <a:lstStyle/>
          <a:p>
            <a:pPr>
              <a:buFont typeface="Wingdings" pitchFamily="2" charset="2"/>
              <a:buChar char="Ø"/>
            </a:pPr>
            <a:r>
              <a:rPr lang="en-US" dirty="0">
                <a:latin typeface="Times New Roman" pitchFamily="18" charset="0"/>
                <a:cs typeface="Times New Roman" pitchFamily="18" charset="0"/>
              </a:rPr>
              <a:t>Gonorrhoea is caused by infection with </a:t>
            </a:r>
            <a:r>
              <a:rPr lang="en-US" i="1" dirty="0">
                <a:latin typeface="Times New Roman" pitchFamily="18" charset="0"/>
                <a:cs typeface="Times New Roman" pitchFamily="18" charset="0"/>
              </a:rPr>
              <a:t>Neisseria </a:t>
            </a:r>
            <a:r>
              <a:rPr lang="en-US" i="1" dirty="0" err="1">
                <a:latin typeface="Times New Roman" pitchFamily="18" charset="0"/>
                <a:cs typeface="Times New Roman" pitchFamily="18" charset="0"/>
              </a:rPr>
              <a:t>gonorrhoeae</a:t>
            </a:r>
            <a:r>
              <a:rPr lang="en-US" dirty="0">
                <a:latin typeface="Times New Roman" pitchFamily="18" charset="0"/>
                <a:cs typeface="Times New Roman" pitchFamily="18" charset="0"/>
              </a:rPr>
              <a:t> and may involve columnar epithelium in the lower genital tract, rectum, pharynx and eyes. </a:t>
            </a:r>
            <a:endParaRPr lang="en-US" dirty="0" smtClean="0">
              <a:latin typeface="Times New Roman" pitchFamily="18" charset="0"/>
              <a:cs typeface="Times New Roman" pitchFamily="18" charset="0"/>
            </a:endParaRPr>
          </a:p>
          <a:p>
            <a:pPr>
              <a:buFont typeface="Wingdings" pitchFamily="2" charset="2"/>
              <a:buChar char="Ø"/>
            </a:pPr>
            <a:r>
              <a:rPr lang="en-US" dirty="0" smtClean="0">
                <a:latin typeface="Times New Roman" pitchFamily="18" charset="0"/>
                <a:cs typeface="Times New Roman" pitchFamily="18" charset="0"/>
              </a:rPr>
              <a:t>Transmission </a:t>
            </a:r>
            <a:r>
              <a:rPr lang="en-US" dirty="0">
                <a:latin typeface="Times New Roman" pitchFamily="18" charset="0"/>
                <a:cs typeface="Times New Roman" pitchFamily="18" charset="0"/>
              </a:rPr>
              <a:t>is usually the result of vaginal, anal or oral sex. </a:t>
            </a:r>
            <a:endParaRPr lang="en-US" dirty="0" smtClean="0">
              <a:latin typeface="Times New Roman" pitchFamily="18" charset="0"/>
              <a:cs typeface="Times New Roman" pitchFamily="18" charset="0"/>
            </a:endParaRPr>
          </a:p>
          <a:p>
            <a:pPr>
              <a:buFont typeface="Wingdings" pitchFamily="2" charset="2"/>
              <a:buChar char="Ø"/>
            </a:pPr>
            <a:r>
              <a:rPr lang="en-US" dirty="0" smtClean="0">
                <a:latin typeface="Times New Roman" pitchFamily="18" charset="0"/>
                <a:cs typeface="Times New Roman" pitchFamily="18" charset="0"/>
              </a:rPr>
              <a:t>Gonococcal </a:t>
            </a:r>
            <a:r>
              <a:rPr lang="en-US" dirty="0">
                <a:latin typeface="Times New Roman" pitchFamily="18" charset="0"/>
                <a:cs typeface="Times New Roman" pitchFamily="18" charset="0"/>
              </a:rPr>
              <a:t>conjunctivitis may be the result of accidental infection from contaminated fingers. </a:t>
            </a:r>
            <a:endParaRPr lang="en-US"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3401060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Epidemiology </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pPr>
              <a:buFont typeface="Wingdings" pitchFamily="2" charset="2"/>
              <a:buChar char="Ø"/>
            </a:pPr>
            <a:r>
              <a:rPr lang="en-US" dirty="0" smtClean="0">
                <a:latin typeface="Times New Roman" pitchFamily="18" charset="0"/>
                <a:cs typeface="Times New Roman" pitchFamily="18" charset="0"/>
              </a:rPr>
              <a:t>STIs are the most common communicable diseases in the world and the incidence increases each year.</a:t>
            </a:r>
          </a:p>
          <a:p>
            <a:pPr>
              <a:buFont typeface="Wingdings" pitchFamily="2" charset="2"/>
              <a:buChar char="Ø"/>
            </a:pPr>
            <a:r>
              <a:rPr lang="en-US" dirty="0" smtClean="0">
                <a:latin typeface="Times New Roman" pitchFamily="18" charset="0"/>
                <a:cs typeface="Times New Roman" pitchFamily="18" charset="0"/>
              </a:rPr>
              <a:t>Some of the factors responsible for this increase are</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a) The emergence of strains of organisms less 			sensitive to antibiotics</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b) The fact that women are frequently 				symptomless carriers</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c) The ease of travelling</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d) High incidence of infection in homosexual men  		associated with promiscuity</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755296900"/>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 typeface="Wingdings" pitchFamily="2" charset="2"/>
              <a:buChar char="Ø"/>
            </a:pPr>
            <a:r>
              <a:rPr lang="en-US" dirty="0">
                <a:latin typeface="Times New Roman" pitchFamily="18" charset="0"/>
                <a:cs typeface="Times New Roman" pitchFamily="18" charset="0"/>
              </a:rPr>
              <a:t>Untreated mothers may infect their babies during delivery, resulting in </a:t>
            </a:r>
            <a:r>
              <a:rPr lang="en-US" dirty="0" err="1">
                <a:latin typeface="Times New Roman" pitchFamily="18" charset="0"/>
                <a:cs typeface="Times New Roman" pitchFamily="18" charset="0"/>
              </a:rPr>
              <a:t>ophthalmia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neonatorum</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a:buFont typeface="Wingdings" pitchFamily="2" charset="2"/>
              <a:buChar char="Ø"/>
            </a:pPr>
            <a:r>
              <a:rPr lang="en-US" dirty="0" smtClean="0">
                <a:latin typeface="Times New Roman" pitchFamily="18" charset="0"/>
                <a:cs typeface="Times New Roman" pitchFamily="18" charset="0"/>
              </a:rPr>
              <a:t>Infection </a:t>
            </a:r>
            <a:r>
              <a:rPr lang="en-US" dirty="0">
                <a:latin typeface="Times New Roman" pitchFamily="18" charset="0"/>
                <a:cs typeface="Times New Roman" pitchFamily="18" charset="0"/>
              </a:rPr>
              <a:t>of children beyond the neonatal period is usually indicative of sexual abuse. </a:t>
            </a:r>
          </a:p>
          <a:p>
            <a:endParaRPr lang="en-US" dirty="0"/>
          </a:p>
        </p:txBody>
      </p:sp>
    </p:spTree>
    <p:extLst>
      <p:ext uri="{BB962C8B-B14F-4D97-AF65-F5344CB8AC3E}">
        <p14:creationId xmlns:p14="http://schemas.microsoft.com/office/powerpoint/2010/main" val="3607314915"/>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latin typeface="Times New Roman" pitchFamily="18" charset="0"/>
                <a:cs typeface="Times New Roman" pitchFamily="18" charset="0"/>
              </a:rPr>
              <a:t>Clinical features </a:t>
            </a:r>
            <a:endParaRPr lang="en-US" b="1" dirty="0"/>
          </a:p>
        </p:txBody>
      </p:sp>
      <p:sp>
        <p:nvSpPr>
          <p:cNvPr id="5" name="Content Placeholder 4"/>
          <p:cNvSpPr>
            <a:spLocks noGrp="1"/>
          </p:cNvSpPr>
          <p:nvPr>
            <p:ph idx="1"/>
          </p:nvPr>
        </p:nvSpPr>
        <p:spPr/>
        <p:txBody>
          <a:bodyPr>
            <a:normAutofit/>
          </a:bodyPr>
          <a:lstStyle/>
          <a:p>
            <a:pPr fontAlgn="ctr">
              <a:buFont typeface="Wingdings" pitchFamily="2" charset="2"/>
              <a:buChar char="Ø"/>
            </a:pP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incubation period is usually 2-10 days.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In </a:t>
            </a:r>
            <a:r>
              <a:rPr lang="en-US" dirty="0">
                <a:latin typeface="Times New Roman" pitchFamily="18" charset="0"/>
                <a:cs typeface="Times New Roman" pitchFamily="18" charset="0"/>
              </a:rPr>
              <a:t>men the anterior urethra is commonly infected, causing urethral discharge and dysuria, but symptoms are absent in about 10% of cases.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Examination </a:t>
            </a:r>
            <a:r>
              <a:rPr lang="en-US" dirty="0">
                <a:latin typeface="Times New Roman" pitchFamily="18" charset="0"/>
                <a:cs typeface="Times New Roman" pitchFamily="18" charset="0"/>
              </a:rPr>
              <a:t>will usually show a </a:t>
            </a:r>
            <a:r>
              <a:rPr lang="en-US" dirty="0" err="1">
                <a:latin typeface="Times New Roman" pitchFamily="18" charset="0"/>
                <a:cs typeface="Times New Roman" pitchFamily="18" charset="0"/>
              </a:rPr>
              <a:t>mucopurulent</a:t>
            </a:r>
            <a:r>
              <a:rPr lang="en-US" dirty="0">
                <a:latin typeface="Times New Roman" pitchFamily="18" charset="0"/>
                <a:cs typeface="Times New Roman" pitchFamily="18" charset="0"/>
              </a:rPr>
              <a:t> or purulent urethral discharge. </a:t>
            </a:r>
            <a:endParaRPr lang="en-US" dirty="0"/>
          </a:p>
        </p:txBody>
      </p:sp>
    </p:spTree>
    <p:extLst>
      <p:ext uri="{BB962C8B-B14F-4D97-AF65-F5344CB8AC3E}">
        <p14:creationId xmlns:p14="http://schemas.microsoft.com/office/powerpoint/2010/main" val="2958304933"/>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fontAlgn="ctr">
              <a:buFont typeface="Wingdings" pitchFamily="2" charset="2"/>
              <a:buChar char="Ø"/>
            </a:pPr>
            <a:r>
              <a:rPr lang="en-US" dirty="0">
                <a:latin typeface="Times New Roman" pitchFamily="18" charset="0"/>
                <a:cs typeface="Times New Roman" pitchFamily="18" charset="0"/>
              </a:rPr>
              <a:t>Rectal infection in MSM is usually asymptomatic but may present with anal discomfort, discharge or rectal bleeding. </a:t>
            </a:r>
            <a:endParaRPr lang="en-US" dirty="0" smtClean="0">
              <a:latin typeface="Times New Roman" pitchFamily="18" charset="0"/>
              <a:cs typeface="Times New Roman" pitchFamily="18" charset="0"/>
            </a:endParaRPr>
          </a:p>
          <a:p>
            <a:pPr fontAlgn="ctr">
              <a:buFont typeface="Wingdings" pitchFamily="2" charset="2"/>
              <a:buChar char="Ø"/>
            </a:pPr>
            <a:r>
              <a:rPr lang="en-US" dirty="0" err="1" smtClean="0">
                <a:latin typeface="Times New Roman" pitchFamily="18" charset="0"/>
                <a:cs typeface="Times New Roman" pitchFamily="18" charset="0"/>
              </a:rPr>
              <a:t>Proctoscopy</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may reveal either no abnormality, or clinical evidence of </a:t>
            </a:r>
            <a:r>
              <a:rPr lang="en-US" dirty="0" err="1" smtClean="0">
                <a:latin typeface="Times New Roman" pitchFamily="18" charset="0"/>
                <a:cs typeface="Times New Roman" pitchFamily="18" charset="0"/>
              </a:rPr>
              <a:t>proctitis</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such as inflamed rectal mucosa and </a:t>
            </a:r>
            <a:r>
              <a:rPr lang="en-US" dirty="0" err="1">
                <a:latin typeface="Times New Roman" pitchFamily="18" charset="0"/>
                <a:cs typeface="Times New Roman" pitchFamily="18" charset="0"/>
              </a:rPr>
              <a:t>mucopus</a:t>
            </a:r>
            <a:r>
              <a:rPr lang="en-US" dirty="0">
                <a:latin typeface="Times New Roman" pitchFamily="18" charset="0"/>
                <a:cs typeface="Times New Roman" pitchFamily="18" charset="0"/>
              </a:rPr>
              <a:t>. </a:t>
            </a:r>
          </a:p>
          <a:p>
            <a:endParaRPr lang="en-US" dirty="0"/>
          </a:p>
          <a:p>
            <a:endParaRPr lang="en-US" dirty="0"/>
          </a:p>
        </p:txBody>
      </p:sp>
    </p:spTree>
    <p:extLst>
      <p:ext uri="{BB962C8B-B14F-4D97-AF65-F5344CB8AC3E}">
        <p14:creationId xmlns:p14="http://schemas.microsoft.com/office/powerpoint/2010/main" val="2702047919"/>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Font typeface="Wingdings" pitchFamily="2" charset="2"/>
              <a:buChar char="Ø"/>
            </a:pPr>
            <a:r>
              <a:rPr lang="en-US" dirty="0">
                <a:latin typeface="Times New Roman" pitchFamily="18" charset="0"/>
                <a:cs typeface="Times New Roman" pitchFamily="18" charset="0"/>
              </a:rPr>
              <a:t>In women, the urethra, </a:t>
            </a:r>
            <a:r>
              <a:rPr lang="en-US" dirty="0" err="1">
                <a:latin typeface="Times New Roman" pitchFamily="18" charset="0"/>
                <a:cs typeface="Times New Roman" pitchFamily="18" charset="0"/>
              </a:rPr>
              <a:t>paraurethral</a:t>
            </a:r>
            <a:r>
              <a:rPr lang="en-US" dirty="0">
                <a:latin typeface="Times New Roman" pitchFamily="18" charset="0"/>
                <a:cs typeface="Times New Roman" pitchFamily="18" charset="0"/>
              </a:rPr>
              <a:t> glands/ducts, </a:t>
            </a:r>
            <a:r>
              <a:rPr lang="en-US" dirty="0" err="1">
                <a:latin typeface="Times New Roman" pitchFamily="18" charset="0"/>
                <a:cs typeface="Times New Roman" pitchFamily="18" charset="0"/>
              </a:rPr>
              <a:t>Bartholin's</a:t>
            </a:r>
            <a:r>
              <a:rPr lang="en-US" dirty="0">
                <a:latin typeface="Times New Roman" pitchFamily="18" charset="0"/>
                <a:cs typeface="Times New Roman" pitchFamily="18" charset="0"/>
              </a:rPr>
              <a:t> glands/ducts or </a:t>
            </a:r>
            <a:r>
              <a:rPr lang="en-US" dirty="0" err="1">
                <a:latin typeface="Times New Roman" pitchFamily="18" charset="0"/>
                <a:cs typeface="Times New Roman" pitchFamily="18" charset="0"/>
              </a:rPr>
              <a:t>endocervical</a:t>
            </a:r>
            <a:r>
              <a:rPr lang="en-US" dirty="0">
                <a:latin typeface="Times New Roman" pitchFamily="18" charset="0"/>
                <a:cs typeface="Times New Roman" pitchFamily="18" charset="0"/>
              </a:rPr>
              <a:t> canal may be infected. </a:t>
            </a:r>
            <a:endParaRPr lang="en-US" dirty="0" smtClean="0">
              <a:latin typeface="Times New Roman" pitchFamily="18" charset="0"/>
              <a:cs typeface="Times New Roman" pitchFamily="18" charset="0"/>
            </a:endParaRPr>
          </a:p>
          <a:p>
            <a:pPr>
              <a:buFont typeface="Wingdings" pitchFamily="2" charset="2"/>
              <a:buChar char="Ø"/>
            </a:pP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rectum may also be involved either due to contamination from a urogenital site or as a result of anal sex. </a:t>
            </a:r>
            <a:endParaRPr lang="en-US" dirty="0" smtClean="0">
              <a:latin typeface="Times New Roman" pitchFamily="18" charset="0"/>
              <a:cs typeface="Times New Roman" pitchFamily="18" charset="0"/>
            </a:endParaRPr>
          </a:p>
          <a:p>
            <a:pPr>
              <a:buFont typeface="Wingdings" pitchFamily="2" charset="2"/>
              <a:buChar char="Ø"/>
            </a:pPr>
            <a:r>
              <a:rPr lang="en-US" dirty="0" smtClean="0">
                <a:latin typeface="Times New Roman" pitchFamily="18" charset="0"/>
                <a:cs typeface="Times New Roman" pitchFamily="18" charset="0"/>
              </a:rPr>
              <a:t>Occasionally</a:t>
            </a:r>
            <a:r>
              <a:rPr lang="en-US" dirty="0">
                <a:latin typeface="Times New Roman" pitchFamily="18" charset="0"/>
                <a:cs typeface="Times New Roman" pitchFamily="18" charset="0"/>
              </a:rPr>
              <a:t>, the rectum is the only site infected. </a:t>
            </a:r>
          </a:p>
        </p:txBody>
      </p:sp>
    </p:spTree>
    <p:extLst>
      <p:ext uri="{BB962C8B-B14F-4D97-AF65-F5344CB8AC3E}">
        <p14:creationId xmlns:p14="http://schemas.microsoft.com/office/powerpoint/2010/main" val="878058801"/>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Font typeface="Wingdings" pitchFamily="2" charset="2"/>
              <a:buChar char="Ø"/>
            </a:pPr>
            <a:r>
              <a:rPr lang="en-US" dirty="0">
                <a:latin typeface="Times New Roman" pitchFamily="18" charset="0"/>
                <a:cs typeface="Times New Roman" pitchFamily="18" charset="0"/>
              </a:rPr>
              <a:t>About 80% of women who have </a:t>
            </a:r>
            <a:r>
              <a:rPr lang="en-US" dirty="0" err="1">
                <a:latin typeface="Times New Roman" pitchFamily="18" charset="0"/>
                <a:cs typeface="Times New Roman" pitchFamily="18" charset="0"/>
              </a:rPr>
              <a:t>gonorrhoea</a:t>
            </a:r>
            <a:r>
              <a:rPr lang="en-US" dirty="0">
                <a:latin typeface="Times New Roman" pitchFamily="18" charset="0"/>
                <a:cs typeface="Times New Roman" pitchFamily="18" charset="0"/>
              </a:rPr>
              <a:t> are asymptomatic. </a:t>
            </a:r>
            <a:endParaRPr lang="en-US" dirty="0" smtClean="0">
              <a:latin typeface="Times New Roman" pitchFamily="18" charset="0"/>
              <a:cs typeface="Times New Roman" pitchFamily="18" charset="0"/>
            </a:endParaRPr>
          </a:p>
          <a:p>
            <a:pPr>
              <a:buFont typeface="Wingdings" pitchFamily="2" charset="2"/>
              <a:buChar char="Ø"/>
            </a:pPr>
            <a:r>
              <a:rPr lang="en-US" dirty="0" smtClean="0">
                <a:latin typeface="Times New Roman" pitchFamily="18" charset="0"/>
                <a:cs typeface="Times New Roman" pitchFamily="18" charset="0"/>
              </a:rPr>
              <a:t>There </a:t>
            </a:r>
            <a:r>
              <a:rPr lang="en-US" dirty="0">
                <a:latin typeface="Times New Roman" pitchFamily="18" charset="0"/>
                <a:cs typeface="Times New Roman" pitchFamily="18" charset="0"/>
              </a:rPr>
              <a:t>may be vaginal discharge or dysuria but these symptoms are often due to additional infections such as </a:t>
            </a:r>
            <a:r>
              <a:rPr lang="en-US" dirty="0" smtClean="0">
                <a:latin typeface="Times New Roman" pitchFamily="18" charset="0"/>
                <a:cs typeface="Times New Roman" pitchFamily="18" charset="0"/>
              </a:rPr>
              <a:t>chlamydia, </a:t>
            </a:r>
            <a:r>
              <a:rPr lang="en-US" dirty="0" err="1">
                <a:latin typeface="Times New Roman" pitchFamily="18" charset="0"/>
                <a:cs typeface="Times New Roman" pitchFamily="18" charset="0"/>
              </a:rPr>
              <a:t>trichomoniasis</a:t>
            </a:r>
            <a:r>
              <a:rPr lang="en-US" dirty="0">
                <a:latin typeface="Times New Roman" pitchFamily="18" charset="0"/>
                <a:cs typeface="Times New Roman" pitchFamily="18" charset="0"/>
              </a:rPr>
              <a:t> or candidiasis, making full investigation </a:t>
            </a:r>
            <a:r>
              <a:rPr lang="en-US" dirty="0" smtClean="0">
                <a:latin typeface="Times New Roman" pitchFamily="18" charset="0"/>
                <a:cs typeface="Times New Roman" pitchFamily="18" charset="0"/>
              </a:rPr>
              <a:t>essential. </a:t>
            </a:r>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2668810148"/>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 typeface="Wingdings" pitchFamily="2" charset="2"/>
              <a:buChar char="Ø"/>
            </a:pPr>
            <a:r>
              <a:rPr lang="en-US" dirty="0">
                <a:latin typeface="Times New Roman" pitchFamily="18" charset="0"/>
                <a:cs typeface="Times New Roman" pitchFamily="18" charset="0"/>
              </a:rPr>
              <a:t>Lower abdominal pain, dyspareunia and </a:t>
            </a:r>
            <a:r>
              <a:rPr lang="en-US" dirty="0" err="1">
                <a:latin typeface="Times New Roman" pitchFamily="18" charset="0"/>
                <a:cs typeface="Times New Roman" pitchFamily="18" charset="0"/>
              </a:rPr>
              <a:t>intermenstrual</a:t>
            </a:r>
            <a:r>
              <a:rPr lang="en-US" dirty="0">
                <a:latin typeface="Times New Roman" pitchFamily="18" charset="0"/>
                <a:cs typeface="Times New Roman" pitchFamily="18" charset="0"/>
              </a:rPr>
              <a:t> bleeding may be indicative of PID. </a:t>
            </a:r>
            <a:endParaRPr lang="en-US" dirty="0" smtClean="0">
              <a:latin typeface="Times New Roman" pitchFamily="18" charset="0"/>
              <a:cs typeface="Times New Roman" pitchFamily="18" charset="0"/>
            </a:endParaRPr>
          </a:p>
          <a:p>
            <a:pPr>
              <a:buFont typeface="Wingdings" pitchFamily="2" charset="2"/>
              <a:buChar char="Ø"/>
            </a:pPr>
            <a:r>
              <a:rPr lang="en-US" dirty="0" smtClean="0">
                <a:latin typeface="Times New Roman" pitchFamily="18" charset="0"/>
                <a:cs typeface="Times New Roman" pitchFamily="18" charset="0"/>
              </a:rPr>
              <a:t>Clinical </a:t>
            </a:r>
            <a:r>
              <a:rPr lang="en-US" dirty="0">
                <a:latin typeface="Times New Roman" pitchFamily="18" charset="0"/>
                <a:cs typeface="Times New Roman" pitchFamily="18" charset="0"/>
              </a:rPr>
              <a:t>examination may show no abnormality or pus may be expressed from urethra, </a:t>
            </a:r>
            <a:r>
              <a:rPr lang="en-US" dirty="0" err="1">
                <a:latin typeface="Times New Roman" pitchFamily="18" charset="0"/>
                <a:cs typeface="Times New Roman" pitchFamily="18" charset="0"/>
              </a:rPr>
              <a:t>paraurethral</a:t>
            </a:r>
            <a:r>
              <a:rPr lang="en-US" dirty="0">
                <a:latin typeface="Times New Roman" pitchFamily="18" charset="0"/>
                <a:cs typeface="Times New Roman" pitchFamily="18" charset="0"/>
              </a:rPr>
              <a:t> ducts or </a:t>
            </a:r>
            <a:r>
              <a:rPr lang="en-US" dirty="0" err="1">
                <a:latin typeface="Times New Roman" pitchFamily="18" charset="0"/>
                <a:cs typeface="Times New Roman" pitchFamily="18" charset="0"/>
              </a:rPr>
              <a:t>Bartholin's</a:t>
            </a:r>
            <a:r>
              <a:rPr lang="en-US" dirty="0">
                <a:latin typeface="Times New Roman" pitchFamily="18" charset="0"/>
                <a:cs typeface="Times New Roman" pitchFamily="18" charset="0"/>
              </a:rPr>
              <a:t> ducts. </a:t>
            </a:r>
            <a:endParaRPr lang="en-US" dirty="0" smtClean="0">
              <a:latin typeface="Times New Roman" pitchFamily="18" charset="0"/>
              <a:cs typeface="Times New Roman" pitchFamily="18" charset="0"/>
            </a:endParaRPr>
          </a:p>
          <a:p>
            <a:pPr>
              <a:buFont typeface="Wingdings" pitchFamily="2" charset="2"/>
              <a:buChar char="Ø"/>
            </a:pP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cervix may be inflamed, with </a:t>
            </a:r>
            <a:r>
              <a:rPr lang="en-US" dirty="0" err="1">
                <a:latin typeface="Times New Roman" pitchFamily="18" charset="0"/>
                <a:cs typeface="Times New Roman" pitchFamily="18" charset="0"/>
              </a:rPr>
              <a:t>mucopurulent</a:t>
            </a:r>
            <a:r>
              <a:rPr lang="en-US" dirty="0">
                <a:latin typeface="Times New Roman" pitchFamily="18" charset="0"/>
                <a:cs typeface="Times New Roman" pitchFamily="18" charset="0"/>
              </a:rPr>
              <a:t> discharge and contact bleeding.</a:t>
            </a:r>
            <a:endParaRPr lang="en-US" dirty="0"/>
          </a:p>
        </p:txBody>
      </p:sp>
    </p:spTree>
    <p:extLst>
      <p:ext uri="{BB962C8B-B14F-4D97-AF65-F5344CB8AC3E}">
        <p14:creationId xmlns:p14="http://schemas.microsoft.com/office/powerpoint/2010/main" val="1097166158"/>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latin typeface="Times New Roman" pitchFamily="18" charset="0"/>
                <a:cs typeface="Times New Roman" pitchFamily="18" charset="0"/>
              </a:rPr>
              <a:t>TREATMENT OF UNCOMPLICATED ANOGENITAL GONORRHOEA</a:t>
            </a:r>
          </a:p>
        </p:txBody>
      </p:sp>
      <p:sp>
        <p:nvSpPr>
          <p:cNvPr id="3" name="Content Placeholder 2"/>
          <p:cNvSpPr>
            <a:spLocks noGrp="1"/>
          </p:cNvSpPr>
          <p:nvPr>
            <p:ph idx="1"/>
          </p:nvPr>
        </p:nvSpPr>
        <p:spPr/>
        <p:txBody>
          <a:bodyPr/>
          <a:lstStyle/>
          <a:p>
            <a:pPr marL="514350" indent="-514350">
              <a:buFont typeface="+mj-lt"/>
              <a:buAutoNum type="arabicPeriod"/>
            </a:pPr>
            <a:r>
              <a:rPr lang="en-US" dirty="0"/>
              <a:t>Cefixime 400 mg stat </a:t>
            </a:r>
            <a:r>
              <a:rPr lang="en-US" i="1" dirty="0"/>
              <a:t>or</a:t>
            </a:r>
            <a:r>
              <a:rPr lang="en-US" dirty="0"/>
              <a:t> </a:t>
            </a:r>
          </a:p>
          <a:p>
            <a:pPr marL="514350" indent="-514350">
              <a:buFont typeface="+mj-lt"/>
              <a:buAutoNum type="arabicPeriod"/>
            </a:pPr>
            <a:r>
              <a:rPr lang="en-US" dirty="0"/>
              <a:t>Ciprofloxacin 500 mg orally stat</a:t>
            </a:r>
            <a:r>
              <a:rPr lang="en-US" baseline="30000" dirty="0"/>
              <a:t>1</a:t>
            </a:r>
            <a:r>
              <a:rPr lang="en-US" dirty="0"/>
              <a:t>, </a:t>
            </a:r>
            <a:r>
              <a:rPr lang="en-US" baseline="30000" dirty="0"/>
              <a:t>2</a:t>
            </a:r>
            <a:r>
              <a:rPr lang="en-US" dirty="0"/>
              <a:t> </a:t>
            </a:r>
            <a:r>
              <a:rPr lang="en-US" i="1" dirty="0"/>
              <a:t>or</a:t>
            </a:r>
            <a:r>
              <a:rPr lang="en-US" dirty="0"/>
              <a:t> </a:t>
            </a:r>
          </a:p>
          <a:p>
            <a:pPr marL="514350" indent="-514350">
              <a:buFont typeface="+mj-lt"/>
              <a:buAutoNum type="arabicPeriod"/>
            </a:pPr>
            <a:r>
              <a:rPr lang="en-US" dirty="0" err="1"/>
              <a:t>Ofloxacin</a:t>
            </a:r>
            <a:r>
              <a:rPr lang="en-US" dirty="0"/>
              <a:t> 400 mg orally stat</a:t>
            </a:r>
            <a:r>
              <a:rPr lang="en-US" baseline="30000" dirty="0"/>
              <a:t>1</a:t>
            </a:r>
            <a:r>
              <a:rPr lang="en-US" dirty="0"/>
              <a:t>, </a:t>
            </a:r>
            <a:r>
              <a:rPr lang="en-US" baseline="30000" dirty="0"/>
              <a:t>2</a:t>
            </a:r>
            <a:r>
              <a:rPr lang="en-US" dirty="0"/>
              <a:t> </a:t>
            </a:r>
            <a:r>
              <a:rPr lang="en-US" i="1" dirty="0"/>
              <a:t>or</a:t>
            </a:r>
            <a:r>
              <a:rPr lang="en-US" dirty="0"/>
              <a:t> </a:t>
            </a:r>
          </a:p>
          <a:p>
            <a:pPr marL="514350" indent="-514350">
              <a:buFont typeface="+mj-lt"/>
              <a:buAutoNum type="arabicPeriod"/>
            </a:pPr>
            <a:r>
              <a:rPr lang="en-US" dirty="0"/>
              <a:t>Amoxicillin 3 g </a:t>
            </a:r>
            <a:r>
              <a:rPr lang="en-US" i="1" dirty="0"/>
              <a:t>plus</a:t>
            </a:r>
            <a:r>
              <a:rPr lang="en-US" dirty="0"/>
              <a:t> </a:t>
            </a:r>
            <a:r>
              <a:rPr lang="en-US" dirty="0" err="1"/>
              <a:t>probenecid</a:t>
            </a:r>
            <a:r>
              <a:rPr lang="en-US" dirty="0"/>
              <a:t> 1 g orally stat</a:t>
            </a:r>
            <a:r>
              <a:rPr lang="en-US" baseline="30000" dirty="0"/>
              <a:t>3</a:t>
            </a:r>
            <a:r>
              <a:rPr lang="en-US" dirty="0"/>
              <a:t> </a:t>
            </a:r>
          </a:p>
          <a:p>
            <a:pPr marL="514350" indent="-514350">
              <a:buFont typeface="+mj-lt"/>
              <a:buAutoNum type="arabicPeriod"/>
            </a:pPr>
            <a:endParaRPr lang="en-US" dirty="0"/>
          </a:p>
        </p:txBody>
      </p:sp>
    </p:spTree>
    <p:extLst>
      <p:ext uri="{BB962C8B-B14F-4D97-AF65-F5344CB8AC3E}">
        <p14:creationId xmlns:p14="http://schemas.microsoft.com/office/powerpoint/2010/main" val="2197475300"/>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b="1" i="1" dirty="0"/>
              <a:t>Quinolone </a:t>
            </a:r>
            <a:r>
              <a:rPr lang="en-US" b="1" i="1" dirty="0" smtClean="0"/>
              <a:t>resistance</a:t>
            </a:r>
          </a:p>
          <a:p>
            <a:r>
              <a:rPr lang="en-US" dirty="0">
                <a:latin typeface="Times New Roman" pitchFamily="18" charset="0"/>
                <a:cs typeface="Times New Roman" pitchFamily="18" charset="0"/>
              </a:rPr>
              <a:t>Ceftriaxone 250 mg </a:t>
            </a:r>
            <a:r>
              <a:rPr lang="en-US" dirty="0" err="1">
                <a:latin typeface="Times New Roman" pitchFamily="18" charset="0"/>
                <a:cs typeface="Times New Roman" pitchFamily="18" charset="0"/>
              </a:rPr>
              <a:t>i.m</a:t>
            </a:r>
            <a:r>
              <a:rPr lang="en-US" dirty="0">
                <a:latin typeface="Times New Roman" pitchFamily="18" charset="0"/>
                <a:cs typeface="Times New Roman" pitchFamily="18" charset="0"/>
              </a:rPr>
              <a:t>. stat </a:t>
            </a:r>
            <a:r>
              <a:rPr lang="en-US" i="1" dirty="0">
                <a:latin typeface="Times New Roman" pitchFamily="18" charset="0"/>
                <a:cs typeface="Times New Roman" pitchFamily="18" charset="0"/>
              </a:rPr>
              <a:t>or</a:t>
            </a:r>
            <a:r>
              <a:rPr lang="en-US" dirty="0">
                <a:latin typeface="Times New Roman" pitchFamily="18" charset="0"/>
                <a:cs typeface="Times New Roman" pitchFamily="18" charset="0"/>
              </a:rPr>
              <a:t> </a:t>
            </a:r>
          </a:p>
          <a:p>
            <a:r>
              <a:rPr lang="en-US" dirty="0" err="1">
                <a:latin typeface="Times New Roman" pitchFamily="18" charset="0"/>
                <a:cs typeface="Times New Roman" pitchFamily="18" charset="0"/>
              </a:rPr>
              <a:t>Spectinomycin</a:t>
            </a:r>
            <a:r>
              <a:rPr lang="en-US" dirty="0">
                <a:latin typeface="Times New Roman" pitchFamily="18" charset="0"/>
                <a:cs typeface="Times New Roman" pitchFamily="18" charset="0"/>
              </a:rPr>
              <a:t> 2 g </a:t>
            </a:r>
            <a:r>
              <a:rPr lang="en-US" dirty="0" err="1">
                <a:latin typeface="Times New Roman" pitchFamily="18" charset="0"/>
                <a:cs typeface="Times New Roman" pitchFamily="18" charset="0"/>
              </a:rPr>
              <a:t>i.m</a:t>
            </a:r>
            <a:r>
              <a:rPr lang="en-US" dirty="0">
                <a:latin typeface="Times New Roman" pitchFamily="18" charset="0"/>
                <a:cs typeface="Times New Roman" pitchFamily="18" charset="0"/>
              </a:rPr>
              <a:t>. stat</a:t>
            </a:r>
            <a:r>
              <a:rPr lang="en-US" baseline="30000" dirty="0">
                <a:latin typeface="Times New Roman" pitchFamily="18" charset="0"/>
                <a:cs typeface="Times New Roman" pitchFamily="18" charset="0"/>
              </a:rPr>
              <a:t>4</a:t>
            </a:r>
            <a:r>
              <a:rPr lang="en-US" dirty="0">
                <a:latin typeface="Times New Roman" pitchFamily="18" charset="0"/>
                <a:cs typeface="Times New Roman" pitchFamily="18" charset="0"/>
              </a:rPr>
              <a:t> </a:t>
            </a:r>
          </a:p>
          <a:p>
            <a:pPr marL="0" indent="0">
              <a:buNone/>
            </a:pPr>
            <a:endParaRPr lang="en-US" i="1" dirty="0"/>
          </a:p>
        </p:txBody>
      </p:sp>
    </p:spTree>
    <p:extLst>
      <p:ext uri="{BB962C8B-B14F-4D97-AF65-F5344CB8AC3E}">
        <p14:creationId xmlns:p14="http://schemas.microsoft.com/office/powerpoint/2010/main" val="617886626"/>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5" name="Content Placeholder 4"/>
          <p:cNvSpPr>
            <a:spLocks noGrp="1"/>
          </p:cNvSpPr>
          <p:nvPr>
            <p:ph idx="1"/>
          </p:nvPr>
        </p:nvSpPr>
        <p:spPr/>
        <p:txBody>
          <a:bodyPr/>
          <a:lstStyle/>
          <a:p>
            <a:pPr marL="0" indent="0">
              <a:buNone/>
            </a:pPr>
            <a:r>
              <a:rPr lang="en-US" b="1" i="1" dirty="0"/>
              <a:t>Pregnancy and </a:t>
            </a:r>
            <a:r>
              <a:rPr lang="en-US" b="1" i="1" dirty="0" smtClean="0"/>
              <a:t>breastfeeding</a:t>
            </a:r>
          </a:p>
          <a:p>
            <a:pPr>
              <a:buFont typeface="Wingdings" pitchFamily="2" charset="2"/>
              <a:buChar char="§"/>
            </a:pPr>
            <a:r>
              <a:rPr lang="en-US" dirty="0"/>
              <a:t>Cefixime 400 mg stat </a:t>
            </a:r>
            <a:r>
              <a:rPr lang="en-US" i="1" dirty="0"/>
              <a:t>or</a:t>
            </a:r>
            <a:r>
              <a:rPr lang="en-US" dirty="0"/>
              <a:t> </a:t>
            </a:r>
          </a:p>
          <a:p>
            <a:pPr>
              <a:buFont typeface="Wingdings" pitchFamily="2" charset="2"/>
              <a:buChar char="§"/>
            </a:pPr>
            <a:r>
              <a:rPr lang="en-US" dirty="0"/>
              <a:t>Ceftriaxone 250 mg </a:t>
            </a:r>
            <a:r>
              <a:rPr lang="en-US" dirty="0" err="1"/>
              <a:t>i.m</a:t>
            </a:r>
            <a:r>
              <a:rPr lang="en-US" dirty="0"/>
              <a:t>. stat </a:t>
            </a:r>
            <a:r>
              <a:rPr lang="en-US" i="1" dirty="0"/>
              <a:t>or</a:t>
            </a:r>
            <a:r>
              <a:rPr lang="en-US" dirty="0"/>
              <a:t> </a:t>
            </a:r>
          </a:p>
          <a:p>
            <a:pPr>
              <a:buFont typeface="Wingdings" pitchFamily="2" charset="2"/>
              <a:buChar char="§"/>
            </a:pPr>
            <a:r>
              <a:rPr lang="en-US" dirty="0"/>
              <a:t>Amoxicillin 3 g </a:t>
            </a:r>
            <a:r>
              <a:rPr lang="en-US" i="1" dirty="0"/>
              <a:t>plus</a:t>
            </a:r>
            <a:r>
              <a:rPr lang="en-US" dirty="0"/>
              <a:t> </a:t>
            </a:r>
            <a:r>
              <a:rPr lang="en-US" dirty="0" err="1"/>
              <a:t>probenecid</a:t>
            </a:r>
            <a:r>
              <a:rPr lang="en-US" dirty="0"/>
              <a:t> 1 g orally stat</a:t>
            </a:r>
            <a:r>
              <a:rPr lang="en-US" baseline="30000" dirty="0"/>
              <a:t>3</a:t>
            </a:r>
            <a:r>
              <a:rPr lang="en-US" dirty="0"/>
              <a:t> </a:t>
            </a:r>
            <a:r>
              <a:rPr lang="en-US" i="1" dirty="0"/>
              <a:t>or</a:t>
            </a:r>
            <a:r>
              <a:rPr lang="en-US" dirty="0"/>
              <a:t> </a:t>
            </a:r>
          </a:p>
          <a:p>
            <a:pPr>
              <a:buFont typeface="Wingdings" pitchFamily="2" charset="2"/>
              <a:buChar char="§"/>
            </a:pPr>
            <a:r>
              <a:rPr lang="en-US" dirty="0" err="1"/>
              <a:t>Spectinomycin</a:t>
            </a:r>
            <a:r>
              <a:rPr lang="en-US" dirty="0"/>
              <a:t> 2 g </a:t>
            </a:r>
            <a:r>
              <a:rPr lang="en-US" dirty="0" err="1"/>
              <a:t>i.m</a:t>
            </a:r>
            <a:r>
              <a:rPr lang="en-US" dirty="0"/>
              <a:t>. stat</a:t>
            </a:r>
            <a:r>
              <a:rPr lang="en-US" baseline="30000" dirty="0"/>
              <a:t>4</a:t>
            </a:r>
            <a:r>
              <a:rPr lang="en-US" dirty="0"/>
              <a:t> </a:t>
            </a:r>
          </a:p>
          <a:p>
            <a:pPr>
              <a:buFont typeface="Wingdings" pitchFamily="2" charset="2"/>
              <a:buChar char="§"/>
            </a:pPr>
            <a:endParaRPr lang="en-US" i="1" dirty="0"/>
          </a:p>
          <a:p>
            <a:pPr>
              <a:buFont typeface="Wingdings" pitchFamily="2" charset="2"/>
              <a:buChar char="§"/>
            </a:pPr>
            <a:endParaRPr lang="en-US" dirty="0"/>
          </a:p>
        </p:txBody>
      </p:sp>
    </p:spTree>
    <p:extLst>
      <p:ext uri="{BB962C8B-B14F-4D97-AF65-F5344CB8AC3E}">
        <p14:creationId xmlns:p14="http://schemas.microsoft.com/office/powerpoint/2010/main" val="4057235143"/>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5" name="Content Placeholder 4"/>
          <p:cNvSpPr>
            <a:spLocks noGrp="1"/>
          </p:cNvSpPr>
          <p:nvPr>
            <p:ph idx="1"/>
          </p:nvPr>
        </p:nvSpPr>
        <p:spPr/>
        <p:txBody>
          <a:bodyPr/>
          <a:lstStyle/>
          <a:p>
            <a:pPr marL="0" indent="0">
              <a:buNone/>
            </a:pPr>
            <a:r>
              <a:rPr lang="en-US" b="1" i="1" dirty="0"/>
              <a:t>Pharyngeal </a:t>
            </a:r>
            <a:r>
              <a:rPr lang="en-US" b="1" i="1" dirty="0" err="1" smtClean="0"/>
              <a:t>gonorrhoea</a:t>
            </a:r>
            <a:endParaRPr lang="en-US" b="1" i="1" dirty="0" smtClean="0"/>
          </a:p>
          <a:p>
            <a:pPr>
              <a:buFont typeface="Wingdings" pitchFamily="2" charset="2"/>
              <a:buChar char="§"/>
            </a:pPr>
            <a:r>
              <a:rPr lang="en-US" dirty="0"/>
              <a:t>Cefixime 400 mg stat </a:t>
            </a:r>
            <a:r>
              <a:rPr lang="en-US" i="1" dirty="0"/>
              <a:t>or</a:t>
            </a:r>
            <a:r>
              <a:rPr lang="en-US" dirty="0"/>
              <a:t> </a:t>
            </a:r>
          </a:p>
          <a:p>
            <a:pPr>
              <a:buFont typeface="Wingdings" pitchFamily="2" charset="2"/>
              <a:buChar char="§"/>
            </a:pPr>
            <a:r>
              <a:rPr lang="en-US" dirty="0"/>
              <a:t>Ceftriaxone 250 mg </a:t>
            </a:r>
            <a:r>
              <a:rPr lang="en-US" dirty="0" err="1"/>
              <a:t>i.m</a:t>
            </a:r>
            <a:r>
              <a:rPr lang="en-US" dirty="0"/>
              <a:t>. stat </a:t>
            </a:r>
            <a:r>
              <a:rPr lang="en-US" i="1" dirty="0"/>
              <a:t>or</a:t>
            </a:r>
            <a:r>
              <a:rPr lang="en-US" dirty="0"/>
              <a:t> </a:t>
            </a:r>
          </a:p>
          <a:p>
            <a:pPr>
              <a:buFont typeface="Wingdings" pitchFamily="2" charset="2"/>
              <a:buChar char="§"/>
            </a:pPr>
            <a:r>
              <a:rPr lang="en-US" dirty="0"/>
              <a:t>Ciprofloxacin 500 mg</a:t>
            </a:r>
            <a:r>
              <a:rPr lang="en-US" baseline="30000" dirty="0"/>
              <a:t>1</a:t>
            </a:r>
            <a:r>
              <a:rPr lang="en-US" dirty="0"/>
              <a:t>, </a:t>
            </a:r>
            <a:r>
              <a:rPr lang="en-US" baseline="30000" dirty="0"/>
              <a:t>2</a:t>
            </a:r>
            <a:r>
              <a:rPr lang="en-US" dirty="0"/>
              <a:t> orally stat </a:t>
            </a:r>
            <a:r>
              <a:rPr lang="en-US" i="1" dirty="0"/>
              <a:t>or</a:t>
            </a:r>
            <a:r>
              <a:rPr lang="en-US" dirty="0"/>
              <a:t> </a:t>
            </a:r>
          </a:p>
          <a:p>
            <a:pPr>
              <a:buFont typeface="Wingdings" pitchFamily="2" charset="2"/>
              <a:buChar char="§"/>
            </a:pPr>
            <a:r>
              <a:rPr lang="en-US" dirty="0" err="1"/>
              <a:t>Ofloxacin</a:t>
            </a:r>
            <a:r>
              <a:rPr lang="en-US" dirty="0"/>
              <a:t> 400 mg</a:t>
            </a:r>
            <a:r>
              <a:rPr lang="en-US" baseline="30000" dirty="0"/>
              <a:t>1</a:t>
            </a:r>
            <a:r>
              <a:rPr lang="en-US" dirty="0"/>
              <a:t>, </a:t>
            </a:r>
            <a:r>
              <a:rPr lang="en-US" baseline="30000" dirty="0"/>
              <a:t>2</a:t>
            </a:r>
            <a:r>
              <a:rPr lang="en-US" dirty="0"/>
              <a:t> orally stat </a:t>
            </a:r>
          </a:p>
          <a:p>
            <a:pPr>
              <a:buFont typeface="Wingdings" pitchFamily="2" charset="2"/>
              <a:buChar char="§"/>
            </a:pPr>
            <a:endParaRPr lang="en-US" i="1" dirty="0"/>
          </a:p>
          <a:p>
            <a:pPr>
              <a:buFont typeface="Wingdings" pitchFamily="2" charset="2"/>
              <a:buChar char="§"/>
            </a:pPr>
            <a:endParaRPr lang="en-US" dirty="0"/>
          </a:p>
        </p:txBody>
      </p:sp>
    </p:spTree>
    <p:extLst>
      <p:ext uri="{BB962C8B-B14F-4D97-AF65-F5344CB8AC3E}">
        <p14:creationId xmlns:p14="http://schemas.microsoft.com/office/powerpoint/2010/main" val="11355343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 typeface="Wingdings" pitchFamily="2" charset="2"/>
              <a:buChar char="Ø"/>
            </a:pPr>
            <a:r>
              <a:rPr lang="en-US" dirty="0" smtClean="0">
                <a:latin typeface="Times New Roman" pitchFamily="18" charset="0"/>
                <a:cs typeface="Times New Roman" pitchFamily="18" charset="0"/>
              </a:rPr>
              <a:t>STIs are therefore common in certain areas &amp; in certain occupations e.g. common among frequent travellers like long distance drivers, Beach areas where people are idle after their night activity of fishing, commercial sex workers &amp; low economic status. </a:t>
            </a:r>
          </a:p>
          <a:p>
            <a:pPr marL="0" indent="0">
              <a:buNone/>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121975954"/>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Font typeface="Wingdings" pitchFamily="2" charset="2"/>
              <a:buChar char="Ø"/>
            </a:pPr>
            <a:r>
              <a:rPr lang="en-US" dirty="0">
                <a:latin typeface="Times New Roman" pitchFamily="18" charset="0"/>
                <a:cs typeface="Times New Roman" pitchFamily="18" charset="0"/>
              </a:rPr>
              <a:t>Pharyngeal </a:t>
            </a:r>
            <a:r>
              <a:rPr lang="en-US" dirty="0" err="1">
                <a:latin typeface="Times New Roman" pitchFamily="18" charset="0"/>
                <a:cs typeface="Times New Roman" pitchFamily="18" charset="0"/>
              </a:rPr>
              <a:t>gonorrhoea</a:t>
            </a:r>
            <a:r>
              <a:rPr lang="en-US" dirty="0">
                <a:latin typeface="Times New Roman" pitchFamily="18" charset="0"/>
                <a:cs typeface="Times New Roman" pitchFamily="18" charset="0"/>
              </a:rPr>
              <a:t> is the result of receptive </a:t>
            </a:r>
            <a:r>
              <a:rPr lang="en-US" dirty="0" err="1">
                <a:latin typeface="Times New Roman" pitchFamily="18" charset="0"/>
                <a:cs typeface="Times New Roman" pitchFamily="18" charset="0"/>
              </a:rPr>
              <a:t>orogenital</a:t>
            </a:r>
            <a:r>
              <a:rPr lang="en-US" dirty="0">
                <a:latin typeface="Times New Roman" pitchFamily="18" charset="0"/>
                <a:cs typeface="Times New Roman" pitchFamily="18" charset="0"/>
              </a:rPr>
              <a:t> sex and is usually symptomless. </a:t>
            </a:r>
            <a:endParaRPr lang="en-US" dirty="0" smtClean="0">
              <a:latin typeface="Times New Roman" pitchFamily="18" charset="0"/>
              <a:cs typeface="Times New Roman" pitchFamily="18" charset="0"/>
            </a:endParaRPr>
          </a:p>
          <a:p>
            <a:pPr>
              <a:buFont typeface="Wingdings" pitchFamily="2" charset="2"/>
              <a:buChar char="Ø"/>
            </a:pPr>
            <a:r>
              <a:rPr lang="en-US" dirty="0" smtClean="0">
                <a:latin typeface="Times New Roman" pitchFamily="18" charset="0"/>
                <a:cs typeface="Times New Roman" pitchFamily="18" charset="0"/>
              </a:rPr>
              <a:t>Gonococcal </a:t>
            </a:r>
            <a:r>
              <a:rPr lang="en-US" dirty="0">
                <a:latin typeface="Times New Roman" pitchFamily="18" charset="0"/>
                <a:cs typeface="Times New Roman" pitchFamily="18" charset="0"/>
              </a:rPr>
              <a:t>conjunctivitis is an uncommon complication, presenting with purulent discharge from the eye(s), severe inflammation of the conjunctivae and </a:t>
            </a:r>
            <a:r>
              <a:rPr lang="en-US" dirty="0" err="1">
                <a:latin typeface="Times New Roman" pitchFamily="18" charset="0"/>
                <a:cs typeface="Times New Roman" pitchFamily="18" charset="0"/>
              </a:rPr>
              <a:t>oedema</a:t>
            </a:r>
            <a:r>
              <a:rPr lang="en-US" dirty="0">
                <a:latin typeface="Times New Roman" pitchFamily="18" charset="0"/>
                <a:cs typeface="Times New Roman" pitchFamily="18" charset="0"/>
              </a:rPr>
              <a:t> of the eyelids, pain and photophobia. </a:t>
            </a:r>
          </a:p>
        </p:txBody>
      </p:sp>
    </p:spTree>
    <p:extLst>
      <p:ext uri="{BB962C8B-B14F-4D97-AF65-F5344CB8AC3E}">
        <p14:creationId xmlns:p14="http://schemas.microsoft.com/office/powerpoint/2010/main" val="3686144450"/>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 typeface="Wingdings" pitchFamily="2" charset="2"/>
              <a:buChar char="Ø"/>
            </a:pPr>
            <a:r>
              <a:rPr lang="en-US" dirty="0">
                <a:latin typeface="Times New Roman" pitchFamily="18" charset="0"/>
                <a:cs typeface="Times New Roman" pitchFamily="18" charset="0"/>
              </a:rPr>
              <a:t>Gonococcal </a:t>
            </a:r>
            <a:r>
              <a:rPr lang="en-US" dirty="0" err="1">
                <a:latin typeface="Times New Roman" pitchFamily="18" charset="0"/>
                <a:cs typeface="Times New Roman" pitchFamily="18" charset="0"/>
              </a:rPr>
              <a:t>ophthalmia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neonatorum</a:t>
            </a:r>
            <a:r>
              <a:rPr lang="en-US" dirty="0">
                <a:latin typeface="Times New Roman" pitchFamily="18" charset="0"/>
                <a:cs typeface="Times New Roman" pitchFamily="18" charset="0"/>
              </a:rPr>
              <a:t> presents similarly with purulent conjunctivitis and </a:t>
            </a:r>
            <a:r>
              <a:rPr lang="en-US" dirty="0" err="1">
                <a:latin typeface="Times New Roman" pitchFamily="18" charset="0"/>
                <a:cs typeface="Times New Roman" pitchFamily="18" charset="0"/>
              </a:rPr>
              <a:t>oedema</a:t>
            </a:r>
            <a:r>
              <a:rPr lang="en-US" dirty="0">
                <a:latin typeface="Times New Roman" pitchFamily="18" charset="0"/>
                <a:cs typeface="Times New Roman" pitchFamily="18" charset="0"/>
              </a:rPr>
              <a:t> of the eyelids. </a:t>
            </a:r>
            <a:endParaRPr lang="en-US" dirty="0" smtClean="0">
              <a:latin typeface="Times New Roman" pitchFamily="18" charset="0"/>
              <a:cs typeface="Times New Roman" pitchFamily="18" charset="0"/>
            </a:endParaRPr>
          </a:p>
          <a:p>
            <a:pPr>
              <a:buFont typeface="Wingdings" pitchFamily="2" charset="2"/>
              <a:buChar char="Ø"/>
            </a:pPr>
            <a:r>
              <a:rPr lang="en-US" dirty="0" smtClean="0">
                <a:latin typeface="Times New Roman" pitchFamily="18" charset="0"/>
                <a:cs typeface="Times New Roman" pitchFamily="18" charset="0"/>
              </a:rPr>
              <a:t>Conjunctivitis </a:t>
            </a:r>
            <a:r>
              <a:rPr lang="en-US" dirty="0">
                <a:latin typeface="Times New Roman" pitchFamily="18" charset="0"/>
                <a:cs typeface="Times New Roman" pitchFamily="18" charset="0"/>
              </a:rPr>
              <a:t>must be treated urgently to prevent corneal damage.</a:t>
            </a:r>
          </a:p>
          <a:p>
            <a:endParaRPr lang="en-US" dirty="0"/>
          </a:p>
        </p:txBody>
      </p:sp>
    </p:spTree>
    <p:extLst>
      <p:ext uri="{BB962C8B-B14F-4D97-AF65-F5344CB8AC3E}">
        <p14:creationId xmlns:p14="http://schemas.microsoft.com/office/powerpoint/2010/main" val="1647158398"/>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 typeface="Wingdings" pitchFamily="2" charset="2"/>
              <a:buChar char="Ø"/>
            </a:pPr>
            <a:r>
              <a:rPr lang="en-US" dirty="0">
                <a:latin typeface="Times New Roman" pitchFamily="18" charset="0"/>
                <a:cs typeface="Times New Roman" pitchFamily="18" charset="0"/>
              </a:rPr>
              <a:t>Disseminated </a:t>
            </a:r>
            <a:r>
              <a:rPr lang="en-US" dirty="0" err="1">
                <a:latin typeface="Times New Roman" pitchFamily="18" charset="0"/>
                <a:cs typeface="Times New Roman" pitchFamily="18" charset="0"/>
              </a:rPr>
              <a:t>gonococcal</a:t>
            </a:r>
            <a:r>
              <a:rPr lang="en-US" dirty="0">
                <a:latin typeface="Times New Roman" pitchFamily="18" charset="0"/>
                <a:cs typeface="Times New Roman" pitchFamily="18" charset="0"/>
              </a:rPr>
              <a:t> infection (DGI) is seen rarely, and typically affects women with asymptomatic genital infection. </a:t>
            </a:r>
            <a:endParaRPr lang="en-US" dirty="0" smtClean="0">
              <a:latin typeface="Times New Roman" pitchFamily="18" charset="0"/>
              <a:cs typeface="Times New Roman" pitchFamily="18" charset="0"/>
            </a:endParaRPr>
          </a:p>
          <a:p>
            <a:pPr>
              <a:buFont typeface="Wingdings" pitchFamily="2" charset="2"/>
              <a:buChar char="Ø"/>
            </a:pPr>
            <a:r>
              <a:rPr lang="en-US" dirty="0" smtClean="0">
                <a:latin typeface="Times New Roman" pitchFamily="18" charset="0"/>
                <a:cs typeface="Times New Roman" pitchFamily="18" charset="0"/>
              </a:rPr>
              <a:t>Symptoms </a:t>
            </a:r>
            <a:r>
              <a:rPr lang="en-US" dirty="0">
                <a:latin typeface="Times New Roman" pitchFamily="18" charset="0"/>
                <a:cs typeface="Times New Roman" pitchFamily="18" charset="0"/>
              </a:rPr>
              <a:t>include arthritis of one or more joints, </a:t>
            </a:r>
            <a:r>
              <a:rPr lang="en-US" dirty="0" err="1">
                <a:latin typeface="Times New Roman" pitchFamily="18" charset="0"/>
                <a:cs typeface="Times New Roman" pitchFamily="18" charset="0"/>
              </a:rPr>
              <a:t>pustular</a:t>
            </a:r>
            <a:r>
              <a:rPr lang="en-US" dirty="0">
                <a:latin typeface="Times New Roman" pitchFamily="18" charset="0"/>
                <a:cs typeface="Times New Roman" pitchFamily="18" charset="0"/>
              </a:rPr>
              <a:t> skin lesions and fever. </a:t>
            </a:r>
            <a:endParaRPr lang="en-US" dirty="0" smtClean="0">
              <a:latin typeface="Times New Roman" pitchFamily="18" charset="0"/>
              <a:cs typeface="Times New Roman" pitchFamily="18" charset="0"/>
            </a:endParaRPr>
          </a:p>
          <a:p>
            <a:pPr>
              <a:buFont typeface="Wingdings" pitchFamily="2" charset="2"/>
              <a:buChar char="Ø"/>
            </a:pPr>
            <a:r>
              <a:rPr lang="en-US" dirty="0" smtClean="0">
                <a:latin typeface="Times New Roman" pitchFamily="18" charset="0"/>
                <a:cs typeface="Times New Roman" pitchFamily="18" charset="0"/>
              </a:rPr>
              <a:t>Gonococcal </a:t>
            </a:r>
            <a:r>
              <a:rPr lang="en-US" dirty="0">
                <a:latin typeface="Times New Roman" pitchFamily="18" charset="0"/>
                <a:cs typeface="Times New Roman" pitchFamily="18" charset="0"/>
              </a:rPr>
              <a:t>endocarditis has been </a:t>
            </a:r>
            <a:r>
              <a:rPr lang="en-US" dirty="0" smtClean="0">
                <a:latin typeface="Times New Roman" pitchFamily="18" charset="0"/>
                <a:cs typeface="Times New Roman" pitchFamily="18" charset="0"/>
              </a:rPr>
              <a:t>described.</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500942851"/>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Investigations</a:t>
            </a:r>
          </a:p>
        </p:txBody>
      </p:sp>
      <p:sp>
        <p:nvSpPr>
          <p:cNvPr id="3" name="Content Placeholder 2"/>
          <p:cNvSpPr>
            <a:spLocks noGrp="1"/>
          </p:cNvSpPr>
          <p:nvPr>
            <p:ph idx="1"/>
          </p:nvPr>
        </p:nvSpPr>
        <p:spPr/>
        <p:txBody>
          <a:bodyPr/>
          <a:lstStyle/>
          <a:p>
            <a:pPr>
              <a:buFont typeface="Wingdings" pitchFamily="2" charset="2"/>
              <a:buChar char="Ø"/>
            </a:pPr>
            <a:r>
              <a:rPr lang="en-US" dirty="0">
                <a:latin typeface="Times New Roman" pitchFamily="18" charset="0"/>
                <a:cs typeface="Times New Roman" pitchFamily="18" charset="0"/>
              </a:rPr>
              <a:t>Gram-negative intracellular </a:t>
            </a:r>
            <a:r>
              <a:rPr lang="en-US" dirty="0" err="1">
                <a:latin typeface="Times New Roman" pitchFamily="18" charset="0"/>
                <a:cs typeface="Times New Roman" pitchFamily="18" charset="0"/>
              </a:rPr>
              <a:t>diplococci</a:t>
            </a:r>
            <a:r>
              <a:rPr lang="en-US" dirty="0">
                <a:latin typeface="Times New Roman" pitchFamily="18" charset="0"/>
                <a:cs typeface="Times New Roman" pitchFamily="18" charset="0"/>
              </a:rPr>
              <a:t> may be seen on microscopy of smears from infected </a:t>
            </a:r>
            <a:r>
              <a:rPr lang="en-US" dirty="0" smtClean="0">
                <a:latin typeface="Times New Roman" pitchFamily="18" charset="0"/>
                <a:cs typeface="Times New Roman" pitchFamily="18" charset="0"/>
              </a:rPr>
              <a:t>sites. </a:t>
            </a:r>
          </a:p>
          <a:p>
            <a:pPr>
              <a:buFont typeface="Wingdings" pitchFamily="2" charset="2"/>
              <a:buChar char="Ø"/>
            </a:pPr>
            <a:r>
              <a:rPr lang="en-US" dirty="0" smtClean="0">
                <a:latin typeface="Times New Roman" pitchFamily="18" charset="0"/>
                <a:cs typeface="Times New Roman" pitchFamily="18" charset="0"/>
              </a:rPr>
              <a:t>Pharyngeal </a:t>
            </a:r>
            <a:r>
              <a:rPr lang="en-US" dirty="0">
                <a:latin typeface="Times New Roman" pitchFamily="18" charset="0"/>
                <a:cs typeface="Times New Roman" pitchFamily="18" charset="0"/>
              </a:rPr>
              <a:t>smears are difficult to </a:t>
            </a:r>
            <a:r>
              <a:rPr lang="en-US" dirty="0" err="1">
                <a:latin typeface="Times New Roman" pitchFamily="18" charset="0"/>
                <a:cs typeface="Times New Roman" pitchFamily="18" charset="0"/>
              </a:rPr>
              <a:t>analyse</a:t>
            </a:r>
            <a:r>
              <a:rPr lang="en-US" dirty="0">
                <a:latin typeface="Times New Roman" pitchFamily="18" charset="0"/>
                <a:cs typeface="Times New Roman" pitchFamily="18" charset="0"/>
              </a:rPr>
              <a:t> due to the presence of other </a:t>
            </a:r>
            <a:r>
              <a:rPr lang="en-US" dirty="0" err="1">
                <a:latin typeface="Times New Roman" pitchFamily="18" charset="0"/>
                <a:cs typeface="Times New Roman" pitchFamily="18" charset="0"/>
              </a:rPr>
              <a:t>diplococci</a:t>
            </a:r>
            <a:r>
              <a:rPr lang="en-US" dirty="0">
                <a:latin typeface="Times New Roman" pitchFamily="18" charset="0"/>
                <a:cs typeface="Times New Roman" pitchFamily="18" charset="0"/>
              </a:rPr>
              <a:t> so the diagnosis must be confirmed by </a:t>
            </a:r>
            <a:r>
              <a:rPr lang="en-US" dirty="0" smtClean="0">
                <a:latin typeface="Times New Roman" pitchFamily="18" charset="0"/>
                <a:cs typeface="Times New Roman" pitchFamily="18" charset="0"/>
              </a:rPr>
              <a:t>culture.</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822618431"/>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latin typeface="Times New Roman" pitchFamily="18" charset="0"/>
                <a:cs typeface="Times New Roman" pitchFamily="18" charset="0"/>
              </a:rPr>
              <a:t>Management of adults </a:t>
            </a:r>
          </a:p>
        </p:txBody>
      </p:sp>
      <p:sp>
        <p:nvSpPr>
          <p:cNvPr id="3" name="Content Placeholder 2"/>
          <p:cNvSpPr>
            <a:spLocks noGrp="1"/>
          </p:cNvSpPr>
          <p:nvPr>
            <p:ph idx="1"/>
          </p:nvPr>
        </p:nvSpPr>
        <p:spPr/>
        <p:txBody>
          <a:bodyPr/>
          <a:lstStyle/>
          <a:p>
            <a:pPr>
              <a:buFont typeface="Wingdings" pitchFamily="2" charset="2"/>
              <a:buChar char="Ø"/>
            </a:pPr>
            <a:r>
              <a:rPr lang="en-US" dirty="0">
                <a:latin typeface="Times New Roman" pitchFamily="18" charset="0"/>
                <a:cs typeface="Times New Roman" pitchFamily="18" charset="0"/>
              </a:rPr>
              <a:t>Uncomplicated </a:t>
            </a:r>
            <a:r>
              <a:rPr lang="en-US" dirty="0" err="1">
                <a:latin typeface="Times New Roman" pitchFamily="18" charset="0"/>
                <a:cs typeface="Times New Roman" pitchFamily="18" charset="0"/>
              </a:rPr>
              <a:t>gonorrhoea</a:t>
            </a:r>
            <a:r>
              <a:rPr lang="en-US" dirty="0">
                <a:latin typeface="Times New Roman" pitchFamily="18" charset="0"/>
                <a:cs typeface="Times New Roman" pitchFamily="18" charset="0"/>
              </a:rPr>
              <a:t> responds to a single adequate dose of a suitable </a:t>
            </a:r>
            <a:r>
              <a:rPr lang="en-US" dirty="0" smtClean="0">
                <a:latin typeface="Times New Roman" pitchFamily="18" charset="0"/>
                <a:cs typeface="Times New Roman" pitchFamily="18" charset="0"/>
              </a:rPr>
              <a:t>antimicrobial.</a:t>
            </a:r>
          </a:p>
          <a:p>
            <a:pPr>
              <a:buFont typeface="Wingdings" pitchFamily="2" charset="2"/>
              <a:buChar char="Ø"/>
            </a:pPr>
            <a:r>
              <a:rPr lang="en-US" dirty="0" smtClean="0">
                <a:latin typeface="Times New Roman" pitchFamily="18" charset="0"/>
                <a:cs typeface="Times New Roman" pitchFamily="18" charset="0"/>
              </a:rPr>
              <a:t>Cure  </a:t>
            </a:r>
            <a:r>
              <a:rPr lang="en-US" dirty="0">
                <a:latin typeface="Times New Roman" pitchFamily="18" charset="0"/>
                <a:cs typeface="Times New Roman" pitchFamily="18" charset="0"/>
              </a:rPr>
              <a:t>rates should exceed 95%. </a:t>
            </a:r>
            <a:endParaRPr lang="en-US" dirty="0" smtClean="0">
              <a:latin typeface="Times New Roman" pitchFamily="18" charset="0"/>
              <a:cs typeface="Times New Roman" pitchFamily="18" charset="0"/>
            </a:endParaRPr>
          </a:p>
          <a:p>
            <a:pPr>
              <a:buFont typeface="Wingdings" pitchFamily="2" charset="2"/>
              <a:buChar char="Ø"/>
            </a:pPr>
            <a:r>
              <a:rPr lang="en-US" dirty="0" smtClean="0">
                <a:latin typeface="Times New Roman" pitchFamily="18" charset="0"/>
                <a:cs typeface="Times New Roman" pitchFamily="18" charset="0"/>
              </a:rPr>
              <a:t>Longer </a:t>
            </a:r>
            <a:r>
              <a:rPr lang="en-US" dirty="0">
                <a:latin typeface="Times New Roman" pitchFamily="18" charset="0"/>
                <a:cs typeface="Times New Roman" pitchFamily="18" charset="0"/>
              </a:rPr>
              <a:t>courses of antibiotics are required for complicated infection. </a:t>
            </a:r>
            <a:endParaRPr lang="en-US" dirty="0" smtClean="0">
              <a:latin typeface="Times New Roman" pitchFamily="18" charset="0"/>
              <a:cs typeface="Times New Roman" pitchFamily="18" charset="0"/>
            </a:endParaRPr>
          </a:p>
          <a:p>
            <a:pPr>
              <a:buFont typeface="Wingdings" pitchFamily="2" charset="2"/>
              <a:buChar char="Ø"/>
            </a:pPr>
            <a:r>
              <a:rPr lang="en-US" dirty="0" smtClean="0">
                <a:latin typeface="Times New Roman" pitchFamily="18" charset="0"/>
                <a:cs typeface="Times New Roman" pitchFamily="18" charset="0"/>
              </a:rPr>
              <a:t>Partner(s</a:t>
            </a:r>
            <a:r>
              <a:rPr lang="en-US" dirty="0">
                <a:latin typeface="Times New Roman" pitchFamily="18" charset="0"/>
                <a:cs typeface="Times New Roman" pitchFamily="18" charset="0"/>
              </a:rPr>
              <a:t>) of patients with </a:t>
            </a:r>
            <a:r>
              <a:rPr lang="en-US" dirty="0" err="1">
                <a:latin typeface="Times New Roman" pitchFamily="18" charset="0"/>
                <a:cs typeface="Times New Roman" pitchFamily="18" charset="0"/>
              </a:rPr>
              <a:t>gonorrhoea</a:t>
            </a:r>
            <a:r>
              <a:rPr lang="en-US" dirty="0">
                <a:latin typeface="Times New Roman" pitchFamily="18" charset="0"/>
                <a:cs typeface="Times New Roman" pitchFamily="18" charset="0"/>
              </a:rPr>
              <a:t> should be seen as soon as </a:t>
            </a:r>
            <a:r>
              <a:rPr lang="en-US" dirty="0" smtClean="0">
                <a:latin typeface="Times New Roman" pitchFamily="18" charset="0"/>
                <a:cs typeface="Times New Roman" pitchFamily="18" charset="0"/>
              </a:rPr>
              <a:t>possible.</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917537367"/>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Font typeface="Wingdings" pitchFamily="2" charset="2"/>
              <a:buChar char="Ø"/>
            </a:pPr>
            <a:r>
              <a:rPr lang="en-US" dirty="0">
                <a:latin typeface="Times New Roman" pitchFamily="18" charset="0"/>
                <a:cs typeface="Times New Roman" pitchFamily="18" charset="0"/>
              </a:rPr>
              <a:t>Delay in treatment may lead to </a:t>
            </a:r>
            <a:r>
              <a:rPr lang="en-US" dirty="0" smtClean="0">
                <a:latin typeface="Times New Roman" pitchFamily="18" charset="0"/>
                <a:cs typeface="Times New Roman" pitchFamily="18" charset="0"/>
              </a:rPr>
              <a:t>complications such as:</a:t>
            </a:r>
          </a:p>
          <a:p>
            <a:pPr marL="514350" indent="-514350">
              <a:buFont typeface="+mj-lt"/>
              <a:buAutoNum type="alphaLcParenR"/>
            </a:pPr>
            <a:r>
              <a:rPr lang="en-US" dirty="0"/>
              <a:t>Acute prostatitis </a:t>
            </a:r>
          </a:p>
          <a:p>
            <a:pPr marL="514350" indent="-514350">
              <a:buFont typeface="+mj-lt"/>
              <a:buAutoNum type="alphaLcParenR"/>
            </a:pPr>
            <a:r>
              <a:rPr lang="en-US" dirty="0" err="1"/>
              <a:t>Epididymo-orchitis</a:t>
            </a:r>
            <a:r>
              <a:rPr lang="en-US" dirty="0"/>
              <a:t> </a:t>
            </a:r>
          </a:p>
          <a:p>
            <a:pPr marL="514350" indent="-514350">
              <a:buFont typeface="+mj-lt"/>
              <a:buAutoNum type="alphaLcParenR"/>
            </a:pPr>
            <a:r>
              <a:rPr lang="en-US" dirty="0" err="1"/>
              <a:t>Bartholin's</a:t>
            </a:r>
            <a:r>
              <a:rPr lang="en-US" dirty="0"/>
              <a:t> gland abscess </a:t>
            </a:r>
          </a:p>
          <a:p>
            <a:pPr marL="514350" indent="-514350">
              <a:buFont typeface="+mj-lt"/>
              <a:buAutoNum type="alphaLcParenR"/>
            </a:pPr>
            <a:r>
              <a:rPr lang="en-US" dirty="0"/>
              <a:t>PID (may lead to infertility or ectopic pregnancy) </a:t>
            </a:r>
          </a:p>
          <a:p>
            <a:pPr marL="514350" indent="-514350">
              <a:buFont typeface="+mj-lt"/>
              <a:buAutoNum type="alphaLcParenR"/>
            </a:pPr>
            <a:r>
              <a:rPr lang="en-US" dirty="0"/>
              <a:t>Disseminated </a:t>
            </a:r>
            <a:r>
              <a:rPr lang="en-US" dirty="0" err="1"/>
              <a:t>gonococcal</a:t>
            </a:r>
            <a:r>
              <a:rPr lang="en-US" dirty="0"/>
              <a:t> infection </a:t>
            </a: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395973826"/>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FF0000"/>
                </a:solidFill>
                <a:latin typeface="Times New Roman" pitchFamily="18" charset="0"/>
                <a:cs typeface="Times New Roman" pitchFamily="18" charset="0"/>
              </a:rPr>
              <a:t>CHANCROID</a:t>
            </a:r>
            <a:endParaRPr lang="en-US" sz="32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0" indent="0">
              <a:buNone/>
            </a:pPr>
            <a:r>
              <a:rPr lang="en-US" b="1" dirty="0" smtClean="0">
                <a:latin typeface="Times New Roman" pitchFamily="18" charset="0"/>
                <a:cs typeface="Times New Roman" pitchFamily="18" charset="0"/>
              </a:rPr>
              <a:t>DEF</a:t>
            </a:r>
            <a:r>
              <a:rPr lang="en-US" dirty="0" smtClean="0">
                <a:latin typeface="Times New Roman" pitchFamily="18" charset="0"/>
                <a:cs typeface="Times New Roman" pitchFamily="18" charset="0"/>
              </a:rPr>
              <a:t>:Is an acute, localized auto-</a:t>
            </a:r>
            <a:r>
              <a:rPr lang="en-US" dirty="0" err="1" smtClean="0">
                <a:latin typeface="Times New Roman" pitchFamily="18" charset="0"/>
                <a:cs typeface="Times New Roman" pitchFamily="18" charset="0"/>
              </a:rPr>
              <a:t>inoculable</a:t>
            </a:r>
            <a:r>
              <a:rPr lang="en-US" dirty="0" smtClean="0">
                <a:latin typeface="Times New Roman" pitchFamily="18" charset="0"/>
                <a:cs typeface="Times New Roman" pitchFamily="18" charset="0"/>
              </a:rPr>
              <a:t> infection </a:t>
            </a:r>
            <a:r>
              <a:rPr lang="en-US" dirty="0" err="1" smtClean="0">
                <a:latin typeface="Times New Roman" pitchFamily="18" charset="0"/>
                <a:cs typeface="Times New Roman" pitchFamily="18" charset="0"/>
              </a:rPr>
              <a:t>characterised</a:t>
            </a:r>
            <a:r>
              <a:rPr lang="en-US" dirty="0" smtClean="0">
                <a:latin typeface="Times New Roman" pitchFamily="18" charset="0"/>
                <a:cs typeface="Times New Roman" pitchFamily="18" charset="0"/>
              </a:rPr>
              <a:t> by painful genital ulcers and suppuration of the inguinal lymphatic nodes (“inflammatory bubo”).</a:t>
            </a:r>
          </a:p>
          <a:p>
            <a:pPr marL="0" indent="0">
              <a:buNone/>
            </a:pPr>
            <a:r>
              <a:rPr lang="en-US" dirty="0" smtClean="0">
                <a:latin typeface="Times New Roman" pitchFamily="18" charset="0"/>
                <a:cs typeface="Times New Roman" pitchFamily="18" charset="0"/>
              </a:rPr>
              <a:t>It is also called “soft chancre”</a:t>
            </a:r>
          </a:p>
          <a:p>
            <a:pPr marL="0" indent="0">
              <a:buNone/>
            </a:pPr>
            <a:r>
              <a:rPr lang="en-US" dirty="0" smtClean="0">
                <a:latin typeface="Times New Roman" pitchFamily="18" charset="0"/>
                <a:cs typeface="Times New Roman" pitchFamily="18" charset="0"/>
              </a:rPr>
              <a:t>Caused by </a:t>
            </a:r>
            <a:r>
              <a:rPr lang="en-US" dirty="0" err="1" smtClean="0">
                <a:latin typeface="Times New Roman" pitchFamily="18" charset="0"/>
                <a:cs typeface="Times New Roman" pitchFamily="18" charset="0"/>
              </a:rPr>
              <a:t>Haemophilus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ducreyi</a:t>
            </a:r>
            <a:r>
              <a:rPr lang="en-US" dirty="0" smtClean="0">
                <a:latin typeface="Times New Roman" pitchFamily="18" charset="0"/>
                <a:cs typeface="Times New Roman" pitchFamily="18" charset="0"/>
              </a:rPr>
              <a:t> organism.</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461636698"/>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latin typeface="Times New Roman" pitchFamily="18" charset="0"/>
                <a:cs typeface="Times New Roman" pitchFamily="18" charset="0"/>
              </a:rPr>
              <a:t>Signs and symptoms</a:t>
            </a:r>
            <a:endParaRPr lang="en-US" sz="32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Font typeface="Wingdings" pitchFamily="2" charset="2"/>
              <a:buChar char="Ø"/>
            </a:pPr>
            <a:r>
              <a:rPr lang="en-US" dirty="0" smtClean="0">
                <a:latin typeface="Times New Roman" pitchFamily="18" charset="0"/>
                <a:cs typeface="Times New Roman" pitchFamily="18" charset="0"/>
              </a:rPr>
              <a:t>Incubation period is short 1-5 days</a:t>
            </a:r>
          </a:p>
          <a:p>
            <a:pPr>
              <a:buFont typeface="Wingdings" pitchFamily="2" charset="2"/>
              <a:buChar char="Ø"/>
            </a:pPr>
            <a:r>
              <a:rPr lang="en-US" dirty="0" smtClean="0">
                <a:latin typeface="Times New Roman" pitchFamily="18" charset="0"/>
                <a:cs typeface="Times New Roman" pitchFamily="18" charset="0"/>
              </a:rPr>
              <a:t>There may be one lesion but usually there are several</a:t>
            </a:r>
          </a:p>
          <a:p>
            <a:pPr>
              <a:buFont typeface="Wingdings" pitchFamily="2" charset="2"/>
              <a:buChar char="Ø"/>
            </a:pPr>
            <a:r>
              <a:rPr lang="en-US" dirty="0" smtClean="0">
                <a:latin typeface="Times New Roman" pitchFamily="18" charset="0"/>
                <a:cs typeface="Times New Roman" pitchFamily="18" charset="0"/>
              </a:rPr>
              <a:t>Small painful papules rapidly break down to become shallow ulcers with ragged undermining edge.</a:t>
            </a:r>
          </a:p>
          <a:p>
            <a:pPr>
              <a:buFont typeface="Wingdings" pitchFamily="2" charset="2"/>
              <a:buChar char="Ø"/>
            </a:pPr>
            <a:r>
              <a:rPr lang="en-US" dirty="0" smtClean="0">
                <a:latin typeface="Times New Roman" pitchFamily="18" charset="0"/>
                <a:cs typeface="Times New Roman" pitchFamily="18" charset="0"/>
              </a:rPr>
              <a:t>Ulcers vary in size and often </a:t>
            </a:r>
            <a:r>
              <a:rPr lang="en-US" dirty="0" err="1" smtClean="0">
                <a:latin typeface="Times New Roman" pitchFamily="18" charset="0"/>
                <a:cs typeface="Times New Roman" pitchFamily="18" charset="0"/>
              </a:rPr>
              <a:t>coalase</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299272319"/>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 typeface="Wingdings" pitchFamily="2" charset="2"/>
              <a:buChar char="Ø"/>
            </a:pPr>
            <a:r>
              <a:rPr lang="en-US" dirty="0" smtClean="0">
                <a:latin typeface="Times New Roman" pitchFamily="18" charset="0"/>
                <a:cs typeface="Times New Roman" pitchFamily="18" charset="0"/>
              </a:rPr>
              <a:t>Inguinal lymphatic nodes becomes tender, enlarged and matted together, forming a fluctuant abscess (bubo) in the groin.</a:t>
            </a:r>
          </a:p>
          <a:p>
            <a:pPr>
              <a:buFont typeface="Wingdings" pitchFamily="2" charset="2"/>
              <a:buChar char="Ø"/>
            </a:pPr>
            <a:r>
              <a:rPr lang="en-US" dirty="0" smtClean="0">
                <a:latin typeface="Times New Roman" pitchFamily="18" charset="0"/>
                <a:cs typeface="Times New Roman" pitchFamily="18" charset="0"/>
              </a:rPr>
              <a:t>Auto inoculation may result in new lesions which are tender to touch and bleed easily on gentle </a:t>
            </a:r>
            <a:r>
              <a:rPr lang="en-US" dirty="0" err="1" smtClean="0">
                <a:latin typeface="Times New Roman" pitchFamily="18" charset="0"/>
                <a:cs typeface="Times New Roman" pitchFamily="18" charset="0"/>
              </a:rPr>
              <a:t>manupulation</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578777428"/>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 typeface="Wingdings" pitchFamily="2" charset="2"/>
              <a:buChar char="Ø"/>
            </a:pPr>
            <a:r>
              <a:rPr lang="en-US" dirty="0" smtClean="0">
                <a:latin typeface="Times New Roman" pitchFamily="18" charset="0"/>
                <a:cs typeface="Times New Roman" pitchFamily="18" charset="0"/>
              </a:rPr>
              <a:t>Occasionally the ulcers spread in linear fashion.</a:t>
            </a:r>
          </a:p>
          <a:p>
            <a:pPr>
              <a:buFont typeface="Wingdings" pitchFamily="2" charset="2"/>
              <a:buChar char="Ø"/>
            </a:pPr>
            <a:r>
              <a:rPr lang="en-US" dirty="0" smtClean="0">
                <a:latin typeface="Times New Roman" pitchFamily="18" charset="0"/>
                <a:cs typeface="Times New Roman" pitchFamily="18" charset="0"/>
              </a:rPr>
              <a:t>Urine flowing over the ulcers cause a burning sensation &amp; this may be the main complaint of infected woman.</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8416725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buFont typeface="Wingdings" pitchFamily="2" charset="2"/>
              <a:buChar char="Ø"/>
            </a:pPr>
            <a:r>
              <a:rPr lang="en-US" dirty="0" smtClean="0">
                <a:effectLst/>
                <a:latin typeface="Times New Roman" pitchFamily="18" charset="0"/>
                <a:cs typeface="Times New Roman" pitchFamily="18" charset="0"/>
              </a:rPr>
              <a:t>A wide range of infections may be sexually transmitted, including </a:t>
            </a:r>
            <a:r>
              <a:rPr lang="en-US" dirty="0" smtClean="0">
                <a:solidFill>
                  <a:srgbClr val="002060"/>
                </a:solidFill>
                <a:effectLst/>
                <a:latin typeface="Times New Roman" pitchFamily="18" charset="0"/>
                <a:cs typeface="Times New Roman" pitchFamily="18" charset="0"/>
              </a:rPr>
              <a:t>syphilis</a:t>
            </a:r>
            <a:r>
              <a:rPr lang="en-US" dirty="0" smtClean="0">
                <a:effectLst/>
                <a:latin typeface="Times New Roman" pitchFamily="18" charset="0"/>
                <a:cs typeface="Times New Roman" pitchFamily="18" charset="0"/>
              </a:rPr>
              <a:t>, </a:t>
            </a:r>
            <a:r>
              <a:rPr lang="en-US" dirty="0" err="1" smtClean="0">
                <a:solidFill>
                  <a:srgbClr val="002060"/>
                </a:solidFill>
                <a:effectLst/>
                <a:latin typeface="Times New Roman" pitchFamily="18" charset="0"/>
                <a:cs typeface="Times New Roman" pitchFamily="18" charset="0"/>
              </a:rPr>
              <a:t>gonorrhoea</a:t>
            </a:r>
            <a:r>
              <a:rPr lang="en-US" dirty="0" smtClean="0">
                <a:effectLst/>
                <a:latin typeface="Times New Roman" pitchFamily="18" charset="0"/>
                <a:cs typeface="Times New Roman" pitchFamily="18" charset="0"/>
              </a:rPr>
              <a:t>, </a:t>
            </a:r>
            <a:r>
              <a:rPr lang="en-US" dirty="0" smtClean="0">
                <a:solidFill>
                  <a:srgbClr val="002060"/>
                </a:solidFill>
                <a:effectLst/>
                <a:latin typeface="Times New Roman" pitchFamily="18" charset="0"/>
                <a:cs typeface="Times New Roman" pitchFamily="18" charset="0"/>
              </a:rPr>
              <a:t>human immunodeficiency virus</a:t>
            </a:r>
            <a:r>
              <a:rPr lang="en-US" dirty="0" smtClean="0">
                <a:effectLst/>
                <a:latin typeface="Times New Roman" pitchFamily="18" charset="0"/>
                <a:cs typeface="Times New Roman" pitchFamily="18" charset="0"/>
              </a:rPr>
              <a:t> (HIV), </a:t>
            </a:r>
            <a:r>
              <a:rPr lang="en-US" dirty="0" smtClean="0">
                <a:solidFill>
                  <a:srgbClr val="002060"/>
                </a:solidFill>
                <a:effectLst/>
                <a:latin typeface="Times New Roman" pitchFamily="18" charset="0"/>
                <a:cs typeface="Times New Roman" pitchFamily="18" charset="0"/>
              </a:rPr>
              <a:t>genital herpes</a:t>
            </a:r>
            <a:r>
              <a:rPr lang="en-US" dirty="0" smtClean="0">
                <a:effectLst/>
                <a:latin typeface="Times New Roman" pitchFamily="18" charset="0"/>
                <a:cs typeface="Times New Roman" pitchFamily="18" charset="0"/>
              </a:rPr>
              <a:t>, </a:t>
            </a:r>
            <a:r>
              <a:rPr lang="en-US" dirty="0" smtClean="0">
                <a:solidFill>
                  <a:srgbClr val="002060"/>
                </a:solidFill>
                <a:effectLst/>
                <a:latin typeface="Times New Roman" pitchFamily="18" charset="0"/>
                <a:cs typeface="Times New Roman" pitchFamily="18" charset="0"/>
              </a:rPr>
              <a:t>genital warts</a:t>
            </a:r>
            <a:r>
              <a:rPr lang="en-US" dirty="0" smtClean="0">
                <a:effectLst/>
                <a:latin typeface="Times New Roman" pitchFamily="18" charset="0"/>
                <a:cs typeface="Times New Roman" pitchFamily="18" charset="0"/>
              </a:rPr>
              <a:t>, </a:t>
            </a:r>
            <a:r>
              <a:rPr lang="en-US" dirty="0" smtClean="0">
                <a:solidFill>
                  <a:srgbClr val="002060"/>
                </a:solidFill>
                <a:effectLst/>
                <a:latin typeface="Times New Roman" pitchFamily="18" charset="0"/>
                <a:cs typeface="Times New Roman" pitchFamily="18" charset="0"/>
              </a:rPr>
              <a:t>chlamydia</a:t>
            </a:r>
            <a:r>
              <a:rPr lang="en-US" dirty="0" smtClean="0">
                <a:effectLst/>
                <a:latin typeface="Times New Roman" pitchFamily="18" charset="0"/>
                <a:cs typeface="Times New Roman" pitchFamily="18" charset="0"/>
              </a:rPr>
              <a:t> and </a:t>
            </a:r>
            <a:r>
              <a:rPr lang="en-US" dirty="0" err="1" smtClean="0">
                <a:solidFill>
                  <a:srgbClr val="002060"/>
                </a:solidFill>
                <a:effectLst/>
                <a:latin typeface="Times New Roman" pitchFamily="18" charset="0"/>
                <a:cs typeface="Times New Roman" pitchFamily="18" charset="0"/>
              </a:rPr>
              <a:t>trichomoniasis</a:t>
            </a:r>
            <a:r>
              <a:rPr lang="en-US" dirty="0" smtClean="0">
                <a:effectLst/>
                <a:latin typeface="Times New Roman" pitchFamily="18" charset="0"/>
                <a:cs typeface="Times New Roman" pitchFamily="18" charset="0"/>
              </a:rPr>
              <a:t>. </a:t>
            </a:r>
          </a:p>
          <a:p>
            <a:pPr>
              <a:buFont typeface="Wingdings" pitchFamily="2" charset="2"/>
              <a:buChar char="Ø"/>
            </a:pPr>
            <a:r>
              <a:rPr lang="en-US" dirty="0" smtClean="0">
                <a:effectLst/>
                <a:latin typeface="Times New Roman" pitchFamily="18" charset="0"/>
                <a:cs typeface="Times New Roman" pitchFamily="18" charset="0"/>
              </a:rPr>
              <a:t>Bacterial </a:t>
            </a:r>
            <a:r>
              <a:rPr lang="en-US" dirty="0" err="1" smtClean="0">
                <a:effectLst/>
                <a:latin typeface="Times New Roman" pitchFamily="18" charset="0"/>
                <a:cs typeface="Times New Roman" pitchFamily="18" charset="0"/>
              </a:rPr>
              <a:t>vaginosis</a:t>
            </a:r>
            <a:r>
              <a:rPr lang="en-US" dirty="0" smtClean="0">
                <a:effectLst/>
                <a:latin typeface="Times New Roman" pitchFamily="18" charset="0"/>
                <a:cs typeface="Times New Roman" pitchFamily="18" charset="0"/>
              </a:rPr>
              <a:t> and genital candidiasis are not regarded as STIs although they are common causes of vaginal discharge in sexually active women. </a:t>
            </a:r>
          </a:p>
          <a:p>
            <a:endParaRPr lang="en-US" dirty="0"/>
          </a:p>
        </p:txBody>
      </p:sp>
    </p:spTree>
    <p:extLst>
      <p:ext uri="{BB962C8B-B14F-4D97-AF65-F5344CB8AC3E}">
        <p14:creationId xmlns:p14="http://schemas.microsoft.com/office/powerpoint/2010/main" val="1805756709"/>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b="1" i="1" dirty="0" smtClean="0">
                <a:latin typeface="Times New Roman" pitchFamily="18" charset="0"/>
                <a:cs typeface="Times New Roman" pitchFamily="18" charset="0"/>
              </a:rPr>
              <a:t>Sites of involvement</a:t>
            </a:r>
          </a:p>
          <a:p>
            <a:pPr marL="514350" indent="-514350">
              <a:buFont typeface="+mj-lt"/>
              <a:buAutoNum type="arabicPeriod"/>
            </a:pPr>
            <a:r>
              <a:rPr lang="en-US" dirty="0" smtClean="0">
                <a:solidFill>
                  <a:srgbClr val="0070C0"/>
                </a:solidFill>
                <a:latin typeface="Times New Roman" pitchFamily="18" charset="0"/>
                <a:cs typeface="Times New Roman" pitchFamily="18" charset="0"/>
              </a:rPr>
              <a:t>In males</a:t>
            </a:r>
            <a:r>
              <a:rPr lang="en-US" dirty="0" smtClean="0">
                <a:latin typeface="Times New Roman" pitchFamily="18" charset="0"/>
                <a:cs typeface="Times New Roman" pitchFamily="18" charset="0"/>
              </a:rPr>
              <a:t>-usually on the genital organs in the following sites: </a:t>
            </a:r>
            <a:r>
              <a:rPr lang="en-US" dirty="0" err="1" smtClean="0">
                <a:solidFill>
                  <a:srgbClr val="C00000"/>
                </a:solidFill>
                <a:latin typeface="Times New Roman" pitchFamily="18" charset="0"/>
                <a:cs typeface="Times New Roman" pitchFamily="18" charset="0"/>
              </a:rPr>
              <a:t>preputial</a:t>
            </a:r>
            <a:r>
              <a:rPr lang="en-US" dirty="0" smtClean="0">
                <a:solidFill>
                  <a:srgbClr val="C00000"/>
                </a:solidFill>
                <a:latin typeface="Times New Roman" pitchFamily="18" charset="0"/>
                <a:cs typeface="Times New Roman" pitchFamily="18" charset="0"/>
              </a:rPr>
              <a:t> orifice</a:t>
            </a:r>
            <a:r>
              <a:rPr lang="en-US" dirty="0" smtClean="0">
                <a:latin typeface="Times New Roman" pitchFamily="18" charset="0"/>
                <a:cs typeface="Times New Roman" pitchFamily="18" charset="0"/>
              </a:rPr>
              <a:t>, </a:t>
            </a:r>
            <a:r>
              <a:rPr lang="en-US" dirty="0" smtClean="0">
                <a:solidFill>
                  <a:srgbClr val="C00000"/>
                </a:solidFill>
                <a:latin typeface="Times New Roman" pitchFamily="18" charset="0"/>
                <a:cs typeface="Times New Roman" pitchFamily="18" charset="0"/>
              </a:rPr>
              <a:t>the mucous surface of the </a:t>
            </a:r>
            <a:r>
              <a:rPr lang="en-US" dirty="0" err="1" smtClean="0">
                <a:solidFill>
                  <a:srgbClr val="C00000"/>
                </a:solidFill>
                <a:latin typeface="Times New Roman" pitchFamily="18" charset="0"/>
                <a:cs typeface="Times New Roman" pitchFamily="18" charset="0"/>
              </a:rPr>
              <a:t>prefuse</a:t>
            </a:r>
            <a:r>
              <a:rPr lang="en-US" dirty="0" smtClean="0">
                <a:solidFill>
                  <a:srgbClr val="C00000"/>
                </a:solidFill>
                <a:latin typeface="Times New Roman" pitchFamily="18" charset="0"/>
                <a:cs typeface="Times New Roman" pitchFamily="18" charset="0"/>
              </a:rPr>
              <a:t> or frenulum of the </a:t>
            </a:r>
            <a:r>
              <a:rPr lang="en-US" dirty="0" err="1" smtClean="0">
                <a:solidFill>
                  <a:srgbClr val="C00000"/>
                </a:solidFill>
                <a:latin typeface="Times New Roman" pitchFamily="18" charset="0"/>
                <a:cs typeface="Times New Roman" pitchFamily="18" charset="0"/>
              </a:rPr>
              <a:t>prefuse</a:t>
            </a:r>
            <a:r>
              <a:rPr lang="en-US" dirty="0" smtClean="0">
                <a:latin typeface="Times New Roman" pitchFamily="18" charset="0"/>
                <a:cs typeface="Times New Roman" pitchFamily="18" charset="0"/>
              </a:rPr>
              <a:t>, </a:t>
            </a:r>
            <a:r>
              <a:rPr lang="en-US" dirty="0" smtClean="0">
                <a:solidFill>
                  <a:srgbClr val="C00000"/>
                </a:solidFill>
                <a:latin typeface="Times New Roman" pitchFamily="18" charset="0"/>
                <a:cs typeface="Times New Roman" pitchFamily="18" charset="0"/>
              </a:rPr>
              <a:t>the external urinary meatus</a:t>
            </a:r>
            <a:r>
              <a:rPr lang="en-US" dirty="0" smtClean="0">
                <a:latin typeface="Times New Roman" pitchFamily="18" charset="0"/>
                <a:cs typeface="Times New Roman" pitchFamily="18" charset="0"/>
              </a:rPr>
              <a:t>.</a:t>
            </a:r>
          </a:p>
          <a:p>
            <a:pPr marL="0" indent="0">
              <a:buNone/>
            </a:pPr>
            <a:r>
              <a:rPr lang="en-US" dirty="0" smtClean="0">
                <a:latin typeface="Times New Roman" pitchFamily="18" charset="0"/>
                <a:cs typeface="Times New Roman" pitchFamily="18" charset="0"/>
              </a:rPr>
              <a:t>     Lesions may spread locally to the perineum &amp;     	anus, scrotum, thighs or lower abdomen    	and occasionally on the hands &amp; mouth.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553756505"/>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latin typeface="Times New Roman" pitchFamily="18" charset="0"/>
                <a:cs typeface="Times New Roman" pitchFamily="18" charset="0"/>
              </a:rPr>
              <a:t>2. </a:t>
            </a:r>
            <a:r>
              <a:rPr lang="en-US" dirty="0" smtClean="0">
                <a:solidFill>
                  <a:srgbClr val="0070C0"/>
                </a:solidFill>
                <a:latin typeface="Times New Roman" pitchFamily="18" charset="0"/>
                <a:cs typeface="Times New Roman" pitchFamily="18" charset="0"/>
              </a:rPr>
              <a:t>In females-</a:t>
            </a:r>
            <a:r>
              <a:rPr lang="en-US" dirty="0" smtClean="0">
                <a:latin typeface="Times New Roman" pitchFamily="18" charset="0"/>
                <a:cs typeface="Times New Roman" pitchFamily="18" charset="0"/>
              </a:rPr>
              <a:t>ulceration is most likely to be found on the-</a:t>
            </a:r>
            <a:r>
              <a:rPr lang="en-US" dirty="0" err="1" smtClean="0">
                <a:latin typeface="Times New Roman" pitchFamily="18" charset="0"/>
                <a:cs typeface="Times New Roman" pitchFamily="18" charset="0"/>
              </a:rPr>
              <a:t>Fourchette</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-The </a:t>
            </a:r>
            <a:r>
              <a:rPr lang="en-US" dirty="0" err="1" smtClean="0">
                <a:latin typeface="Times New Roman" pitchFamily="18" charset="0"/>
                <a:cs typeface="Times New Roman" pitchFamily="18" charset="0"/>
              </a:rPr>
              <a:t>vestible</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 Around the urinary meatus</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 Inner surfaces of labia </a:t>
            </a:r>
            <a:r>
              <a:rPr lang="en-US" dirty="0" err="1" smtClean="0">
                <a:latin typeface="Times New Roman" pitchFamily="18" charset="0"/>
                <a:cs typeface="Times New Roman" pitchFamily="18" charset="0"/>
              </a:rPr>
              <a:t>minora</a:t>
            </a:r>
            <a:r>
              <a:rPr lang="en-US" dirty="0" smtClean="0">
                <a:latin typeface="Times New Roman" pitchFamily="18" charset="0"/>
                <a:cs typeface="Times New Roman" pitchFamily="18" charset="0"/>
              </a:rPr>
              <a:t>.</a:t>
            </a:r>
          </a:p>
          <a:p>
            <a:pPr marL="0" indent="0">
              <a:buNone/>
            </a:pPr>
            <a:r>
              <a:rPr lang="en-US" dirty="0" smtClean="0">
                <a:latin typeface="Times New Roman" pitchFamily="18" charset="0"/>
                <a:cs typeface="Times New Roman" pitchFamily="18" charset="0"/>
              </a:rPr>
              <a:t>Perineum may be involved &amp; vaginal ulceration may occasionally be seen.</a:t>
            </a:r>
          </a:p>
          <a:p>
            <a:pPr marL="0" indent="0">
              <a:buNone/>
            </a:pPr>
            <a:r>
              <a:rPr lang="en-US" dirty="0" err="1" smtClean="0">
                <a:latin typeface="Times New Roman" pitchFamily="18" charset="0"/>
                <a:cs typeface="Times New Roman" pitchFamily="18" charset="0"/>
              </a:rPr>
              <a:t>Extragenital</a:t>
            </a:r>
            <a:r>
              <a:rPr lang="en-US" dirty="0" smtClean="0">
                <a:latin typeface="Times New Roman" pitchFamily="18" charset="0"/>
                <a:cs typeface="Times New Roman" pitchFamily="18" charset="0"/>
              </a:rPr>
              <a:t> lesions e.g. on the breast have been seen.</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204067773"/>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Diagnosis </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514350" indent="-514350">
              <a:buFont typeface="+mj-lt"/>
              <a:buAutoNum type="alphaLcParenR"/>
            </a:pPr>
            <a:r>
              <a:rPr lang="en-US" dirty="0" smtClean="0">
                <a:latin typeface="Times New Roman" pitchFamily="18" charset="0"/>
                <a:cs typeface="Times New Roman" pitchFamily="18" charset="0"/>
              </a:rPr>
              <a:t>On clinical findings</a:t>
            </a:r>
          </a:p>
          <a:p>
            <a:pPr marL="514350" indent="-514350">
              <a:buFont typeface="+mj-lt"/>
              <a:buAutoNum type="alphaLcParenR"/>
            </a:pPr>
            <a:r>
              <a:rPr lang="en-US" dirty="0" smtClean="0">
                <a:latin typeface="Times New Roman" pitchFamily="18" charset="0"/>
                <a:cs typeface="Times New Roman" pitchFamily="18" charset="0"/>
              </a:rPr>
              <a:t>Culture &amp; sensitivity</a:t>
            </a:r>
          </a:p>
          <a:p>
            <a:pPr marL="514350" indent="-514350">
              <a:buFont typeface="+mj-lt"/>
              <a:buAutoNum type="alphaLcParenR"/>
            </a:pPr>
            <a:r>
              <a:rPr lang="en-US" dirty="0" smtClean="0">
                <a:latin typeface="Times New Roman" pitchFamily="18" charset="0"/>
                <a:cs typeface="Times New Roman" pitchFamily="18" charset="0"/>
              </a:rPr>
              <a:t>Material (pus) for microscopy (identification of H. </a:t>
            </a:r>
            <a:r>
              <a:rPr lang="en-US" dirty="0" err="1" smtClean="0">
                <a:latin typeface="Times New Roman" pitchFamily="18" charset="0"/>
                <a:cs typeface="Times New Roman" pitchFamily="18" charset="0"/>
              </a:rPr>
              <a:t>ducreyi</a:t>
            </a:r>
            <a:r>
              <a:rPr lang="en-US" dirty="0" smtClean="0">
                <a:latin typeface="Times New Roman" pitchFamily="18" charset="0"/>
                <a:cs typeface="Times New Roman" pitchFamily="18" charset="0"/>
              </a:rPr>
              <a:t>).</a:t>
            </a:r>
          </a:p>
          <a:p>
            <a:pPr marL="514350" indent="-514350">
              <a:buFont typeface="+mj-lt"/>
              <a:buAutoNum type="alphaLcParenR"/>
            </a:pPr>
            <a:r>
              <a:rPr lang="en-US" dirty="0" smtClean="0">
                <a:latin typeface="Times New Roman" pitchFamily="18" charset="0"/>
                <a:cs typeface="Times New Roman" pitchFamily="18" charset="0"/>
              </a:rPr>
              <a:t>Biopsy</a:t>
            </a:r>
          </a:p>
          <a:p>
            <a:pPr marL="514350" indent="-514350">
              <a:buFont typeface="+mj-lt"/>
              <a:buAutoNum type="alphaLcParenR"/>
            </a:pPr>
            <a:r>
              <a:rPr lang="en-US" dirty="0" smtClean="0">
                <a:latin typeface="Times New Roman" pitchFamily="18" charset="0"/>
                <a:cs typeface="Times New Roman" pitchFamily="18" charset="0"/>
              </a:rPr>
              <a:t>Tests to exclude syphilis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39830406"/>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Treatment </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514350" indent="-514350">
              <a:buFont typeface="+mj-lt"/>
              <a:buAutoNum type="arabicParenR"/>
            </a:pPr>
            <a:r>
              <a:rPr lang="en-US" dirty="0" smtClean="0">
                <a:latin typeface="Times New Roman" pitchFamily="18" charset="0"/>
                <a:cs typeface="Times New Roman" pitchFamily="18" charset="0"/>
              </a:rPr>
              <a:t>Antibiotics e.g. –</a:t>
            </a:r>
            <a:r>
              <a:rPr lang="en-US" dirty="0" err="1" smtClean="0">
                <a:latin typeface="Times New Roman" pitchFamily="18" charset="0"/>
                <a:cs typeface="Times New Roman" pitchFamily="18" charset="0"/>
              </a:rPr>
              <a:t>sulphonamides</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-Tetracycline</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-Streptomycin</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-Erythromycin</a:t>
            </a:r>
          </a:p>
          <a:p>
            <a:pPr marL="0" indent="0">
              <a:buNone/>
            </a:pPr>
            <a:r>
              <a:rPr lang="en-US" b="1" dirty="0" smtClean="0">
                <a:latin typeface="Times New Roman" pitchFamily="18" charset="0"/>
                <a:cs typeface="Times New Roman" pitchFamily="18" charset="0"/>
              </a:rPr>
              <a:t>NB: Follow </a:t>
            </a:r>
            <a:r>
              <a:rPr lang="en-US" b="1" dirty="0" err="1">
                <a:latin typeface="Times New Roman" pitchFamily="18" charset="0"/>
                <a:cs typeface="Times New Roman" pitchFamily="18" charset="0"/>
              </a:rPr>
              <a:t>S</a:t>
            </a:r>
            <a:r>
              <a:rPr lang="en-US" b="1" dirty="0" err="1" smtClean="0">
                <a:latin typeface="Times New Roman" pitchFamily="18" charset="0"/>
                <a:cs typeface="Times New Roman" pitchFamily="18" charset="0"/>
              </a:rPr>
              <a:t>yndromic</a:t>
            </a:r>
            <a:r>
              <a:rPr lang="en-US" b="1" dirty="0" smtClean="0">
                <a:latin typeface="Times New Roman" pitchFamily="18" charset="0"/>
                <a:cs typeface="Times New Roman" pitchFamily="18" charset="0"/>
              </a:rPr>
              <a:t> management</a:t>
            </a:r>
          </a:p>
          <a:p>
            <a:pPr marL="0" indent="0">
              <a:buNone/>
            </a:pPr>
            <a:r>
              <a:rPr lang="en-US" dirty="0" smtClean="0">
                <a:latin typeface="Times New Roman" pitchFamily="18" charset="0"/>
                <a:cs typeface="Times New Roman" pitchFamily="18" charset="0"/>
              </a:rPr>
              <a:t>Duration of treatment should be 2 weeks and above.</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308241193"/>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Complications </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571500" indent="-571500">
              <a:buFont typeface="+mj-lt"/>
              <a:buAutoNum type="romanLcPeriod"/>
            </a:pPr>
            <a:r>
              <a:rPr lang="en-US" dirty="0" err="1" smtClean="0">
                <a:latin typeface="Times New Roman" pitchFamily="18" charset="0"/>
                <a:cs typeface="Times New Roman" pitchFamily="18" charset="0"/>
              </a:rPr>
              <a:t>Phimosis</a:t>
            </a:r>
            <a:r>
              <a:rPr lang="en-US" dirty="0" smtClean="0">
                <a:latin typeface="Times New Roman" pitchFamily="18" charset="0"/>
                <a:cs typeface="Times New Roman" pitchFamily="18" charset="0"/>
              </a:rPr>
              <a:t> or </a:t>
            </a:r>
            <a:r>
              <a:rPr lang="en-US" dirty="0" err="1" smtClean="0">
                <a:latin typeface="Times New Roman" pitchFamily="18" charset="0"/>
                <a:cs typeface="Times New Roman" pitchFamily="18" charset="0"/>
              </a:rPr>
              <a:t>Paraphimosis</a:t>
            </a:r>
            <a:endParaRPr lang="en-US" dirty="0" smtClean="0">
              <a:latin typeface="Times New Roman" pitchFamily="18" charset="0"/>
              <a:cs typeface="Times New Roman" pitchFamily="18" charset="0"/>
            </a:endParaRPr>
          </a:p>
          <a:p>
            <a:pPr marL="571500" indent="-571500">
              <a:buFont typeface="+mj-lt"/>
              <a:buAutoNum type="romanLcPeriod"/>
            </a:pPr>
            <a:r>
              <a:rPr lang="en-US" dirty="0" smtClean="0">
                <a:latin typeface="Times New Roman" pitchFamily="18" charset="0"/>
                <a:cs typeface="Times New Roman" pitchFamily="18" charset="0"/>
              </a:rPr>
              <a:t>Urethral stricture</a:t>
            </a:r>
          </a:p>
          <a:p>
            <a:pPr marL="571500" indent="-571500">
              <a:buFont typeface="+mj-lt"/>
              <a:buAutoNum type="romanLcPeriod"/>
            </a:pPr>
            <a:r>
              <a:rPr lang="en-US" dirty="0" smtClean="0">
                <a:latin typeface="Times New Roman" pitchFamily="18" charset="0"/>
                <a:cs typeface="Times New Roman" pitchFamily="18" charset="0"/>
              </a:rPr>
              <a:t>Urethral fistula</a:t>
            </a:r>
          </a:p>
          <a:p>
            <a:pPr marL="571500" indent="-571500">
              <a:buFont typeface="+mj-lt"/>
              <a:buAutoNum type="romanLcPeriod"/>
            </a:pPr>
            <a:r>
              <a:rPr lang="en-US" dirty="0" smtClean="0">
                <a:latin typeface="Times New Roman" pitchFamily="18" charset="0"/>
                <a:cs typeface="Times New Roman" pitchFamily="18" charset="0"/>
              </a:rPr>
              <a:t>Severe tissue destruction</a:t>
            </a:r>
          </a:p>
          <a:p>
            <a:pPr marL="571500" indent="-571500">
              <a:buFont typeface="+mj-lt"/>
              <a:buAutoNum type="romanLcPeriod"/>
            </a:pPr>
            <a:r>
              <a:rPr lang="en-US" dirty="0" smtClean="0">
                <a:latin typeface="Times New Roman" pitchFamily="18" charset="0"/>
                <a:cs typeface="Times New Roman" pitchFamily="18" charset="0"/>
              </a:rPr>
              <a:t>Inguinal abscess</a:t>
            </a:r>
          </a:p>
          <a:p>
            <a:pPr marL="0" indent="0">
              <a:buNone/>
            </a:pPr>
            <a:r>
              <a:rPr lang="en-US" b="1" dirty="0" smtClean="0">
                <a:latin typeface="Times New Roman" pitchFamily="18" charset="0"/>
                <a:cs typeface="Times New Roman" pitchFamily="18" charset="0"/>
              </a:rPr>
              <a:t>NB: </a:t>
            </a:r>
            <a:r>
              <a:rPr lang="en-US" b="1" dirty="0" err="1" smtClean="0">
                <a:latin typeface="Times New Roman" pitchFamily="18" charset="0"/>
                <a:cs typeface="Times New Roman" pitchFamily="18" charset="0"/>
              </a:rPr>
              <a:t>Chancroid</a:t>
            </a:r>
            <a:r>
              <a:rPr lang="en-US" b="1" dirty="0" smtClean="0">
                <a:latin typeface="Times New Roman" pitchFamily="18" charset="0"/>
                <a:cs typeface="Times New Roman" pitchFamily="18" charset="0"/>
              </a:rPr>
              <a:t> &amp; syphilis may co-exist.</a:t>
            </a:r>
          </a:p>
          <a:p>
            <a:pPr marL="571500" indent="-571500">
              <a:buFont typeface="+mj-lt"/>
              <a:buAutoNum type="romanLcPeriod"/>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316520452"/>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FF0000"/>
                </a:solidFill>
                <a:latin typeface="Times New Roman" pitchFamily="18" charset="0"/>
                <a:cs typeface="Times New Roman" pitchFamily="18" charset="0"/>
              </a:rPr>
              <a:t>LYMPHOGRANULOMA VENEREUM</a:t>
            </a:r>
            <a:endParaRPr lang="en-US" sz="32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0" indent="0">
              <a:buNone/>
            </a:pPr>
            <a:r>
              <a:rPr lang="en-US" b="1" dirty="0" smtClean="0">
                <a:latin typeface="Times New Roman" pitchFamily="18" charset="0"/>
                <a:cs typeface="Times New Roman" pitchFamily="18" charset="0"/>
              </a:rPr>
              <a:t>DEF</a:t>
            </a:r>
            <a:r>
              <a:rPr lang="en-US" dirty="0" smtClean="0">
                <a:latin typeface="Times New Roman" pitchFamily="18" charset="0"/>
                <a:cs typeface="Times New Roman" pitchFamily="18" charset="0"/>
              </a:rPr>
              <a:t>: A contagious venereal disease having a transitory primary lesion followed by </a:t>
            </a:r>
            <a:r>
              <a:rPr lang="en-US" dirty="0" err="1" smtClean="0">
                <a:latin typeface="Times New Roman" pitchFamily="18" charset="0"/>
                <a:cs typeface="Times New Roman" pitchFamily="18" charset="0"/>
              </a:rPr>
              <a:t>suppurative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lymphangitis</a:t>
            </a:r>
            <a:r>
              <a:rPr lang="en-US" dirty="0" smtClean="0">
                <a:latin typeface="Times New Roman" pitchFamily="18" charset="0"/>
                <a:cs typeface="Times New Roman" pitchFamily="18" charset="0"/>
              </a:rPr>
              <a:t> &amp; serious local complications.</a:t>
            </a:r>
            <a:endParaRPr lang="en-US" b="1" dirty="0" smtClean="0">
              <a:latin typeface="Times New Roman" pitchFamily="18" charset="0"/>
              <a:cs typeface="Times New Roman" pitchFamily="18" charset="0"/>
            </a:endParaRPr>
          </a:p>
          <a:p>
            <a:pPr marL="0" indent="0">
              <a:buNone/>
            </a:pPr>
            <a:r>
              <a:rPr lang="en-US" b="1" dirty="0" smtClean="0">
                <a:latin typeface="Times New Roman" pitchFamily="18" charset="0"/>
                <a:cs typeface="Times New Roman" pitchFamily="18" charset="0"/>
              </a:rPr>
              <a:t>Epidemiology</a:t>
            </a:r>
          </a:p>
          <a:p>
            <a:pPr>
              <a:buFont typeface="Wingdings" pitchFamily="2" charset="2"/>
              <a:buChar char="Ø"/>
            </a:pPr>
            <a:r>
              <a:rPr lang="en-US" dirty="0" smtClean="0">
                <a:latin typeface="Times New Roman" pitchFamily="18" charset="0"/>
                <a:cs typeface="Times New Roman" pitchFamily="18" charset="0"/>
              </a:rPr>
              <a:t>Common in tropical &amp; subtropical climates</a:t>
            </a:r>
          </a:p>
          <a:p>
            <a:pPr marL="0" indent="0">
              <a:buNone/>
            </a:pPr>
            <a:r>
              <a:rPr lang="en-US" b="1" dirty="0" err="1" smtClean="0">
                <a:latin typeface="Times New Roman" pitchFamily="18" charset="0"/>
                <a:cs typeface="Times New Roman" pitchFamily="18" charset="0"/>
              </a:rPr>
              <a:t>Aetiology</a:t>
            </a:r>
            <a:endParaRPr lang="en-US" dirty="0" smtClean="0">
              <a:latin typeface="Times New Roman" pitchFamily="18" charset="0"/>
              <a:cs typeface="Times New Roman" pitchFamily="18" charset="0"/>
            </a:endParaRPr>
          </a:p>
          <a:p>
            <a:pPr>
              <a:buFont typeface="Wingdings" pitchFamily="2" charset="2"/>
              <a:buChar char="Ø"/>
            </a:pPr>
            <a:r>
              <a:rPr lang="en-US" dirty="0" smtClean="0">
                <a:latin typeface="Times New Roman" pitchFamily="18" charset="0"/>
                <a:cs typeface="Times New Roman" pitchFamily="18" charset="0"/>
              </a:rPr>
              <a:t>Caused by </a:t>
            </a:r>
            <a:r>
              <a:rPr lang="en-US" dirty="0" err="1" smtClean="0">
                <a:latin typeface="Times New Roman" pitchFamily="18" charset="0"/>
                <a:cs typeface="Times New Roman" pitchFamily="18" charset="0"/>
              </a:rPr>
              <a:t>Clamydia</a:t>
            </a:r>
            <a:r>
              <a:rPr lang="en-US" dirty="0" smtClean="0">
                <a:latin typeface="Times New Roman" pitchFamily="18" charset="0"/>
                <a:cs typeface="Times New Roman" pitchFamily="18" charset="0"/>
              </a:rPr>
              <a:t> Trachomatis.</a:t>
            </a:r>
            <a:r>
              <a:rPr lang="en-US" b="1" dirty="0" smtClean="0">
                <a:latin typeface="Times New Roman" pitchFamily="18" charset="0"/>
                <a:cs typeface="Times New Roman" pitchFamily="18" charset="0"/>
              </a:rPr>
              <a:t> </a:t>
            </a:r>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1529620958"/>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Signs &amp; Symptoms</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pPr marL="514350" indent="-514350">
              <a:buFont typeface="+mj-lt"/>
              <a:buAutoNum type="arabicPeriod"/>
            </a:pPr>
            <a:r>
              <a:rPr lang="en-US" dirty="0" smtClean="0">
                <a:latin typeface="Times New Roman" pitchFamily="18" charset="0"/>
                <a:cs typeface="Times New Roman" pitchFamily="18" charset="0"/>
              </a:rPr>
              <a:t>Incubation period is from 7- 28 days.</a:t>
            </a:r>
          </a:p>
          <a:p>
            <a:pPr marL="514350" indent="-514350">
              <a:buFont typeface="+mj-lt"/>
              <a:buAutoNum type="arabicPeriod"/>
            </a:pPr>
            <a:r>
              <a:rPr lang="en-US" dirty="0" smtClean="0">
                <a:latin typeface="Times New Roman" pitchFamily="18" charset="0"/>
                <a:cs typeface="Times New Roman" pitchFamily="18" charset="0"/>
              </a:rPr>
              <a:t>Initially a small, transient, non-indurated vesicular lesion is formed which ulcerate rapidly, heals quickly, and may pass unnoticed.</a:t>
            </a:r>
          </a:p>
          <a:p>
            <a:pPr marL="514350" indent="-514350">
              <a:buFont typeface="+mj-lt"/>
              <a:buAutoNum type="arabicPeriod"/>
            </a:pPr>
            <a:r>
              <a:rPr lang="en-US" dirty="0" smtClean="0">
                <a:latin typeface="Times New Roman" pitchFamily="18" charset="0"/>
                <a:cs typeface="Times New Roman" pitchFamily="18" charset="0"/>
              </a:rPr>
              <a:t>Usually, the first symptom is unilateral tender enlargement of the inguinal lymphatic nodes, which progresses to form a large, tender fluctuant mass that adheres to the deep tissues and has overlying red skin</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908087024"/>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marL="0" indent="0">
              <a:buNone/>
            </a:pPr>
            <a:r>
              <a:rPr lang="en-US" dirty="0" smtClean="0">
                <a:latin typeface="Times New Roman" pitchFamily="18" charset="0"/>
                <a:cs typeface="Times New Roman" pitchFamily="18" charset="0"/>
              </a:rPr>
              <a:t>4. Multiple sinuses develop, discharging purulent or blood stained material. Healing eventually occur with scar formation, but sinuses can persist or recur.</a:t>
            </a:r>
          </a:p>
          <a:p>
            <a:pPr marL="0" indent="0">
              <a:buNone/>
            </a:pPr>
            <a:r>
              <a:rPr lang="en-US" dirty="0" smtClean="0">
                <a:latin typeface="Times New Roman" pitchFamily="18" charset="0"/>
                <a:cs typeface="Times New Roman" pitchFamily="18" charset="0"/>
              </a:rPr>
              <a:t>5. Patient may complain of-Fever</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-Malaise</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-Headache</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-Joint pains</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-Anorexia &amp; vomiting</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537802986"/>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latin typeface="Times New Roman" pitchFamily="18" charset="0"/>
                <a:cs typeface="Times New Roman" pitchFamily="18" charset="0"/>
              </a:rPr>
              <a:t>6. In females, in whom the initial lesions may be on the cervix, or upper vagina it results in enlargement &amp; suppuration of perirectal and pelvic </a:t>
            </a:r>
            <a:r>
              <a:rPr lang="en-US" dirty="0" err="1" smtClean="0">
                <a:latin typeface="Times New Roman" pitchFamily="18" charset="0"/>
                <a:cs typeface="Times New Roman" pitchFamily="18" charset="0"/>
              </a:rPr>
              <a:t>lymphatics</a:t>
            </a:r>
            <a:r>
              <a:rPr lang="en-US" dirty="0" smtClean="0">
                <a:latin typeface="Times New Roman" pitchFamily="18" charset="0"/>
                <a:cs typeface="Times New Roman" pitchFamily="18" charset="0"/>
              </a:rPr>
              <a:t>.</a:t>
            </a:r>
          </a:p>
          <a:p>
            <a:pPr marL="0" indent="0">
              <a:buNone/>
            </a:pPr>
            <a:r>
              <a:rPr lang="en-US" dirty="0" smtClean="0">
                <a:latin typeface="Times New Roman" pitchFamily="18" charset="0"/>
                <a:cs typeface="Times New Roman" pitchFamily="18" charset="0"/>
              </a:rPr>
              <a:t>7. Rectal wall may be involved, leading to an ulcerative </a:t>
            </a:r>
            <a:r>
              <a:rPr lang="en-US" dirty="0" err="1" smtClean="0">
                <a:latin typeface="Times New Roman" pitchFamily="18" charset="0"/>
                <a:cs typeface="Times New Roman" pitchFamily="18" charset="0"/>
              </a:rPr>
              <a:t>proctitis</a:t>
            </a:r>
            <a:r>
              <a:rPr lang="en-US" dirty="0" smtClean="0">
                <a:latin typeface="Times New Roman" pitchFamily="18" charset="0"/>
                <a:cs typeface="Times New Roman" pitchFamily="18" charset="0"/>
              </a:rPr>
              <a:t> with blood stained purulent rectal discharges.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396221544"/>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latin typeface="Times New Roman" pitchFamily="18" charset="0"/>
                <a:cs typeface="Times New Roman" pitchFamily="18" charset="0"/>
              </a:rPr>
              <a:t>8. Chronic inflammation causes </a:t>
            </a:r>
            <a:r>
              <a:rPr lang="en-US" dirty="0" err="1" smtClean="0">
                <a:latin typeface="Times New Roman" pitchFamily="18" charset="0"/>
                <a:cs typeface="Times New Roman" pitchFamily="18" charset="0"/>
              </a:rPr>
              <a:t>blockeges</a:t>
            </a:r>
            <a:r>
              <a:rPr lang="en-US" dirty="0" smtClean="0">
                <a:latin typeface="Times New Roman" pitchFamily="18" charset="0"/>
                <a:cs typeface="Times New Roman" pitchFamily="18" charset="0"/>
              </a:rPr>
              <a:t> of the </a:t>
            </a:r>
            <a:r>
              <a:rPr lang="en-US" dirty="0" err="1" smtClean="0">
                <a:latin typeface="Times New Roman" pitchFamily="18" charset="0"/>
                <a:cs typeface="Times New Roman" pitchFamily="18" charset="0"/>
              </a:rPr>
              <a:t>lymphatics</a:t>
            </a:r>
            <a:r>
              <a:rPr lang="en-US" dirty="0" smtClean="0">
                <a:latin typeface="Times New Roman" pitchFamily="18" charset="0"/>
                <a:cs typeface="Times New Roman" pitchFamily="18" charset="0"/>
              </a:rPr>
              <a:t> leading to </a:t>
            </a:r>
            <a:r>
              <a:rPr lang="en-US" dirty="0" err="1" smtClean="0">
                <a:latin typeface="Times New Roman" pitchFamily="18" charset="0"/>
                <a:cs typeface="Times New Roman" pitchFamily="18" charset="0"/>
              </a:rPr>
              <a:t>oedema</a:t>
            </a:r>
            <a:r>
              <a:rPr lang="en-US" dirty="0" smtClean="0">
                <a:latin typeface="Times New Roman" pitchFamily="18" charset="0"/>
                <a:cs typeface="Times New Roman" pitchFamily="18" charset="0"/>
              </a:rPr>
              <a:t>, ulceration &amp; fistula formation.</a:t>
            </a:r>
          </a:p>
          <a:p>
            <a:pPr marL="0" indent="0">
              <a:buNone/>
            </a:pPr>
            <a:r>
              <a:rPr lang="en-US" dirty="0" smtClean="0">
                <a:latin typeface="Times New Roman" pitchFamily="18" charset="0"/>
                <a:cs typeface="Times New Roman" pitchFamily="18" charset="0"/>
              </a:rPr>
              <a:t>9. Gross swelling may eventually result in genital elephantiasis.</a:t>
            </a:r>
          </a:p>
          <a:p>
            <a:pPr marL="0" indent="0">
              <a:buNone/>
            </a:pPr>
            <a:r>
              <a:rPr lang="en-US" dirty="0" smtClean="0">
                <a:latin typeface="Times New Roman" pitchFamily="18" charset="0"/>
                <a:cs typeface="Times New Roman" pitchFamily="18" charset="0"/>
              </a:rPr>
              <a:t>10. Rectal strictures may be found in females and male homosexuals.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2409842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 typeface="Wingdings" pitchFamily="2" charset="2"/>
              <a:buChar char="Ø"/>
            </a:pPr>
            <a:r>
              <a:rPr lang="en-US" dirty="0" smtClean="0">
                <a:effectLst/>
                <a:latin typeface="Times New Roman" pitchFamily="18" charset="0"/>
                <a:cs typeface="Times New Roman" pitchFamily="18" charset="0"/>
              </a:rPr>
              <a:t>Chancroid, </a:t>
            </a:r>
            <a:r>
              <a:rPr lang="en-US" dirty="0" err="1" smtClean="0">
                <a:solidFill>
                  <a:srgbClr val="002060"/>
                </a:solidFill>
                <a:effectLst/>
                <a:latin typeface="Times New Roman" pitchFamily="18" charset="0"/>
                <a:cs typeface="Times New Roman" pitchFamily="18" charset="0"/>
              </a:rPr>
              <a:t>lymphogranuloma</a:t>
            </a:r>
            <a:r>
              <a:rPr lang="en-US" dirty="0" smtClean="0">
                <a:solidFill>
                  <a:srgbClr val="002060"/>
                </a:solidFill>
                <a:effectLst/>
                <a:latin typeface="Times New Roman" pitchFamily="18" charset="0"/>
                <a:cs typeface="Times New Roman" pitchFamily="18" charset="0"/>
              </a:rPr>
              <a:t> </a:t>
            </a:r>
            <a:r>
              <a:rPr lang="en-US" dirty="0" err="1" smtClean="0">
                <a:solidFill>
                  <a:srgbClr val="002060"/>
                </a:solidFill>
                <a:effectLst/>
                <a:latin typeface="Times New Roman" pitchFamily="18" charset="0"/>
                <a:cs typeface="Times New Roman" pitchFamily="18" charset="0"/>
              </a:rPr>
              <a:t>venereum</a:t>
            </a:r>
            <a:r>
              <a:rPr lang="en-US" dirty="0" smtClean="0">
                <a:effectLst/>
                <a:latin typeface="Times New Roman" pitchFamily="18" charset="0"/>
                <a:cs typeface="Times New Roman" pitchFamily="18" charset="0"/>
              </a:rPr>
              <a:t> and </a:t>
            </a:r>
            <a:r>
              <a:rPr lang="en-US" dirty="0" smtClean="0">
                <a:solidFill>
                  <a:srgbClr val="002060"/>
                </a:solidFill>
                <a:effectLst/>
                <a:latin typeface="Times New Roman" pitchFamily="18" charset="0"/>
                <a:cs typeface="Times New Roman" pitchFamily="18" charset="0"/>
              </a:rPr>
              <a:t>granuloma </a:t>
            </a:r>
            <a:r>
              <a:rPr lang="en-US" dirty="0" err="1" smtClean="0">
                <a:solidFill>
                  <a:srgbClr val="002060"/>
                </a:solidFill>
                <a:effectLst/>
                <a:latin typeface="Times New Roman" pitchFamily="18" charset="0"/>
                <a:cs typeface="Times New Roman" pitchFamily="18" charset="0"/>
              </a:rPr>
              <a:t>inguinale</a:t>
            </a:r>
            <a:r>
              <a:rPr lang="en-US" dirty="0" smtClean="0">
                <a:effectLst/>
                <a:latin typeface="Times New Roman" pitchFamily="18" charset="0"/>
                <a:cs typeface="Times New Roman" pitchFamily="18" charset="0"/>
              </a:rPr>
              <a:t> are usually seen in tropical countries. Hepatitis viruses A, B, C and D may be acquired sexually, as well as by other routes. </a:t>
            </a:r>
            <a:endParaRPr lang="en-US" dirty="0" smtClean="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2151999239"/>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Diagnosis </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571500" indent="-571500">
              <a:buFont typeface="+mj-lt"/>
              <a:buAutoNum type="romanLcPeriod"/>
            </a:pPr>
            <a:r>
              <a:rPr lang="en-US" dirty="0" smtClean="0">
                <a:latin typeface="Times New Roman" pitchFamily="18" charset="0"/>
                <a:cs typeface="Times New Roman" pitchFamily="18" charset="0"/>
              </a:rPr>
              <a:t>Clinical picture of lymphadenitis</a:t>
            </a:r>
          </a:p>
          <a:p>
            <a:pPr marL="571500" indent="-571500">
              <a:buFont typeface="+mj-lt"/>
              <a:buAutoNum type="romanLcPeriod"/>
            </a:pPr>
            <a:r>
              <a:rPr lang="en-US" dirty="0" smtClean="0">
                <a:latin typeface="Times New Roman" pitchFamily="18" charset="0"/>
                <a:cs typeface="Times New Roman" pitchFamily="18" charset="0"/>
              </a:rPr>
              <a:t>Isolation of </a:t>
            </a:r>
            <a:r>
              <a:rPr lang="en-US" dirty="0" err="1" smtClean="0">
                <a:latin typeface="Times New Roman" pitchFamily="18" charset="0"/>
                <a:cs typeface="Times New Roman" pitchFamily="18" charset="0"/>
              </a:rPr>
              <a:t>clamydia</a:t>
            </a:r>
            <a:r>
              <a:rPr lang="en-US" dirty="0" smtClean="0">
                <a:latin typeface="Times New Roman" pitchFamily="18" charset="0"/>
                <a:cs typeface="Times New Roman" pitchFamily="18" charset="0"/>
              </a:rPr>
              <a:t> from lymph nodes</a:t>
            </a:r>
          </a:p>
          <a:p>
            <a:pPr marL="571500" indent="-571500">
              <a:buFont typeface="+mj-lt"/>
              <a:buAutoNum type="romanLcPeriod"/>
            </a:pPr>
            <a:r>
              <a:rPr lang="en-US" dirty="0" smtClean="0">
                <a:latin typeface="Times New Roman" pitchFamily="18" charset="0"/>
                <a:cs typeface="Times New Roman" pitchFamily="18" charset="0"/>
              </a:rPr>
              <a:t>Serological tests for syphilis, in case both cases co-exist.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894943961"/>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Treatment </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514350" indent="-514350">
              <a:buFont typeface="+mj-lt"/>
              <a:buAutoNum type="alphaLcParenR"/>
            </a:pPr>
            <a:r>
              <a:rPr lang="en-US" dirty="0" smtClean="0">
                <a:latin typeface="Times New Roman" pitchFamily="18" charset="0"/>
                <a:cs typeface="Times New Roman" pitchFamily="18" charset="0"/>
              </a:rPr>
              <a:t>Fluctuant </a:t>
            </a:r>
            <a:r>
              <a:rPr lang="en-US" dirty="0" err="1" smtClean="0">
                <a:latin typeface="Times New Roman" pitchFamily="18" charset="0"/>
                <a:cs typeface="Times New Roman" pitchFamily="18" charset="0"/>
              </a:rPr>
              <a:t>bubos</a:t>
            </a:r>
            <a:r>
              <a:rPr lang="en-US" dirty="0" smtClean="0">
                <a:latin typeface="Times New Roman" pitchFamily="18" charset="0"/>
                <a:cs typeface="Times New Roman" pitchFamily="18" charset="0"/>
              </a:rPr>
              <a:t> should be aspirated NOT incised.</a:t>
            </a:r>
          </a:p>
          <a:p>
            <a:pPr marL="514350" indent="-514350">
              <a:buFont typeface="+mj-lt"/>
              <a:buAutoNum type="alphaLcParenR"/>
            </a:pPr>
            <a:r>
              <a:rPr lang="en-US" dirty="0" smtClean="0">
                <a:latin typeface="Times New Roman" pitchFamily="18" charset="0"/>
                <a:cs typeface="Times New Roman" pitchFamily="18" charset="0"/>
              </a:rPr>
              <a:t>Abscesses &amp; fistulas may require surgery</a:t>
            </a:r>
          </a:p>
          <a:p>
            <a:pPr marL="514350" indent="-514350">
              <a:buFont typeface="+mj-lt"/>
              <a:buAutoNum type="alphaLcParenR"/>
            </a:pPr>
            <a:r>
              <a:rPr lang="en-US" dirty="0" smtClean="0">
                <a:latin typeface="Times New Roman" pitchFamily="18" charset="0"/>
                <a:cs typeface="Times New Roman" pitchFamily="18" charset="0"/>
              </a:rPr>
              <a:t>Rectal stricture can usually be dilated</a:t>
            </a:r>
          </a:p>
          <a:p>
            <a:pPr marL="514350" indent="-514350">
              <a:buFont typeface="+mj-lt"/>
              <a:buAutoNum type="alphaLcParenR"/>
            </a:pPr>
            <a:r>
              <a:rPr lang="en-US" dirty="0" smtClean="0">
                <a:latin typeface="Times New Roman" pitchFamily="18" charset="0"/>
                <a:cs typeface="Times New Roman" pitchFamily="18" charset="0"/>
              </a:rPr>
              <a:t>Elephantiasis is treated by a plastic surgeon</a:t>
            </a:r>
          </a:p>
          <a:p>
            <a:pPr marL="514350" indent="-514350">
              <a:buFont typeface="+mj-lt"/>
              <a:buAutoNum type="alphaLcParenR"/>
            </a:pPr>
            <a:r>
              <a:rPr lang="en-US" dirty="0" smtClean="0">
                <a:latin typeface="Times New Roman" pitchFamily="18" charset="0"/>
                <a:cs typeface="Times New Roman" pitchFamily="18" charset="0"/>
              </a:rPr>
              <a:t>All sex contacts examined &amp; patient kept under observation for 6 months after successful treatment.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455255442"/>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latin typeface="Times New Roman" pitchFamily="18" charset="0"/>
                <a:cs typeface="Times New Roman" pitchFamily="18" charset="0"/>
              </a:rPr>
              <a:t>f) Antibiotics –Tetracycline 500mg QID for 14 days or            -Doxycycline 100mg BD for 14 days or            -Erythromycin 500mg QID for 14 days or            -</a:t>
            </a:r>
            <a:r>
              <a:rPr lang="en-US" dirty="0" err="1" smtClean="0">
                <a:latin typeface="Times New Roman" pitchFamily="18" charset="0"/>
                <a:cs typeface="Times New Roman" pitchFamily="18" charset="0"/>
              </a:rPr>
              <a:t>Sulphamethoxazole</a:t>
            </a:r>
            <a:r>
              <a:rPr lang="en-US" dirty="0" smtClean="0">
                <a:latin typeface="Times New Roman" pitchFamily="18" charset="0"/>
                <a:cs typeface="Times New Roman" pitchFamily="18" charset="0"/>
              </a:rPr>
              <a:t> 1 </a:t>
            </a:r>
            <a:r>
              <a:rPr lang="en-US" dirty="0" err="1" smtClean="0">
                <a:latin typeface="Times New Roman" pitchFamily="18" charset="0"/>
                <a:cs typeface="Times New Roman" pitchFamily="18" charset="0"/>
              </a:rPr>
              <a:t>gm</a:t>
            </a:r>
            <a:r>
              <a:rPr lang="en-US" dirty="0" smtClean="0">
                <a:latin typeface="Times New Roman" pitchFamily="18" charset="0"/>
                <a:cs typeface="Times New Roman" pitchFamily="18" charset="0"/>
              </a:rPr>
              <a:t> orally BD for 14 days. </a:t>
            </a:r>
          </a:p>
          <a:p>
            <a:pPr marL="0" indent="0">
              <a:buNone/>
            </a:pPr>
            <a:r>
              <a:rPr lang="en-US" b="1" dirty="0" smtClean="0">
                <a:latin typeface="Times New Roman" pitchFamily="18" charset="0"/>
                <a:cs typeface="Times New Roman" pitchFamily="18" charset="0"/>
              </a:rPr>
              <a:t>NB: Chloramphenicol produces good results but use is not recommended due to its potential serious toxic effects.</a:t>
            </a:r>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1699997213"/>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FF0000"/>
                </a:solidFill>
                <a:latin typeface="Times New Roman" pitchFamily="18" charset="0"/>
                <a:cs typeface="Times New Roman" pitchFamily="18" charset="0"/>
              </a:rPr>
              <a:t>GENITAL DISCHARGES IN THE FEMALE</a:t>
            </a:r>
            <a:endParaRPr lang="en-US" sz="32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Font typeface="Wingdings" pitchFamily="2" charset="2"/>
              <a:buChar char="Ø"/>
            </a:pPr>
            <a:r>
              <a:rPr lang="en-US" dirty="0" smtClean="0">
                <a:latin typeface="Times New Roman" pitchFamily="18" charset="0"/>
                <a:cs typeface="Times New Roman" pitchFamily="18" charset="0"/>
              </a:rPr>
              <a:t>Causes of vaginal discharge include:</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a) </a:t>
            </a:r>
            <a:r>
              <a:rPr lang="en-US" dirty="0" smtClean="0">
                <a:solidFill>
                  <a:srgbClr val="C00000"/>
                </a:solidFill>
                <a:latin typeface="Times New Roman" pitchFamily="18" charset="0"/>
                <a:cs typeface="Times New Roman" pitchFamily="18" charset="0"/>
              </a:rPr>
              <a:t>Candida </a:t>
            </a:r>
            <a:r>
              <a:rPr lang="en-US" dirty="0" err="1" smtClean="0">
                <a:solidFill>
                  <a:srgbClr val="C00000"/>
                </a:solidFill>
                <a:latin typeface="Times New Roman" pitchFamily="18" charset="0"/>
                <a:cs typeface="Times New Roman" pitchFamily="18" charset="0"/>
              </a:rPr>
              <a:t>vulvovaginitis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monilia</a:t>
            </a:r>
            <a:r>
              <a:rPr lang="en-US" dirty="0" smtClean="0">
                <a:latin typeface="Times New Roman" pitchFamily="18" charset="0"/>
                <a:cs typeface="Times New Roman" pitchFamily="18" charset="0"/>
              </a:rPr>
              <a:t> or    	thrush)</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b) </a:t>
            </a:r>
            <a:r>
              <a:rPr lang="en-US" dirty="0" err="1" smtClean="0">
                <a:solidFill>
                  <a:srgbClr val="C00000"/>
                </a:solidFill>
                <a:latin typeface="Times New Roman" pitchFamily="18" charset="0"/>
                <a:cs typeface="Times New Roman" pitchFamily="18" charset="0"/>
              </a:rPr>
              <a:t>Trichomonas</a:t>
            </a:r>
            <a:r>
              <a:rPr lang="en-US" dirty="0" smtClean="0">
                <a:solidFill>
                  <a:srgbClr val="C00000"/>
                </a:solidFill>
                <a:latin typeface="Times New Roman" pitchFamily="18" charset="0"/>
                <a:cs typeface="Times New Roman" pitchFamily="18" charset="0"/>
              </a:rPr>
              <a:t> </a:t>
            </a:r>
            <a:r>
              <a:rPr lang="en-US" dirty="0" err="1" smtClean="0">
                <a:solidFill>
                  <a:srgbClr val="C00000"/>
                </a:solidFill>
                <a:latin typeface="Times New Roman" pitchFamily="18" charset="0"/>
                <a:cs typeface="Times New Roman" pitchFamily="18" charset="0"/>
              </a:rPr>
              <a:t>vaginalis</a:t>
            </a:r>
            <a:r>
              <a:rPr lang="en-US" dirty="0" smtClean="0">
                <a:latin typeface="Times New Roman" pitchFamily="18" charset="0"/>
                <a:cs typeface="Times New Roman" pitchFamily="18" charset="0"/>
              </a:rPr>
              <a:t> and</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c) </a:t>
            </a:r>
            <a:r>
              <a:rPr lang="en-US" dirty="0" smtClean="0">
                <a:solidFill>
                  <a:srgbClr val="C00000"/>
                </a:solidFill>
                <a:latin typeface="Times New Roman" pitchFamily="18" charset="0"/>
                <a:cs typeface="Times New Roman" pitchFamily="18" charset="0"/>
              </a:rPr>
              <a:t>Bacterial </a:t>
            </a:r>
            <a:r>
              <a:rPr lang="en-US" dirty="0" err="1" smtClean="0">
                <a:solidFill>
                  <a:srgbClr val="C00000"/>
                </a:solidFill>
                <a:latin typeface="Times New Roman" pitchFamily="18" charset="0"/>
                <a:cs typeface="Times New Roman" pitchFamily="18" charset="0"/>
              </a:rPr>
              <a:t>vaginosis</a:t>
            </a:r>
            <a:endParaRPr lang="en-US" dirty="0" smtClean="0">
              <a:solidFill>
                <a:srgbClr val="C00000"/>
              </a:solidFill>
              <a:latin typeface="Times New Roman" pitchFamily="18" charset="0"/>
              <a:cs typeface="Times New Roman" pitchFamily="18" charset="0"/>
            </a:endParaRPr>
          </a:p>
          <a:p>
            <a:pPr>
              <a:buFont typeface="Wingdings" pitchFamily="2" charset="2"/>
              <a:buChar char="Ø"/>
            </a:pPr>
            <a:r>
              <a:rPr lang="en-US" dirty="0" err="1" smtClean="0">
                <a:latin typeface="Times New Roman" pitchFamily="18" charset="0"/>
                <a:cs typeface="Times New Roman" pitchFamily="18" charset="0"/>
              </a:rPr>
              <a:t>Endocervical</a:t>
            </a:r>
            <a:r>
              <a:rPr lang="en-US" dirty="0" smtClean="0">
                <a:latin typeface="Times New Roman" pitchFamily="18" charset="0"/>
                <a:cs typeface="Times New Roman" pitchFamily="18" charset="0"/>
              </a:rPr>
              <a:t> discharge can be caused by </a:t>
            </a:r>
            <a:r>
              <a:rPr lang="en-US" dirty="0" err="1" smtClean="0">
                <a:solidFill>
                  <a:srgbClr val="0070C0"/>
                </a:solidFill>
                <a:latin typeface="Times New Roman" pitchFamily="18" charset="0"/>
                <a:cs typeface="Times New Roman" pitchFamily="18" charset="0"/>
              </a:rPr>
              <a:t>gonorrhoea</a:t>
            </a:r>
            <a:r>
              <a:rPr lang="en-US" dirty="0" smtClean="0">
                <a:latin typeface="Times New Roman" pitchFamily="18" charset="0"/>
                <a:cs typeface="Times New Roman" pitchFamily="18" charset="0"/>
              </a:rPr>
              <a:t>, </a:t>
            </a:r>
            <a:r>
              <a:rPr lang="en-US" dirty="0" err="1" smtClean="0">
                <a:solidFill>
                  <a:srgbClr val="0070C0"/>
                </a:solidFill>
                <a:latin typeface="Times New Roman" pitchFamily="18" charset="0"/>
                <a:cs typeface="Times New Roman" pitchFamily="18" charset="0"/>
              </a:rPr>
              <a:t>clamydia</a:t>
            </a:r>
            <a:r>
              <a:rPr lang="en-US" dirty="0" smtClean="0">
                <a:solidFill>
                  <a:srgbClr val="0070C0"/>
                </a:solidFill>
                <a:latin typeface="Times New Roman" pitchFamily="18" charset="0"/>
                <a:cs typeface="Times New Roman" pitchFamily="18" charset="0"/>
              </a:rPr>
              <a:t> trachomatis</a:t>
            </a:r>
            <a:r>
              <a:rPr lang="en-US" dirty="0" smtClean="0">
                <a:latin typeface="Times New Roman" pitchFamily="18" charset="0"/>
                <a:cs typeface="Times New Roman" pitchFamily="18" charset="0"/>
              </a:rPr>
              <a:t> and </a:t>
            </a:r>
            <a:r>
              <a:rPr lang="en-US" dirty="0" smtClean="0">
                <a:solidFill>
                  <a:srgbClr val="0070C0"/>
                </a:solidFill>
                <a:latin typeface="Times New Roman" pitchFamily="18" charset="0"/>
                <a:cs typeface="Times New Roman" pitchFamily="18" charset="0"/>
              </a:rPr>
              <a:t>mycoplasma </a:t>
            </a:r>
            <a:r>
              <a:rPr lang="en-US" dirty="0" err="1" smtClean="0">
                <a:solidFill>
                  <a:srgbClr val="0070C0"/>
                </a:solidFill>
                <a:latin typeface="Times New Roman" pitchFamily="18" charset="0"/>
                <a:cs typeface="Times New Roman" pitchFamily="18" charset="0"/>
              </a:rPr>
              <a:t>hominis</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805930856"/>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marL="514350" indent="-514350">
              <a:buAutoNum type="arabicPeriod"/>
            </a:pPr>
            <a:r>
              <a:rPr lang="en-US" b="1" dirty="0" smtClean="0">
                <a:solidFill>
                  <a:srgbClr val="C00000"/>
                </a:solidFill>
                <a:latin typeface="Times New Roman" pitchFamily="18" charset="0"/>
                <a:cs typeface="Times New Roman" pitchFamily="18" charset="0"/>
              </a:rPr>
              <a:t>Candida </a:t>
            </a:r>
            <a:r>
              <a:rPr lang="en-US" b="1" dirty="0" err="1" smtClean="0">
                <a:solidFill>
                  <a:srgbClr val="C00000"/>
                </a:solidFill>
                <a:latin typeface="Times New Roman" pitchFamily="18" charset="0"/>
                <a:cs typeface="Times New Roman" pitchFamily="18" charset="0"/>
              </a:rPr>
              <a:t>vulvovaginitis</a:t>
            </a:r>
            <a:endParaRPr lang="en-US" b="1" dirty="0" smtClean="0">
              <a:solidFill>
                <a:srgbClr val="C00000"/>
              </a:solidFill>
              <a:latin typeface="Times New Roman" pitchFamily="18" charset="0"/>
              <a:cs typeface="Times New Roman" pitchFamily="18" charset="0"/>
            </a:endParaRPr>
          </a:p>
          <a:p>
            <a:pPr>
              <a:buFont typeface="Wingdings" pitchFamily="2" charset="2"/>
              <a:buChar char="Ø"/>
            </a:pPr>
            <a:r>
              <a:rPr lang="en-US" dirty="0" smtClean="0">
                <a:latin typeface="Times New Roman" pitchFamily="18" charset="0"/>
                <a:cs typeface="Times New Roman" pitchFamily="18" charset="0"/>
              </a:rPr>
              <a:t>Common infection of the vulva and vagina caused by a fungus called </a:t>
            </a:r>
            <a:r>
              <a:rPr lang="en-US" dirty="0">
                <a:solidFill>
                  <a:srgbClr val="0070C0"/>
                </a:solidFill>
                <a:latin typeface="Times New Roman" pitchFamily="18" charset="0"/>
                <a:cs typeface="Times New Roman" pitchFamily="18" charset="0"/>
              </a:rPr>
              <a:t>C</a:t>
            </a:r>
            <a:r>
              <a:rPr lang="en-US" dirty="0" smtClean="0">
                <a:solidFill>
                  <a:srgbClr val="0070C0"/>
                </a:solidFill>
                <a:latin typeface="Times New Roman" pitchFamily="18" charset="0"/>
                <a:cs typeface="Times New Roman" pitchFamily="18" charset="0"/>
              </a:rPr>
              <a:t>andida </a:t>
            </a:r>
            <a:r>
              <a:rPr lang="en-US" dirty="0" err="1" smtClean="0">
                <a:solidFill>
                  <a:srgbClr val="0070C0"/>
                </a:solidFill>
                <a:latin typeface="Times New Roman" pitchFamily="18" charset="0"/>
                <a:cs typeface="Times New Roman" pitchFamily="18" charset="0"/>
              </a:rPr>
              <a:t>albicans</a:t>
            </a:r>
            <a:r>
              <a:rPr lang="en-US" dirty="0" smtClean="0">
                <a:solidFill>
                  <a:srgbClr val="0070C0"/>
                </a:solidFill>
                <a:latin typeface="Times New Roman" pitchFamily="18" charset="0"/>
                <a:cs typeface="Times New Roman" pitchFamily="18" charset="0"/>
              </a:rPr>
              <a:t>.</a:t>
            </a:r>
          </a:p>
          <a:p>
            <a:pPr>
              <a:buFont typeface="Wingdings" pitchFamily="2" charset="2"/>
              <a:buChar char="Ø"/>
            </a:pPr>
            <a:r>
              <a:rPr lang="en-US" dirty="0" smtClean="0">
                <a:latin typeface="Times New Roman" pitchFamily="18" charset="0"/>
                <a:cs typeface="Times New Roman" pitchFamily="18" charset="0"/>
              </a:rPr>
              <a:t>It is not always transmitted by sexual intercourse.</a:t>
            </a:r>
          </a:p>
          <a:p>
            <a:pPr>
              <a:buFont typeface="Wingdings" pitchFamily="2" charset="2"/>
              <a:buChar char="Ø"/>
            </a:pPr>
            <a:r>
              <a:rPr lang="en-US" dirty="0" smtClean="0">
                <a:latin typeface="Times New Roman" pitchFamily="18" charset="0"/>
                <a:cs typeface="Times New Roman" pitchFamily="18" charset="0"/>
              </a:rPr>
              <a:t>Predisposing factors are:</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-Diabetes mellitus</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-Systemic antibiotics</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-Pregnancy</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-Hormonal oral or injectable contraceptives</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-Decreased host immunity.</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981932274"/>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Clinical features</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571500" indent="-571500">
              <a:buFont typeface="+mj-lt"/>
              <a:buAutoNum type="romanLcPeriod"/>
            </a:pPr>
            <a:r>
              <a:rPr lang="en-US" dirty="0" smtClean="0">
                <a:latin typeface="Times New Roman" pitchFamily="18" charset="0"/>
                <a:cs typeface="Times New Roman" pitchFamily="18" charset="0"/>
              </a:rPr>
              <a:t>Vaginal discharge is creamy, white &amp; thick (curd like-</a:t>
            </a:r>
            <a:r>
              <a:rPr lang="en-US" dirty="0" err="1" smtClean="0">
                <a:latin typeface="Times New Roman" pitchFamily="18" charset="0"/>
                <a:cs typeface="Times New Roman" pitchFamily="18" charset="0"/>
              </a:rPr>
              <a:t>maziwa</a:t>
            </a:r>
            <a:r>
              <a:rPr lang="en-US" dirty="0" smtClean="0">
                <a:latin typeface="Times New Roman" pitchFamily="18" charset="0"/>
                <a:cs typeface="Times New Roman" pitchFamily="18" charset="0"/>
              </a:rPr>
              <a:t> mala)</a:t>
            </a:r>
          </a:p>
          <a:p>
            <a:pPr marL="571500" indent="-571500">
              <a:buFont typeface="+mj-lt"/>
              <a:buAutoNum type="romanLcPeriod"/>
            </a:pPr>
            <a:r>
              <a:rPr lang="en-US" dirty="0" smtClean="0">
                <a:latin typeface="Times New Roman" pitchFamily="18" charset="0"/>
                <a:cs typeface="Times New Roman" pitchFamily="18" charset="0"/>
              </a:rPr>
              <a:t>It is associated with itching, burning &amp; soreness during micturition and sexual intercourse</a:t>
            </a:r>
          </a:p>
          <a:p>
            <a:pPr marL="571500" indent="-571500">
              <a:buFont typeface="+mj-lt"/>
              <a:buAutoNum type="romanLcPeriod"/>
            </a:pPr>
            <a:r>
              <a:rPr lang="en-US" dirty="0" smtClean="0">
                <a:latin typeface="Times New Roman" pitchFamily="18" charset="0"/>
                <a:cs typeface="Times New Roman" pitchFamily="18" charset="0"/>
              </a:rPr>
              <a:t>There is erythema, excoriation &amp; fissures.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021451600"/>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Investigations </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latin typeface="Times New Roman" pitchFamily="18" charset="0"/>
                <a:cs typeface="Times New Roman" pitchFamily="18" charset="0"/>
              </a:rPr>
              <a:t>Diagnosis is mainly clinical</a:t>
            </a:r>
          </a:p>
          <a:p>
            <a:pPr marL="514350" indent="-514350">
              <a:buFont typeface="+mj-lt"/>
              <a:buAutoNum type="arabicPeriod"/>
            </a:pPr>
            <a:r>
              <a:rPr lang="en-US" dirty="0" smtClean="0">
                <a:latin typeface="Times New Roman" pitchFamily="18" charset="0"/>
                <a:cs typeface="Times New Roman" pitchFamily="18" charset="0"/>
              </a:rPr>
              <a:t>Wet mount is prepared by putting a drop of the discharge onto a glass slide and adding a drop of saline or 10% potassium hydroxide (KOH) and covering with a cover slip. Examine under low-power microscope. Candida </a:t>
            </a:r>
            <a:r>
              <a:rPr lang="en-US" dirty="0" err="1" smtClean="0">
                <a:latin typeface="Times New Roman" pitchFamily="18" charset="0"/>
                <a:cs typeface="Times New Roman" pitchFamily="18" charset="0"/>
              </a:rPr>
              <a:t>albicans</a:t>
            </a:r>
            <a:r>
              <a:rPr lang="en-US" dirty="0" smtClean="0">
                <a:latin typeface="Times New Roman" pitchFamily="18" charset="0"/>
                <a:cs typeface="Times New Roman" pitchFamily="18" charset="0"/>
              </a:rPr>
              <a:t> is identified by </a:t>
            </a:r>
            <a:r>
              <a:rPr lang="en-US" dirty="0" err="1" smtClean="0">
                <a:latin typeface="Times New Roman" pitchFamily="18" charset="0"/>
                <a:cs typeface="Times New Roman" pitchFamily="18" charset="0"/>
              </a:rPr>
              <a:t>pseudohyphae</a:t>
            </a:r>
            <a:r>
              <a:rPr lang="en-US" dirty="0" smtClean="0">
                <a:latin typeface="Times New Roman" pitchFamily="18" charset="0"/>
                <a:cs typeface="Times New Roman" pitchFamily="18" charset="0"/>
              </a:rPr>
              <a:t> and spores.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925479428"/>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Management </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514350" indent="-514350">
              <a:buFont typeface="+mj-lt"/>
              <a:buAutoNum type="alphaLcParenR"/>
            </a:pPr>
            <a:r>
              <a:rPr lang="en-US" dirty="0" smtClean="0">
                <a:latin typeface="Times New Roman" pitchFamily="18" charset="0"/>
                <a:cs typeface="Times New Roman" pitchFamily="18" charset="0"/>
              </a:rPr>
              <a:t>Give </a:t>
            </a:r>
            <a:r>
              <a:rPr lang="en-US" dirty="0" err="1" smtClean="0">
                <a:latin typeface="Times New Roman" pitchFamily="18" charset="0"/>
                <a:cs typeface="Times New Roman" pitchFamily="18" charset="0"/>
              </a:rPr>
              <a:t>clotrimazole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pessaries</a:t>
            </a:r>
            <a:r>
              <a:rPr lang="en-US" dirty="0" smtClean="0">
                <a:latin typeface="Times New Roman" pitchFamily="18" charset="0"/>
                <a:cs typeface="Times New Roman" pitchFamily="18" charset="0"/>
              </a:rPr>
              <a:t> 200mg OD for 6 days and </a:t>
            </a:r>
            <a:r>
              <a:rPr lang="en-US" dirty="0" err="1" smtClean="0">
                <a:latin typeface="Times New Roman" pitchFamily="18" charset="0"/>
                <a:cs typeface="Times New Roman" pitchFamily="18" charset="0"/>
              </a:rPr>
              <a:t>clotrimazole</a:t>
            </a:r>
            <a:r>
              <a:rPr lang="en-US" dirty="0" smtClean="0">
                <a:latin typeface="Times New Roman" pitchFamily="18" charset="0"/>
                <a:cs typeface="Times New Roman" pitchFamily="18" charset="0"/>
              </a:rPr>
              <a:t> cream</a:t>
            </a:r>
          </a:p>
          <a:p>
            <a:pPr marL="514350" indent="-514350">
              <a:buFont typeface="+mj-lt"/>
              <a:buAutoNum type="alphaLcParenR"/>
            </a:pPr>
            <a:r>
              <a:rPr lang="en-US" dirty="0" smtClean="0">
                <a:latin typeface="Times New Roman" pitchFamily="18" charset="0"/>
                <a:cs typeface="Times New Roman" pitchFamily="18" charset="0"/>
              </a:rPr>
              <a:t>Give fluconazole 200mg STAT</a:t>
            </a:r>
          </a:p>
          <a:p>
            <a:pPr marL="514350" indent="-514350">
              <a:buFont typeface="+mj-lt"/>
              <a:buAutoNum type="alphaLcParenR"/>
            </a:pPr>
            <a:r>
              <a:rPr lang="en-US" dirty="0" smtClean="0">
                <a:latin typeface="Times New Roman" pitchFamily="18" charset="0"/>
                <a:cs typeface="Times New Roman" pitchFamily="18" charset="0"/>
              </a:rPr>
              <a:t>Treat partner with fluconazole 200mg STAT and </a:t>
            </a:r>
            <a:r>
              <a:rPr lang="en-US" dirty="0" err="1" smtClean="0">
                <a:latin typeface="Times New Roman" pitchFamily="18" charset="0"/>
                <a:cs typeface="Times New Roman" pitchFamily="18" charset="0"/>
              </a:rPr>
              <a:t>clotrimazole</a:t>
            </a:r>
            <a:r>
              <a:rPr lang="en-US" dirty="0" smtClean="0">
                <a:latin typeface="Times New Roman" pitchFamily="18" charset="0"/>
                <a:cs typeface="Times New Roman" pitchFamily="18" charset="0"/>
              </a:rPr>
              <a:t> cream also</a:t>
            </a:r>
            <a:r>
              <a:rPr lang="en-US" dirty="0" smtClean="0">
                <a:latin typeface="Times New Roman" pitchFamily="18" charset="0"/>
                <a:cs typeface="Times New Roman" pitchFamily="18" charset="0"/>
              </a:rPr>
              <a:t>.</a:t>
            </a:r>
          </a:p>
          <a:p>
            <a:pPr marL="514350" indent="-514350">
              <a:buFont typeface="+mj-lt"/>
              <a:buAutoNum type="alphaLcParenR"/>
            </a:pPr>
            <a:r>
              <a:rPr lang="en-US" dirty="0">
                <a:latin typeface="Times New Roman" pitchFamily="18" charset="0"/>
                <a:cs typeface="Times New Roman" pitchFamily="18" charset="0"/>
              </a:rPr>
              <a:t>4Cs-(compliance, </a:t>
            </a:r>
            <a:r>
              <a:rPr lang="en-US" dirty="0" err="1">
                <a:latin typeface="Times New Roman" pitchFamily="18" charset="0"/>
                <a:cs typeface="Times New Roman" pitchFamily="18" charset="0"/>
              </a:rPr>
              <a:t>counselling</a:t>
            </a:r>
            <a:r>
              <a:rPr lang="en-US" dirty="0">
                <a:latin typeface="Times New Roman" pitchFamily="18" charset="0"/>
                <a:cs typeface="Times New Roman" pitchFamily="18" charset="0"/>
              </a:rPr>
              <a:t>, condom use &amp; contact)</a:t>
            </a:r>
          </a:p>
          <a:p>
            <a:pPr marL="514350" indent="-514350">
              <a:buFont typeface="+mj-lt"/>
              <a:buAutoNum type="alphaLcParenR"/>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969890154"/>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b="1" dirty="0" smtClean="0">
                <a:solidFill>
                  <a:srgbClr val="C00000"/>
                </a:solidFill>
                <a:latin typeface="Times New Roman" pitchFamily="18" charset="0"/>
                <a:cs typeface="Times New Roman" pitchFamily="18" charset="0"/>
              </a:rPr>
              <a:t>2. </a:t>
            </a:r>
            <a:r>
              <a:rPr lang="en-US" b="1" dirty="0" err="1" smtClean="0">
                <a:solidFill>
                  <a:srgbClr val="C00000"/>
                </a:solidFill>
                <a:latin typeface="Times New Roman" pitchFamily="18" charset="0"/>
                <a:cs typeface="Times New Roman" pitchFamily="18" charset="0"/>
              </a:rPr>
              <a:t>Trichomonas</a:t>
            </a:r>
            <a:r>
              <a:rPr lang="en-US" b="1" dirty="0" smtClean="0">
                <a:solidFill>
                  <a:srgbClr val="C00000"/>
                </a:solidFill>
                <a:latin typeface="Times New Roman" pitchFamily="18" charset="0"/>
                <a:cs typeface="Times New Roman" pitchFamily="18" charset="0"/>
              </a:rPr>
              <a:t> </a:t>
            </a:r>
            <a:r>
              <a:rPr lang="en-US" b="1" dirty="0" err="1" smtClean="0">
                <a:solidFill>
                  <a:srgbClr val="C00000"/>
                </a:solidFill>
                <a:latin typeface="Times New Roman" pitchFamily="18" charset="0"/>
                <a:cs typeface="Times New Roman" pitchFamily="18" charset="0"/>
              </a:rPr>
              <a:t>vaginalis</a:t>
            </a:r>
            <a:endParaRPr lang="en-US" b="1" dirty="0" smtClean="0">
              <a:solidFill>
                <a:srgbClr val="C00000"/>
              </a:solidFill>
              <a:latin typeface="Times New Roman" pitchFamily="18" charset="0"/>
              <a:cs typeface="Times New Roman" pitchFamily="18" charset="0"/>
            </a:endParaRPr>
          </a:p>
          <a:p>
            <a:pPr>
              <a:buFont typeface="Wingdings" pitchFamily="2" charset="2"/>
              <a:buChar char="Ø"/>
            </a:pPr>
            <a:r>
              <a:rPr lang="en-US" dirty="0" smtClean="0">
                <a:latin typeface="Times New Roman" pitchFamily="18" charset="0"/>
                <a:cs typeface="Times New Roman" pitchFamily="18" charset="0"/>
              </a:rPr>
              <a:t>It is a common cause of vaginal discharge.</a:t>
            </a:r>
          </a:p>
          <a:p>
            <a:pPr>
              <a:buFont typeface="Wingdings" pitchFamily="2" charset="2"/>
              <a:buChar char="Ø"/>
            </a:pPr>
            <a:r>
              <a:rPr lang="en-US" dirty="0" smtClean="0">
                <a:latin typeface="Times New Roman" pitchFamily="18" charset="0"/>
                <a:cs typeface="Times New Roman" pitchFamily="18" charset="0"/>
              </a:rPr>
              <a:t>Caused by </a:t>
            </a:r>
            <a:r>
              <a:rPr lang="en-US" dirty="0" err="1" smtClean="0">
                <a:latin typeface="Times New Roman" pitchFamily="18" charset="0"/>
                <a:cs typeface="Times New Roman" pitchFamily="18" charset="0"/>
              </a:rPr>
              <a:t>Trichomonas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vaginalis</a:t>
            </a:r>
            <a:r>
              <a:rPr lang="en-US" dirty="0" smtClean="0">
                <a:latin typeface="Times New Roman" pitchFamily="18" charset="0"/>
                <a:cs typeface="Times New Roman" pitchFamily="18" charset="0"/>
              </a:rPr>
              <a:t>, a </a:t>
            </a:r>
            <a:r>
              <a:rPr lang="en-US" dirty="0" err="1" smtClean="0">
                <a:latin typeface="Times New Roman" pitchFamily="18" charset="0"/>
                <a:cs typeface="Times New Roman" pitchFamily="18" charset="0"/>
              </a:rPr>
              <a:t>flagelated</a:t>
            </a:r>
            <a:r>
              <a:rPr lang="en-US" dirty="0" smtClean="0">
                <a:latin typeface="Times New Roman" pitchFamily="18" charset="0"/>
                <a:cs typeface="Times New Roman" pitchFamily="18" charset="0"/>
              </a:rPr>
              <a:t> protozoan, and is mainly sexually transmitted.</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40996986"/>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Clinical features</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Font typeface="Wingdings" pitchFamily="2" charset="2"/>
              <a:buChar char="Ø"/>
            </a:pPr>
            <a:r>
              <a:rPr lang="en-US" dirty="0" smtClean="0">
                <a:latin typeface="Times New Roman" pitchFamily="18" charset="0"/>
                <a:cs typeface="Times New Roman" pitchFamily="18" charset="0"/>
              </a:rPr>
              <a:t>Symptoms depends on the severity of the infection and include a frothy, watery, greenish-yellow, foul-smelling discharge.</a:t>
            </a:r>
          </a:p>
          <a:p>
            <a:pPr>
              <a:buFont typeface="Wingdings" pitchFamily="2" charset="2"/>
              <a:buChar char="Ø"/>
            </a:pPr>
            <a:r>
              <a:rPr lang="en-US" dirty="0" smtClean="0">
                <a:latin typeface="Times New Roman" pitchFamily="18" charset="0"/>
                <a:cs typeface="Times New Roman" pitchFamily="18" charset="0"/>
              </a:rPr>
              <a:t>Other features are:-Vaginal soreness</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-Dyspareunia &amp;</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-Post-coital spotting</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4962110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fontAlgn="ctr"/>
            <a:endParaRPr lang="en-US" dirty="0"/>
          </a:p>
          <a:p>
            <a:pPr fontAlgn="ctr">
              <a:buFont typeface="Wingdings" pitchFamily="2" charset="2"/>
              <a:buChar char="Ø"/>
            </a:pPr>
            <a:r>
              <a:rPr lang="en-US" dirty="0">
                <a:latin typeface="Times New Roman" pitchFamily="18" charset="0"/>
                <a:cs typeface="Times New Roman" pitchFamily="18" charset="0"/>
              </a:rPr>
              <a:t>As coincident infection with more than one STI is frequently </a:t>
            </a:r>
            <a:r>
              <a:rPr lang="en-US" dirty="0" smtClean="0">
                <a:latin typeface="Times New Roman" pitchFamily="18" charset="0"/>
                <a:cs typeface="Times New Roman" pitchFamily="18" charset="0"/>
              </a:rPr>
              <a:t>seen and routine full </a:t>
            </a:r>
            <a:r>
              <a:rPr lang="en-US" dirty="0">
                <a:latin typeface="Times New Roman" pitchFamily="18" charset="0"/>
                <a:cs typeface="Times New Roman" pitchFamily="18" charset="0"/>
              </a:rPr>
              <a:t>set of investigations at the patient's first visit </a:t>
            </a:r>
            <a:r>
              <a:rPr lang="en-US" dirty="0" smtClean="0">
                <a:latin typeface="Times New Roman" pitchFamily="18" charset="0"/>
                <a:cs typeface="Times New Roman" pitchFamily="18" charset="0"/>
              </a:rPr>
              <a:t>is recommended, </a:t>
            </a:r>
            <a:r>
              <a:rPr lang="en-US" dirty="0">
                <a:latin typeface="Times New Roman" pitchFamily="18" charset="0"/>
                <a:cs typeface="Times New Roman" pitchFamily="18" charset="0"/>
              </a:rPr>
              <a:t>regardless of the reason for attendance. In other settings, less comprehensive investigation may be appropriate.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extent of the examination largely reflects the likelihood of HIV infection or syphilis.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In </a:t>
            </a:r>
            <a:r>
              <a:rPr lang="en-US" dirty="0">
                <a:latin typeface="Times New Roman" pitchFamily="18" charset="0"/>
                <a:cs typeface="Times New Roman" pitchFamily="18" charset="0"/>
              </a:rPr>
              <a:t>other words, the extent of the examination is determined by the sexual history. </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010206526"/>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 typeface="Wingdings" pitchFamily="2" charset="2"/>
              <a:buChar char="Ø"/>
            </a:pPr>
            <a:r>
              <a:rPr lang="en-US" dirty="0" smtClean="0">
                <a:latin typeface="Times New Roman" pitchFamily="18" charset="0"/>
                <a:cs typeface="Times New Roman" pitchFamily="18" charset="0"/>
              </a:rPr>
              <a:t>Infection usually involves the vulva, vagina, cervix which may appear reddish &amp; swollen.</a:t>
            </a:r>
          </a:p>
          <a:p>
            <a:pPr marL="0" indent="0">
              <a:buNone/>
            </a:pPr>
            <a:r>
              <a:rPr lang="en-US" b="1" dirty="0" smtClean="0">
                <a:latin typeface="Times New Roman" pitchFamily="18" charset="0"/>
                <a:cs typeface="Times New Roman" pitchFamily="18" charset="0"/>
              </a:rPr>
              <a:t>Investigations</a:t>
            </a:r>
          </a:p>
          <a:p>
            <a:pPr marL="571500" indent="-571500">
              <a:buFont typeface="+mj-lt"/>
              <a:buAutoNum type="romanLcPeriod"/>
            </a:pPr>
            <a:r>
              <a:rPr lang="en-US" dirty="0" smtClean="0">
                <a:latin typeface="Times New Roman" pitchFamily="18" charset="0"/>
                <a:cs typeface="Times New Roman" pitchFamily="18" charset="0"/>
              </a:rPr>
              <a:t>Diagnosis is mainly clinical</a:t>
            </a:r>
          </a:p>
          <a:p>
            <a:pPr marL="571500" indent="-571500">
              <a:buFont typeface="+mj-lt"/>
              <a:buAutoNum type="romanLcPeriod"/>
            </a:pPr>
            <a:r>
              <a:rPr lang="en-US" dirty="0" smtClean="0">
                <a:latin typeface="Times New Roman" pitchFamily="18" charset="0"/>
                <a:cs typeface="Times New Roman" pitchFamily="18" charset="0"/>
              </a:rPr>
              <a:t>Wet mount preparation demonstrates flagellated protozoa</a:t>
            </a:r>
          </a:p>
          <a:p>
            <a:pPr marL="571500" indent="-571500">
              <a:buFont typeface="+mj-lt"/>
              <a:buAutoNum type="romanLcPeriod"/>
            </a:pPr>
            <a:r>
              <a:rPr lang="en-US" dirty="0" err="1" smtClean="0">
                <a:latin typeface="Times New Roman" pitchFamily="18" charset="0"/>
                <a:cs typeface="Times New Roman" pitchFamily="18" charset="0"/>
              </a:rPr>
              <a:t>Trichomonas</a:t>
            </a:r>
            <a:r>
              <a:rPr lang="en-US" dirty="0" smtClean="0">
                <a:latin typeface="Times New Roman" pitchFamily="18" charset="0"/>
                <a:cs typeface="Times New Roman" pitchFamily="18" charset="0"/>
              </a:rPr>
              <a:t> may also be noted on urine microscopy of pap smear.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217702285"/>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Management </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marL="514350" indent="-514350">
              <a:buFont typeface="+mj-lt"/>
              <a:buAutoNum type="arabicParenR"/>
            </a:pPr>
            <a:r>
              <a:rPr lang="en-US" dirty="0" smtClean="0">
                <a:latin typeface="Times New Roman" pitchFamily="18" charset="0"/>
                <a:cs typeface="Times New Roman" pitchFamily="18" charset="0"/>
              </a:rPr>
              <a:t>Metronidazole 400mg TDS for 7 days</a:t>
            </a:r>
          </a:p>
          <a:p>
            <a:pPr marL="514350" indent="-514350">
              <a:buFont typeface="+mj-lt"/>
              <a:buAutoNum type="arabicParenR"/>
            </a:pPr>
            <a:r>
              <a:rPr lang="en-US" dirty="0" smtClean="0">
                <a:latin typeface="Times New Roman" pitchFamily="18" charset="0"/>
                <a:cs typeface="Times New Roman" pitchFamily="18" charset="0"/>
              </a:rPr>
              <a:t>The same dose for the male partner ( Alcohol consumption to be avoided during treatment with metronidazole)</a:t>
            </a:r>
          </a:p>
          <a:p>
            <a:pPr marL="514350" indent="-514350">
              <a:buFont typeface="+mj-lt"/>
              <a:buAutoNum type="arabicParenR"/>
            </a:pPr>
            <a:r>
              <a:rPr lang="en-US" dirty="0" smtClean="0">
                <a:latin typeface="Times New Roman" pitchFamily="18" charset="0"/>
                <a:cs typeface="Times New Roman" pitchFamily="18" charset="0"/>
              </a:rPr>
              <a:t>Drug to be avoided during first trimester of pregnancy. If possible withhold treatment until third month of pregnancy. </a:t>
            </a:r>
            <a:endParaRPr lang="en-US" dirty="0" smtClean="0">
              <a:latin typeface="Times New Roman" pitchFamily="18" charset="0"/>
              <a:cs typeface="Times New Roman" pitchFamily="18" charset="0"/>
            </a:endParaRPr>
          </a:p>
          <a:p>
            <a:pPr marL="514350" indent="-514350">
              <a:buFont typeface="+mj-lt"/>
              <a:buAutoNum type="arabicParenR"/>
            </a:pPr>
            <a:r>
              <a:rPr lang="en-US" dirty="0">
                <a:latin typeface="Times New Roman" pitchFamily="18" charset="0"/>
                <a:cs typeface="Times New Roman" pitchFamily="18" charset="0"/>
              </a:rPr>
              <a:t>4Cs-(compliance, </a:t>
            </a:r>
            <a:r>
              <a:rPr lang="en-US" dirty="0" err="1">
                <a:latin typeface="Times New Roman" pitchFamily="18" charset="0"/>
                <a:cs typeface="Times New Roman" pitchFamily="18" charset="0"/>
              </a:rPr>
              <a:t>counselling</a:t>
            </a:r>
            <a:r>
              <a:rPr lang="en-US" dirty="0">
                <a:latin typeface="Times New Roman" pitchFamily="18" charset="0"/>
                <a:cs typeface="Times New Roman" pitchFamily="18" charset="0"/>
              </a:rPr>
              <a:t>, condom use &amp; contact)</a:t>
            </a:r>
          </a:p>
          <a:p>
            <a:pPr marL="514350" indent="-514350">
              <a:buFont typeface="+mj-lt"/>
              <a:buAutoNum type="arabicParenR"/>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83393713"/>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C00000"/>
                </a:solidFill>
                <a:latin typeface="Times New Roman" pitchFamily="18" charset="0"/>
                <a:cs typeface="Times New Roman" pitchFamily="18" charset="0"/>
              </a:rPr>
              <a:t>3.Bacterial </a:t>
            </a:r>
            <a:r>
              <a:rPr lang="en-US" sz="3200" b="1" dirty="0" err="1" smtClean="0">
                <a:solidFill>
                  <a:srgbClr val="C00000"/>
                </a:solidFill>
                <a:latin typeface="Times New Roman" pitchFamily="18" charset="0"/>
                <a:cs typeface="Times New Roman" pitchFamily="18" charset="0"/>
              </a:rPr>
              <a:t>vaginosis</a:t>
            </a:r>
            <a:endParaRPr lang="en-US" sz="3200" b="1"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Font typeface="Wingdings" pitchFamily="2" charset="2"/>
              <a:buChar char="Ø"/>
            </a:pPr>
            <a:r>
              <a:rPr lang="en-US" dirty="0" smtClean="0">
                <a:latin typeface="Times New Roman" pitchFamily="18" charset="0"/>
                <a:cs typeface="Times New Roman" pitchFamily="18" charset="0"/>
              </a:rPr>
              <a:t>Usually associated with </a:t>
            </a:r>
            <a:r>
              <a:rPr lang="en-US" dirty="0" err="1" smtClean="0">
                <a:latin typeface="Times New Roman" pitchFamily="18" charset="0"/>
                <a:cs typeface="Times New Roman" pitchFamily="18" charset="0"/>
              </a:rPr>
              <a:t>Gardnerella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vaginalis</a:t>
            </a:r>
            <a:r>
              <a:rPr lang="en-US" dirty="0" smtClean="0">
                <a:latin typeface="Times New Roman" pitchFamily="18" charset="0"/>
                <a:cs typeface="Times New Roman" pitchFamily="18" charset="0"/>
              </a:rPr>
              <a:t>.</a:t>
            </a:r>
          </a:p>
          <a:p>
            <a:pPr marL="0" indent="0">
              <a:buNone/>
            </a:pPr>
            <a:r>
              <a:rPr lang="en-US" b="1" dirty="0" smtClean="0">
                <a:latin typeface="Times New Roman" pitchFamily="18" charset="0"/>
                <a:cs typeface="Times New Roman" pitchFamily="18" charset="0"/>
              </a:rPr>
              <a:t>Clinical features</a:t>
            </a:r>
          </a:p>
          <a:p>
            <a:pPr marL="514350" indent="-514350">
              <a:buFont typeface="+mj-lt"/>
              <a:buAutoNum type="alphaLcParenR"/>
            </a:pPr>
            <a:r>
              <a:rPr lang="en-US" dirty="0" smtClean="0">
                <a:latin typeface="Times New Roman" pitchFamily="18" charset="0"/>
                <a:cs typeface="Times New Roman" pitchFamily="18" charset="0"/>
              </a:rPr>
              <a:t>Vaginal discharge greyish-white in nature with a characteristic fishy </a:t>
            </a:r>
            <a:r>
              <a:rPr lang="en-US" dirty="0" err="1" smtClean="0">
                <a:latin typeface="Times New Roman" pitchFamily="18" charset="0"/>
                <a:cs typeface="Times New Roman" pitchFamily="18" charset="0"/>
              </a:rPr>
              <a:t>odour</a:t>
            </a:r>
            <a:r>
              <a:rPr lang="en-US" dirty="0" smtClean="0">
                <a:latin typeface="Times New Roman" pitchFamily="18" charset="0"/>
                <a:cs typeface="Times New Roman" pitchFamily="18" charset="0"/>
              </a:rPr>
              <a:t> that increases in intensity after sexual intercourse.</a:t>
            </a:r>
          </a:p>
          <a:p>
            <a:pPr marL="514350" indent="-514350">
              <a:buFont typeface="+mj-lt"/>
              <a:buAutoNum type="alphaLcParenR"/>
            </a:pPr>
            <a:r>
              <a:rPr lang="en-US" dirty="0" smtClean="0">
                <a:latin typeface="Times New Roman" pitchFamily="18" charset="0"/>
                <a:cs typeface="Times New Roman" pitchFamily="18" charset="0"/>
              </a:rPr>
              <a:t>Not usually associated with soreness, irritation, pruritus, burning sensation or dyspareunia.</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845785765"/>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Investigations </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514350" indent="-514350">
              <a:buFont typeface="+mj-lt"/>
              <a:buAutoNum type="arabicParenR"/>
            </a:pPr>
            <a:r>
              <a:rPr lang="en-US" dirty="0" smtClean="0">
                <a:latin typeface="Times New Roman" pitchFamily="18" charset="0"/>
                <a:cs typeface="Times New Roman" pitchFamily="18" charset="0"/>
              </a:rPr>
              <a:t>Diagnosis is usually clinical</a:t>
            </a:r>
          </a:p>
          <a:p>
            <a:pPr marL="514350" indent="-514350">
              <a:buFont typeface="+mj-lt"/>
              <a:buAutoNum type="arabicParenR"/>
            </a:pPr>
            <a:r>
              <a:rPr lang="en-US" dirty="0" smtClean="0">
                <a:latin typeface="Times New Roman" pitchFamily="18" charset="0"/>
                <a:cs typeface="Times New Roman" pitchFamily="18" charset="0"/>
              </a:rPr>
              <a:t>Wet mount preparation, which will show vaginal epithelial cells with adherent clusters of Gram-negative bacilli or </a:t>
            </a:r>
            <a:r>
              <a:rPr lang="en-US" dirty="0" err="1" smtClean="0">
                <a:latin typeface="Times New Roman" pitchFamily="18" charset="0"/>
                <a:cs typeface="Times New Roman" pitchFamily="18" charset="0"/>
              </a:rPr>
              <a:t>cocobacilli</a:t>
            </a:r>
            <a:r>
              <a:rPr lang="en-US" dirty="0" smtClean="0">
                <a:latin typeface="Times New Roman" pitchFamily="18" charset="0"/>
                <a:cs typeface="Times New Roman" pitchFamily="18" charset="0"/>
              </a:rPr>
              <a:t> ( clue cells).</a:t>
            </a:r>
          </a:p>
          <a:p>
            <a:pPr marL="514350" indent="-514350">
              <a:buFont typeface="+mj-lt"/>
              <a:buAutoNum type="arabicParenR"/>
            </a:pPr>
            <a:r>
              <a:rPr lang="en-US" dirty="0" smtClean="0">
                <a:latin typeface="Times New Roman" pitchFamily="18" charset="0"/>
                <a:cs typeface="Times New Roman" pitchFamily="18" charset="0"/>
              </a:rPr>
              <a:t>Whiff –test in which a drop of discharge is mixed with a drop of KOH, which gives a characteristic fishy </a:t>
            </a:r>
            <a:r>
              <a:rPr lang="en-US" dirty="0" err="1" smtClean="0">
                <a:latin typeface="Times New Roman" pitchFamily="18" charset="0"/>
                <a:cs typeface="Times New Roman" pitchFamily="18" charset="0"/>
              </a:rPr>
              <a:t>odour</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4292636134"/>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Management </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514350" indent="-514350">
              <a:buFont typeface="+mj-lt"/>
              <a:buAutoNum type="arabicParenR"/>
            </a:pPr>
            <a:r>
              <a:rPr lang="en-US" dirty="0" smtClean="0">
                <a:latin typeface="Times New Roman" pitchFamily="18" charset="0"/>
                <a:cs typeface="Times New Roman" pitchFamily="18" charset="0"/>
              </a:rPr>
              <a:t>Treat both the patient and the male partner</a:t>
            </a:r>
          </a:p>
          <a:p>
            <a:pPr marL="514350" indent="-514350">
              <a:buFont typeface="+mj-lt"/>
              <a:buAutoNum type="arabicParenR"/>
            </a:pPr>
            <a:r>
              <a:rPr lang="en-US" dirty="0" smtClean="0">
                <a:latin typeface="Times New Roman" pitchFamily="18" charset="0"/>
                <a:cs typeface="Times New Roman" pitchFamily="18" charset="0"/>
              </a:rPr>
              <a:t>Give metronidazole 400mg TDS for 7 days (avoid alcohol)</a:t>
            </a:r>
          </a:p>
          <a:p>
            <a:pPr marL="514350" indent="-514350">
              <a:buFont typeface="+mj-lt"/>
              <a:buAutoNum type="arabicParenR"/>
            </a:pPr>
            <a:r>
              <a:rPr lang="en-US" dirty="0" smtClean="0">
                <a:latin typeface="Times New Roman" pitchFamily="18" charset="0"/>
                <a:cs typeface="Times New Roman" pitchFamily="18" charset="0"/>
              </a:rPr>
              <a:t>Counsel on taking plenty of </a:t>
            </a:r>
            <a:r>
              <a:rPr lang="en-US" dirty="0" smtClean="0">
                <a:latin typeface="Times New Roman" pitchFamily="18" charset="0"/>
                <a:cs typeface="Times New Roman" pitchFamily="18" charset="0"/>
              </a:rPr>
              <a:t>fluids</a:t>
            </a:r>
          </a:p>
          <a:p>
            <a:pPr marL="514350" indent="-514350">
              <a:buFont typeface="+mj-lt"/>
              <a:buAutoNum type="arabicParenR"/>
            </a:pPr>
            <a:r>
              <a:rPr lang="en-US" dirty="0">
                <a:latin typeface="Times New Roman" pitchFamily="18" charset="0"/>
                <a:cs typeface="Times New Roman" pitchFamily="18" charset="0"/>
              </a:rPr>
              <a:t>4Cs-(compliance, </a:t>
            </a:r>
            <a:r>
              <a:rPr lang="en-US" dirty="0" err="1">
                <a:latin typeface="Times New Roman" pitchFamily="18" charset="0"/>
                <a:cs typeface="Times New Roman" pitchFamily="18" charset="0"/>
              </a:rPr>
              <a:t>counselling</a:t>
            </a:r>
            <a:r>
              <a:rPr lang="en-US" dirty="0">
                <a:latin typeface="Times New Roman" pitchFamily="18" charset="0"/>
                <a:cs typeface="Times New Roman" pitchFamily="18" charset="0"/>
              </a:rPr>
              <a:t>, condom use &amp; contact)</a:t>
            </a:r>
          </a:p>
          <a:p>
            <a:pPr marL="0" indent="0">
              <a:buNone/>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188554471"/>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Times New Roman" pitchFamily="18" charset="0"/>
                <a:cs typeface="Times New Roman" pitchFamily="18" charset="0"/>
              </a:rPr>
              <a:t>Cervicitis </a:t>
            </a:r>
            <a:endParaRPr lang="en-US"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Font typeface="Wingdings" pitchFamily="2" charset="2"/>
              <a:buChar char="Ø"/>
            </a:pPr>
            <a:r>
              <a:rPr lang="en-US" dirty="0" smtClean="0">
                <a:latin typeface="Times New Roman" pitchFamily="18" charset="0"/>
                <a:cs typeface="Times New Roman" pitchFamily="18" charset="0"/>
              </a:rPr>
              <a:t>About </a:t>
            </a:r>
            <a:r>
              <a:rPr lang="en-US" dirty="0" smtClean="0">
                <a:latin typeface="Times New Roman"/>
                <a:cs typeface="Times New Roman"/>
              </a:rPr>
              <a:t>⅓ of all women presenting with discharge have cervicitis.</a:t>
            </a:r>
          </a:p>
          <a:p>
            <a:pPr>
              <a:buFont typeface="Wingdings" pitchFamily="2" charset="2"/>
              <a:buChar char="Ø"/>
            </a:pPr>
            <a:r>
              <a:rPr lang="en-US" dirty="0" smtClean="0">
                <a:latin typeface="Times New Roman"/>
                <a:cs typeface="Times New Roman"/>
              </a:rPr>
              <a:t>The commonest cause of </a:t>
            </a:r>
            <a:r>
              <a:rPr lang="en-US" dirty="0" err="1" smtClean="0">
                <a:latin typeface="Times New Roman"/>
                <a:cs typeface="Times New Roman"/>
              </a:rPr>
              <a:t>endocervicitis</a:t>
            </a:r>
            <a:r>
              <a:rPr lang="en-US" dirty="0" smtClean="0">
                <a:latin typeface="Times New Roman"/>
                <a:cs typeface="Times New Roman"/>
              </a:rPr>
              <a:t> are:</a:t>
            </a:r>
          </a:p>
          <a:p>
            <a:pPr marL="0" indent="0">
              <a:buNone/>
            </a:pPr>
            <a:r>
              <a:rPr lang="en-US" dirty="0">
                <a:latin typeface="Times New Roman"/>
                <a:cs typeface="Times New Roman"/>
              </a:rPr>
              <a:t>	</a:t>
            </a:r>
            <a:r>
              <a:rPr lang="en-US" dirty="0" smtClean="0">
                <a:latin typeface="Times New Roman"/>
                <a:cs typeface="Times New Roman"/>
              </a:rPr>
              <a:t>a) </a:t>
            </a:r>
            <a:r>
              <a:rPr lang="en-US" dirty="0" err="1" smtClean="0">
                <a:latin typeface="Times New Roman"/>
                <a:cs typeface="Times New Roman"/>
              </a:rPr>
              <a:t>Gonorrhoea</a:t>
            </a:r>
            <a:endParaRPr lang="en-US" dirty="0" smtClean="0">
              <a:latin typeface="Times New Roman"/>
              <a:cs typeface="Times New Roman"/>
            </a:endParaRPr>
          </a:p>
          <a:p>
            <a:pPr marL="0" indent="0">
              <a:buNone/>
            </a:pPr>
            <a:r>
              <a:rPr lang="en-US" dirty="0">
                <a:latin typeface="Times New Roman"/>
                <a:cs typeface="Times New Roman"/>
              </a:rPr>
              <a:t>	</a:t>
            </a:r>
            <a:r>
              <a:rPr lang="en-US" dirty="0" smtClean="0">
                <a:latin typeface="Times New Roman"/>
                <a:cs typeface="Times New Roman"/>
              </a:rPr>
              <a:t>b) </a:t>
            </a:r>
            <a:r>
              <a:rPr lang="en-US" dirty="0" err="1" smtClean="0">
                <a:latin typeface="Times New Roman"/>
                <a:cs typeface="Times New Roman"/>
              </a:rPr>
              <a:t>Clamydia</a:t>
            </a:r>
            <a:endParaRPr lang="en-US" dirty="0" smtClean="0">
              <a:latin typeface="Times New Roman"/>
              <a:cs typeface="Times New Roman"/>
            </a:endParaRPr>
          </a:p>
          <a:p>
            <a:pPr marL="0" indent="0">
              <a:buNone/>
            </a:pPr>
            <a:r>
              <a:rPr lang="en-US" dirty="0">
                <a:latin typeface="Times New Roman"/>
                <a:cs typeface="Times New Roman"/>
              </a:rPr>
              <a:t>	</a:t>
            </a:r>
            <a:r>
              <a:rPr lang="en-US" dirty="0" smtClean="0">
                <a:latin typeface="Times New Roman"/>
                <a:cs typeface="Times New Roman"/>
              </a:rPr>
              <a:t>c) </a:t>
            </a:r>
            <a:r>
              <a:rPr lang="en-US" dirty="0" err="1" smtClean="0">
                <a:latin typeface="Times New Roman"/>
                <a:cs typeface="Times New Roman"/>
              </a:rPr>
              <a:t>Trichomonas</a:t>
            </a:r>
            <a:r>
              <a:rPr lang="en-US" dirty="0" smtClean="0">
                <a:latin typeface="Times New Roman"/>
                <a:cs typeface="Times New Roman"/>
              </a:rPr>
              <a:t> </a:t>
            </a:r>
          </a:p>
          <a:p>
            <a:pPr marL="0" indent="0">
              <a:buNone/>
            </a:pPr>
            <a:r>
              <a:rPr lang="en-US" dirty="0">
                <a:latin typeface="Times New Roman"/>
                <a:cs typeface="Times New Roman"/>
              </a:rPr>
              <a:t>	</a:t>
            </a:r>
            <a:r>
              <a:rPr lang="en-US" dirty="0" smtClean="0">
                <a:latin typeface="Times New Roman"/>
                <a:cs typeface="Times New Roman"/>
              </a:rPr>
              <a:t>d) Herpes simplex virus.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441351443"/>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indent="0">
              <a:buNone/>
            </a:pPr>
            <a:r>
              <a:rPr lang="en-US" b="1" i="1" dirty="0" smtClean="0">
                <a:solidFill>
                  <a:srgbClr val="C00000"/>
                </a:solidFill>
                <a:latin typeface="Times New Roman" pitchFamily="18" charset="0"/>
                <a:cs typeface="Times New Roman" pitchFamily="18" charset="0"/>
              </a:rPr>
              <a:t>Clinical features</a:t>
            </a:r>
          </a:p>
          <a:p>
            <a:pPr>
              <a:buFont typeface="Wingdings" pitchFamily="2" charset="2"/>
              <a:buChar char="§"/>
            </a:pPr>
            <a:r>
              <a:rPr lang="en-US" dirty="0" smtClean="0">
                <a:latin typeface="Times New Roman" pitchFamily="18" charset="0"/>
                <a:cs typeface="Times New Roman" pitchFamily="18" charset="0"/>
              </a:rPr>
              <a:t>Cloudy-yellow vaginal discharge that is non- irritating, non-odorous, and </a:t>
            </a:r>
            <a:r>
              <a:rPr lang="en-US" dirty="0" err="1" smtClean="0">
                <a:latin typeface="Times New Roman" pitchFamily="18" charset="0"/>
                <a:cs typeface="Times New Roman" pitchFamily="18" charset="0"/>
              </a:rPr>
              <a:t>mucoid</a:t>
            </a:r>
            <a:r>
              <a:rPr lang="en-US" dirty="0" smtClean="0">
                <a:latin typeface="Times New Roman" pitchFamily="18" charset="0"/>
                <a:cs typeface="Times New Roman" pitchFamily="18" charset="0"/>
              </a:rPr>
              <a:t>.</a:t>
            </a:r>
          </a:p>
          <a:p>
            <a:pPr>
              <a:buFont typeface="Wingdings" pitchFamily="2" charset="2"/>
              <a:buChar char="§"/>
            </a:pPr>
            <a:r>
              <a:rPr lang="en-US" dirty="0" smtClean="0">
                <a:latin typeface="Times New Roman" pitchFamily="18" charset="0"/>
                <a:cs typeface="Times New Roman" pitchFamily="18" charset="0"/>
              </a:rPr>
              <a:t>There may be also inter-menstrual or post-coital spotting or both</a:t>
            </a:r>
          </a:p>
          <a:p>
            <a:pPr>
              <a:buFont typeface="Wingdings" pitchFamily="2" charset="2"/>
              <a:buChar char="§"/>
            </a:pPr>
            <a:r>
              <a:rPr lang="en-US" dirty="0" smtClean="0">
                <a:latin typeface="Times New Roman" pitchFamily="18" charset="0"/>
                <a:cs typeface="Times New Roman" pitchFamily="18" charset="0"/>
              </a:rPr>
              <a:t>There may also be dyspareunia or pelvic discomfort or both</a:t>
            </a:r>
          </a:p>
          <a:p>
            <a:pPr>
              <a:buFont typeface="Wingdings" pitchFamily="2" charset="2"/>
              <a:buChar char="§"/>
            </a:pPr>
            <a:r>
              <a:rPr lang="en-US" dirty="0" smtClean="0">
                <a:latin typeface="Times New Roman" pitchFamily="18" charset="0"/>
                <a:cs typeface="Times New Roman" pitchFamily="18" charset="0"/>
              </a:rPr>
              <a:t>Cervical mucosa appears </a:t>
            </a:r>
            <a:r>
              <a:rPr lang="en-US" dirty="0" err="1" smtClean="0">
                <a:latin typeface="Times New Roman" pitchFamily="18" charset="0"/>
                <a:cs typeface="Times New Roman" pitchFamily="18" charset="0"/>
              </a:rPr>
              <a:t>inflammrd</a:t>
            </a:r>
            <a:r>
              <a:rPr lang="en-US" dirty="0" smtClean="0">
                <a:latin typeface="Times New Roman" pitchFamily="18" charset="0"/>
                <a:cs typeface="Times New Roman" pitchFamily="18" charset="0"/>
              </a:rPr>
              <a:t> with focal </a:t>
            </a:r>
            <a:r>
              <a:rPr lang="en-US" dirty="0" err="1" smtClean="0">
                <a:latin typeface="Times New Roman" pitchFamily="18" charset="0"/>
                <a:cs typeface="Times New Roman" pitchFamily="18" charset="0"/>
              </a:rPr>
              <a:t>haemorrhages</a:t>
            </a:r>
            <a:endParaRPr lang="en-US"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4104245697"/>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 typeface="Wingdings" pitchFamily="2" charset="2"/>
              <a:buChar char="§"/>
            </a:pPr>
            <a:r>
              <a:rPr lang="en-US" dirty="0">
                <a:latin typeface="Times New Roman" pitchFamily="18" charset="0"/>
                <a:cs typeface="Times New Roman" pitchFamily="18" charset="0"/>
              </a:rPr>
              <a:t>Cervix is friable and bleeds easily on touch</a:t>
            </a:r>
          </a:p>
          <a:p>
            <a:pPr>
              <a:buFont typeface="Wingdings" pitchFamily="2" charset="2"/>
              <a:buChar char="§"/>
            </a:pPr>
            <a:r>
              <a:rPr lang="en-US" dirty="0">
                <a:latin typeface="Times New Roman" pitchFamily="18" charset="0"/>
                <a:cs typeface="Times New Roman" pitchFamily="18" charset="0"/>
              </a:rPr>
              <a:t>Vesicular herpetic lesions will be found on vulva, vagina &amp; cervix.</a:t>
            </a:r>
          </a:p>
          <a:p>
            <a:pPr>
              <a:buFont typeface="Wingdings" pitchFamily="2" charset="2"/>
              <a:buChar char="§"/>
            </a:pPr>
            <a:r>
              <a:rPr lang="en-US" dirty="0">
                <a:latin typeface="Times New Roman" pitchFamily="18" charset="0"/>
                <a:cs typeface="Times New Roman" pitchFamily="18" charset="0"/>
              </a:rPr>
              <a:t>Abdominal &amp; bimanual pelvic examination should be done to rule out pelvic inflammatory disease (PID).</a:t>
            </a:r>
          </a:p>
          <a:p>
            <a:endParaRPr lang="en-US" dirty="0"/>
          </a:p>
        </p:txBody>
      </p:sp>
    </p:spTree>
    <p:extLst>
      <p:ext uri="{BB962C8B-B14F-4D97-AF65-F5344CB8AC3E}">
        <p14:creationId xmlns:p14="http://schemas.microsoft.com/office/powerpoint/2010/main" val="2418344901"/>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b="1" i="1" dirty="0" smtClean="0">
                <a:solidFill>
                  <a:srgbClr val="C00000"/>
                </a:solidFill>
                <a:latin typeface="Times New Roman" pitchFamily="18" charset="0"/>
                <a:cs typeface="Times New Roman" pitchFamily="18" charset="0"/>
              </a:rPr>
              <a:t>Investigations</a:t>
            </a:r>
          </a:p>
          <a:p>
            <a:pPr>
              <a:buFont typeface="Wingdings" pitchFamily="2" charset="2"/>
              <a:buChar char="Ø"/>
            </a:pPr>
            <a:r>
              <a:rPr lang="en-US" dirty="0" smtClean="0">
                <a:latin typeface="Times New Roman" pitchFamily="18" charset="0"/>
                <a:cs typeface="Times New Roman" pitchFamily="18" charset="0"/>
              </a:rPr>
              <a:t> wet preparation: look for pus cells, </a:t>
            </a:r>
            <a:r>
              <a:rPr lang="en-US" dirty="0" err="1" smtClean="0">
                <a:latin typeface="Times New Roman" pitchFamily="18" charset="0"/>
                <a:cs typeface="Times New Roman" pitchFamily="18" charset="0"/>
              </a:rPr>
              <a:t>trichomonas</a:t>
            </a:r>
            <a:r>
              <a:rPr lang="en-US" dirty="0" smtClean="0">
                <a:latin typeface="Times New Roman" pitchFamily="18" charset="0"/>
                <a:cs typeface="Times New Roman" pitchFamily="18" charset="0"/>
              </a:rPr>
              <a:t> and yeasts</a:t>
            </a:r>
          </a:p>
          <a:p>
            <a:pPr>
              <a:buFont typeface="Wingdings" pitchFamily="2" charset="2"/>
              <a:buChar char="Ø"/>
            </a:pPr>
            <a:r>
              <a:rPr lang="en-US" dirty="0" smtClean="0">
                <a:latin typeface="Times New Roman" pitchFamily="18" charset="0"/>
                <a:cs typeface="Times New Roman" pitchFamily="18" charset="0"/>
              </a:rPr>
              <a:t>Gram-stain of the discharge of </a:t>
            </a:r>
            <a:r>
              <a:rPr lang="en-US" dirty="0" err="1" smtClean="0">
                <a:latin typeface="Times New Roman" pitchFamily="18" charset="0"/>
                <a:cs typeface="Times New Roman" pitchFamily="18" charset="0"/>
              </a:rPr>
              <a:t>endocervical</a:t>
            </a:r>
            <a:r>
              <a:rPr lang="en-US" dirty="0" smtClean="0">
                <a:latin typeface="Times New Roman" pitchFamily="18" charset="0"/>
                <a:cs typeface="Times New Roman" pitchFamily="18" charset="0"/>
              </a:rPr>
              <a:t> swab</a:t>
            </a:r>
          </a:p>
          <a:p>
            <a:pPr>
              <a:buFont typeface="Wingdings" pitchFamily="2" charset="2"/>
              <a:buChar char="Ø"/>
            </a:pPr>
            <a:r>
              <a:rPr lang="en-US" dirty="0" smtClean="0">
                <a:latin typeface="Times New Roman" pitchFamily="18" charset="0"/>
                <a:cs typeface="Times New Roman" pitchFamily="18" charset="0"/>
              </a:rPr>
              <a:t>Culture for gonorrhea or </a:t>
            </a:r>
            <a:r>
              <a:rPr lang="en-US" dirty="0" err="1" smtClean="0">
                <a:latin typeface="Times New Roman" pitchFamily="18" charset="0"/>
                <a:cs typeface="Times New Roman" pitchFamily="18" charset="0"/>
              </a:rPr>
              <a:t>clamydia</a:t>
            </a:r>
            <a:r>
              <a:rPr lang="en-US" dirty="0" smtClean="0">
                <a:latin typeface="Times New Roman" pitchFamily="18" charset="0"/>
                <a:cs typeface="Times New Roman" pitchFamily="18" charset="0"/>
              </a:rPr>
              <a:t> if available</a:t>
            </a:r>
          </a:p>
          <a:p>
            <a:pPr>
              <a:buFont typeface="Wingdings" pitchFamily="2" charset="2"/>
              <a:buChar char="Ø"/>
            </a:pPr>
            <a:r>
              <a:rPr lang="en-US" dirty="0" smtClean="0">
                <a:latin typeface="Times New Roman" pitchFamily="18" charset="0"/>
                <a:cs typeface="Times New Roman" pitchFamily="18" charset="0"/>
              </a:rPr>
              <a:t>Pap smear after treatment.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048327765"/>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indent="0">
              <a:buNone/>
            </a:pPr>
            <a:r>
              <a:rPr lang="en-US" b="1" i="1" dirty="0">
                <a:solidFill>
                  <a:srgbClr val="C00000"/>
                </a:solidFill>
                <a:latin typeface="Times New Roman" pitchFamily="18" charset="0"/>
                <a:cs typeface="Times New Roman" pitchFamily="18" charset="0"/>
              </a:rPr>
              <a:t>M</a:t>
            </a:r>
            <a:r>
              <a:rPr lang="en-US" b="1" i="1" dirty="0" smtClean="0">
                <a:solidFill>
                  <a:srgbClr val="C00000"/>
                </a:solidFill>
                <a:latin typeface="Times New Roman" pitchFamily="18" charset="0"/>
                <a:cs typeface="Times New Roman" pitchFamily="18" charset="0"/>
              </a:rPr>
              <a:t>anagement</a:t>
            </a:r>
            <a:r>
              <a:rPr lang="en-US" dirty="0" smtClean="0">
                <a:latin typeface="Times New Roman" pitchFamily="18" charset="0"/>
                <a:cs typeface="Times New Roman" pitchFamily="18" charset="0"/>
              </a:rPr>
              <a:t> </a:t>
            </a:r>
          </a:p>
          <a:p>
            <a:pPr marL="514350" indent="-514350">
              <a:buFont typeface="+mj-lt"/>
              <a:buAutoNum type="alphaLcParenR"/>
            </a:pPr>
            <a:r>
              <a:rPr lang="en-US" dirty="0" smtClean="0">
                <a:latin typeface="Times New Roman" pitchFamily="18" charset="0"/>
                <a:cs typeface="Times New Roman" pitchFamily="18" charset="0"/>
              </a:rPr>
              <a:t>See flow chart for vaginal discharge</a:t>
            </a:r>
          </a:p>
          <a:p>
            <a:pPr marL="514350" indent="-514350">
              <a:buFont typeface="+mj-lt"/>
              <a:buAutoNum type="alphaLcParenR"/>
            </a:pPr>
            <a:r>
              <a:rPr lang="en-US" dirty="0" err="1" smtClean="0">
                <a:latin typeface="Times New Roman" pitchFamily="18" charset="0"/>
                <a:cs typeface="Times New Roman" pitchFamily="18" charset="0"/>
              </a:rPr>
              <a:t>Norfloxacin</a:t>
            </a:r>
            <a:r>
              <a:rPr lang="en-US" dirty="0" smtClean="0">
                <a:latin typeface="Times New Roman" pitchFamily="18" charset="0"/>
                <a:cs typeface="Times New Roman" pitchFamily="18" charset="0"/>
              </a:rPr>
              <a:t> 800mg STAT then 400mg BD for 7 days</a:t>
            </a:r>
          </a:p>
          <a:p>
            <a:pPr marL="514350" indent="-514350">
              <a:buFont typeface="+mj-lt"/>
              <a:buAutoNum type="alphaLcParenR"/>
            </a:pPr>
            <a:r>
              <a:rPr lang="en-US" dirty="0" smtClean="0">
                <a:latin typeface="Times New Roman" pitchFamily="18" charset="0"/>
                <a:cs typeface="Times New Roman" pitchFamily="18" charset="0"/>
              </a:rPr>
              <a:t>Ceftriaxone</a:t>
            </a:r>
          </a:p>
          <a:p>
            <a:pPr marL="514350" indent="-514350">
              <a:buFont typeface="+mj-lt"/>
              <a:buAutoNum type="alphaLcParenR"/>
            </a:pPr>
            <a:r>
              <a:rPr lang="en-US" dirty="0" smtClean="0">
                <a:latin typeface="Times New Roman" pitchFamily="18" charset="0"/>
                <a:cs typeface="Times New Roman" pitchFamily="18" charset="0"/>
              </a:rPr>
              <a:t>Doxycycline 100 BD</a:t>
            </a:r>
          </a:p>
          <a:p>
            <a:pPr marL="514350" indent="-514350">
              <a:buFont typeface="+mj-lt"/>
              <a:buAutoNum type="alphaLcParenR"/>
            </a:pPr>
            <a:r>
              <a:rPr lang="en-US" dirty="0" smtClean="0">
                <a:latin typeface="Times New Roman" pitchFamily="18" charset="0"/>
                <a:cs typeface="Times New Roman" pitchFamily="18" charset="0"/>
              </a:rPr>
              <a:t>Metronidazole 2gm </a:t>
            </a:r>
            <a:r>
              <a:rPr lang="en-US" dirty="0" smtClean="0">
                <a:latin typeface="Times New Roman" pitchFamily="18" charset="0"/>
                <a:cs typeface="Times New Roman" pitchFamily="18" charset="0"/>
              </a:rPr>
              <a:t>STAT</a:t>
            </a:r>
          </a:p>
          <a:p>
            <a:pPr marL="514350" indent="-514350">
              <a:buFont typeface="+mj-lt"/>
              <a:buAutoNum type="alphaLcParenR"/>
            </a:pPr>
            <a:r>
              <a:rPr lang="en-US" dirty="0" smtClean="0">
                <a:latin typeface="Times New Roman" pitchFamily="18" charset="0"/>
                <a:cs typeface="Times New Roman" pitchFamily="18" charset="0"/>
              </a:rPr>
              <a:t>4Cs-(compliance, </a:t>
            </a:r>
            <a:r>
              <a:rPr lang="en-US" dirty="0" err="1" smtClean="0">
                <a:latin typeface="Times New Roman" pitchFamily="18" charset="0"/>
                <a:cs typeface="Times New Roman" pitchFamily="18" charset="0"/>
              </a:rPr>
              <a:t>counselling</a:t>
            </a:r>
            <a:r>
              <a:rPr lang="en-US" dirty="0" smtClean="0">
                <a:latin typeface="Times New Roman" pitchFamily="18" charset="0"/>
                <a:cs typeface="Times New Roman" pitchFamily="18" charset="0"/>
              </a:rPr>
              <a:t>, condom use &amp; contact)</a:t>
            </a:r>
            <a:endParaRPr lang="en-US" dirty="0" smtClean="0">
              <a:latin typeface="Times New Roman" pitchFamily="18" charset="0"/>
              <a:cs typeface="Times New Roman" pitchFamily="18" charset="0"/>
            </a:endParaRPr>
          </a:p>
          <a:p>
            <a:pPr marL="514350" indent="-514350">
              <a:buFont typeface="+mj-lt"/>
              <a:buAutoNum type="alphaLcParenR"/>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5978065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latin typeface="Times New Roman" pitchFamily="18" charset="0"/>
                <a:cs typeface="Times New Roman" pitchFamily="18" charset="0"/>
              </a:rPr>
              <a:t>APPROACH TO PATIENTS WITH A SUSPECTED STI </a:t>
            </a:r>
            <a:endParaRPr lang="en-US" sz="32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10000"/>
          </a:bodyPr>
          <a:lstStyle/>
          <a:p>
            <a:pPr fontAlgn="ctr">
              <a:buFont typeface="Wingdings" pitchFamily="2" charset="2"/>
              <a:buChar char="Ø"/>
            </a:pPr>
            <a:r>
              <a:rPr lang="en-US" dirty="0" smtClean="0">
                <a:latin typeface="Times New Roman" pitchFamily="18" charset="0"/>
                <a:cs typeface="Times New Roman" pitchFamily="18" charset="0"/>
              </a:rPr>
              <a:t>Patients </a:t>
            </a:r>
            <a:r>
              <a:rPr lang="en-US" dirty="0">
                <a:latin typeface="Times New Roman" pitchFamily="18" charset="0"/>
                <a:cs typeface="Times New Roman" pitchFamily="18" charset="0"/>
              </a:rPr>
              <a:t>concerned about the possible acquisition of an STI are often anxious.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Staff </a:t>
            </a:r>
            <a:r>
              <a:rPr lang="en-US" dirty="0">
                <a:latin typeface="Times New Roman" pitchFamily="18" charset="0"/>
                <a:cs typeface="Times New Roman" pitchFamily="18" charset="0"/>
              </a:rPr>
              <a:t>must be friendly, sympathetic and reassuring; they should have the ability to put patients at ease, whilst </a:t>
            </a:r>
            <a:r>
              <a:rPr lang="en-US" dirty="0" err="1">
                <a:latin typeface="Times New Roman" pitchFamily="18" charset="0"/>
                <a:cs typeface="Times New Roman" pitchFamily="18" charset="0"/>
              </a:rPr>
              <a:t>emphasising</a:t>
            </a:r>
            <a:r>
              <a:rPr lang="en-US" dirty="0">
                <a:latin typeface="Times New Roman" pitchFamily="18" charset="0"/>
                <a:cs typeface="Times New Roman" pitchFamily="18" charset="0"/>
              </a:rPr>
              <a:t> that clinic attendance is confidential.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history focuses on genital symptoms, with reference to genital ulceration, rash, irritation, pain, swelling and urinary symptoms, especially dysuria.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In </a:t>
            </a:r>
            <a:r>
              <a:rPr lang="en-US" dirty="0">
                <a:latin typeface="Times New Roman" pitchFamily="18" charset="0"/>
                <a:cs typeface="Times New Roman" pitchFamily="18" charset="0"/>
              </a:rPr>
              <a:t>men, the clinician should ask about urethral discharge, and in women, vaginal discharge, pelvic pain or dyspareunia. </a:t>
            </a:r>
          </a:p>
        </p:txBody>
      </p:sp>
    </p:spTree>
    <p:extLst>
      <p:ext uri="{BB962C8B-B14F-4D97-AF65-F5344CB8AC3E}">
        <p14:creationId xmlns:p14="http://schemas.microsoft.com/office/powerpoint/2010/main" val="25157880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fontAlgn="ctr">
              <a:buFont typeface="Wingdings" pitchFamily="2" charset="2"/>
              <a:buChar char="Ø"/>
            </a:pPr>
            <a:r>
              <a:rPr lang="en-US" dirty="0" smtClean="0">
                <a:latin typeface="Times New Roman" pitchFamily="18" charset="0"/>
                <a:cs typeface="Times New Roman" pitchFamily="18" charset="0"/>
              </a:rPr>
              <a:t>Enquiry about general health should include menstrual and obstetric history, cervical cytology, recent medication, especially with antimicrobial or antiviral agents, previous STI and allergy.</a:t>
            </a:r>
          </a:p>
          <a:p>
            <a:pPr fontAlgn="ctr">
              <a:buFont typeface="Wingdings" pitchFamily="2" charset="2"/>
              <a:buChar char="Ø"/>
            </a:pPr>
            <a:r>
              <a:rPr lang="en-US" dirty="0" err="1" smtClean="0">
                <a:latin typeface="Times New Roman" pitchFamily="18" charset="0"/>
                <a:cs typeface="Times New Roman" pitchFamily="18" charset="0"/>
              </a:rPr>
              <a:t>Immunisation</a:t>
            </a:r>
            <a:r>
              <a:rPr lang="en-US" dirty="0" smtClean="0">
                <a:latin typeface="Times New Roman" pitchFamily="18" charset="0"/>
                <a:cs typeface="Times New Roman" pitchFamily="18" charset="0"/>
              </a:rPr>
              <a:t> status for hepatitis A and B should be noted, as should information about recreational drug use. </a:t>
            </a:r>
          </a:p>
          <a:p>
            <a:pPr fontAlgn="ctr">
              <a:buFont typeface="Wingdings" pitchFamily="2" charset="2"/>
              <a:buChar char="Ø"/>
            </a:pPr>
            <a:r>
              <a:rPr lang="en-US" dirty="0" smtClean="0">
                <a:latin typeface="Times New Roman" pitchFamily="18" charset="0"/>
                <a:cs typeface="Times New Roman" pitchFamily="18" charset="0"/>
              </a:rPr>
              <a:t>A detailed sexual history is imperative, as this informs the clinician of the degree of risk for certain infections as well as specific sites that should be sampled; for example, rectal samples should be taken from men who have had unprotected anal sex with other men. </a:t>
            </a:r>
            <a:endParaRPr lang="en-US" dirty="0"/>
          </a:p>
        </p:txBody>
      </p:sp>
    </p:spTree>
    <p:extLst>
      <p:ext uri="{BB962C8B-B14F-4D97-AF65-F5344CB8AC3E}">
        <p14:creationId xmlns:p14="http://schemas.microsoft.com/office/powerpoint/2010/main" val="19119668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fontAlgn="ctr">
              <a:buFont typeface="Wingdings" pitchFamily="2" charset="2"/>
              <a:buChar char="Ø"/>
            </a:pPr>
            <a:r>
              <a:rPr lang="en-US" dirty="0" smtClean="0">
                <a:latin typeface="Times New Roman" pitchFamily="18" charset="0"/>
                <a:cs typeface="Times New Roman" pitchFamily="18" charset="0"/>
              </a:rPr>
              <a:t>Sexual partners, whether male or female, and casual or regular, should be recorded. </a:t>
            </a:r>
          </a:p>
          <a:p>
            <a:pPr fontAlgn="ctr">
              <a:buFont typeface="Wingdings" pitchFamily="2" charset="2"/>
              <a:buChar char="Ø"/>
            </a:pPr>
            <a:r>
              <a:rPr lang="en-US" dirty="0" smtClean="0">
                <a:latin typeface="Times New Roman" pitchFamily="18" charset="0"/>
                <a:cs typeface="Times New Roman" pitchFamily="18" charset="0"/>
              </a:rPr>
              <a:t>Sexual practices-</a:t>
            </a:r>
            <a:r>
              <a:rPr lang="en-US" dirty="0" err="1" smtClean="0">
                <a:latin typeface="Times New Roman" pitchFamily="18" charset="0"/>
                <a:cs typeface="Times New Roman" pitchFamily="18" charset="0"/>
              </a:rPr>
              <a:t>insertive</a:t>
            </a:r>
            <a:r>
              <a:rPr lang="en-US" dirty="0" smtClean="0">
                <a:latin typeface="Times New Roman" pitchFamily="18" charset="0"/>
                <a:cs typeface="Times New Roman" pitchFamily="18" charset="0"/>
              </a:rPr>
              <a:t> or receptive vaginal, anal, </a:t>
            </a:r>
            <a:r>
              <a:rPr lang="en-US" dirty="0" err="1" smtClean="0">
                <a:latin typeface="Times New Roman" pitchFamily="18" charset="0"/>
                <a:cs typeface="Times New Roman" pitchFamily="18" charset="0"/>
              </a:rPr>
              <a:t>orogenital</a:t>
            </a:r>
            <a:r>
              <a:rPr lang="en-US" dirty="0" smtClean="0">
                <a:latin typeface="Times New Roman" pitchFamily="18" charset="0"/>
                <a:cs typeface="Times New Roman" pitchFamily="18" charset="0"/>
              </a:rPr>
              <a:t> or </a:t>
            </a:r>
            <a:r>
              <a:rPr lang="en-US" dirty="0" err="1" smtClean="0">
                <a:latin typeface="Times New Roman" pitchFamily="18" charset="0"/>
                <a:cs typeface="Times New Roman" pitchFamily="18" charset="0"/>
              </a:rPr>
              <a:t>oroanal</a:t>
            </a:r>
            <a:r>
              <a:rPr lang="en-US" dirty="0" smtClean="0">
                <a:latin typeface="Times New Roman" pitchFamily="18" charset="0"/>
                <a:cs typeface="Times New Roman" pitchFamily="18" charset="0"/>
              </a:rPr>
              <a:t>-should be noted. </a:t>
            </a:r>
          </a:p>
          <a:p>
            <a:pPr fontAlgn="ctr">
              <a:buFont typeface="Wingdings" pitchFamily="2" charset="2"/>
              <a:buChar char="Ø"/>
            </a:pPr>
            <a:r>
              <a:rPr lang="en-US" dirty="0" smtClean="0">
                <a:latin typeface="Times New Roman" pitchFamily="18" charset="0"/>
                <a:cs typeface="Times New Roman" pitchFamily="18" charset="0"/>
              </a:rPr>
              <a:t>Choice of contraception should be recorded for women, together with condom use for both sexes. </a:t>
            </a:r>
          </a:p>
          <a:p>
            <a:endParaRPr lang="en-US" dirty="0" smtClean="0">
              <a:latin typeface="Times New Roman" pitchFamily="18" charset="0"/>
              <a:cs typeface="Times New Roman" pitchFamily="18" charset="0"/>
            </a:endParaRPr>
          </a:p>
          <a:p>
            <a:endParaRPr lang="en-US" dirty="0" smtClean="0"/>
          </a:p>
          <a:p>
            <a:endParaRPr lang="en-US" dirty="0"/>
          </a:p>
        </p:txBody>
      </p:sp>
    </p:spTree>
    <p:extLst>
      <p:ext uri="{BB962C8B-B14F-4D97-AF65-F5344CB8AC3E}">
        <p14:creationId xmlns:p14="http://schemas.microsoft.com/office/powerpoint/2010/main" val="41252702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 typeface="Wingdings" pitchFamily="2" charset="2"/>
              <a:buChar char="Ø"/>
            </a:pPr>
            <a:r>
              <a:rPr lang="en-US" dirty="0" smtClean="0">
                <a:latin typeface="Times New Roman" pitchFamily="18" charset="0"/>
                <a:cs typeface="Times New Roman" pitchFamily="18" charset="0"/>
              </a:rPr>
              <a:t>The presence of an STI in a child may be indicative of sexual abuse, although vertical transmission may explain some presentations in the first 2 years. </a:t>
            </a:r>
          </a:p>
          <a:p>
            <a:pPr>
              <a:buFont typeface="Wingdings" pitchFamily="2" charset="2"/>
              <a:buChar char="Ø"/>
            </a:pPr>
            <a:r>
              <a:rPr lang="en-US" dirty="0" smtClean="0">
                <a:latin typeface="Times New Roman" pitchFamily="18" charset="0"/>
                <a:cs typeface="Times New Roman" pitchFamily="18" charset="0"/>
              </a:rPr>
              <a:t>In an older child, STI may be the result of voluntary sexual activity. </a:t>
            </a:r>
          </a:p>
          <a:p>
            <a:endParaRPr lang="en-US" dirty="0"/>
          </a:p>
        </p:txBody>
      </p:sp>
    </p:spTree>
    <p:extLst>
      <p:ext uri="{BB962C8B-B14F-4D97-AF65-F5344CB8AC3E}">
        <p14:creationId xmlns:p14="http://schemas.microsoft.com/office/powerpoint/2010/main" val="544900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FF0000"/>
                </a:solidFill>
                <a:latin typeface="Times New Roman" pitchFamily="18" charset="0"/>
                <a:cs typeface="Times New Roman" pitchFamily="18" charset="0"/>
              </a:rPr>
              <a:t>SEXUALLY TRANSMITTED INFECTIONS</a:t>
            </a:r>
            <a:endParaRPr lang="en-US" sz="32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marL="0" indent="0">
              <a:buNone/>
            </a:pPr>
            <a:r>
              <a:rPr lang="en-US" b="1" dirty="0" smtClean="0">
                <a:effectLst/>
                <a:latin typeface="Times New Roman" pitchFamily="18" charset="0"/>
                <a:cs typeface="Times New Roman" pitchFamily="18" charset="0"/>
              </a:rPr>
              <a:t>DEFINITION</a:t>
            </a:r>
          </a:p>
          <a:p>
            <a:pPr>
              <a:buFont typeface="Wingdings" pitchFamily="2" charset="2"/>
              <a:buChar char="Ø"/>
            </a:pPr>
            <a:r>
              <a:rPr lang="en-US" dirty="0" smtClean="0">
                <a:effectLst/>
                <a:latin typeface="Times New Roman" pitchFamily="18" charset="0"/>
                <a:cs typeface="Times New Roman" pitchFamily="18" charset="0"/>
              </a:rPr>
              <a:t>Sexually transmitted infections (STIs) are a group of contagious conditions whose principal mode of transmission is by intimate sexual activity involving the moist mucous membranes of the penis, vulva, vagina, cervix, anus, rectum, mouth and pharynx, along with their adjacent skin surfaces.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0776121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fontAlgn="ctr"/>
            <a:r>
              <a:rPr lang="en-US" sz="2800" b="1" dirty="0" smtClean="0">
                <a:latin typeface="Times New Roman" pitchFamily="18" charset="0"/>
                <a:cs typeface="Times New Roman" pitchFamily="18" charset="0"/>
              </a:rPr>
              <a:t>PRESENTING PROBLEMS IN MEN </a:t>
            </a:r>
            <a:br>
              <a:rPr lang="en-US" sz="2800" b="1" dirty="0" smtClean="0">
                <a:latin typeface="Times New Roman" pitchFamily="18" charset="0"/>
                <a:cs typeface="Times New Roman" pitchFamily="18" charset="0"/>
              </a:rPr>
            </a:br>
            <a:r>
              <a:rPr lang="en-US" sz="2800" b="1" dirty="0" smtClean="0">
                <a:latin typeface="Times New Roman" pitchFamily="18" charset="0"/>
                <a:cs typeface="Times New Roman" pitchFamily="18" charset="0"/>
              </a:rPr>
              <a:t> </a:t>
            </a:r>
            <a:endParaRPr lang="en-US" sz="2800" b="1" dirty="0"/>
          </a:p>
        </p:txBody>
      </p:sp>
      <p:sp>
        <p:nvSpPr>
          <p:cNvPr id="3" name="Content Placeholder 2"/>
          <p:cNvSpPr>
            <a:spLocks noGrp="1"/>
          </p:cNvSpPr>
          <p:nvPr>
            <p:ph idx="1"/>
          </p:nvPr>
        </p:nvSpPr>
        <p:spPr/>
        <p:txBody>
          <a:bodyPr>
            <a:normAutofit fontScale="92500" lnSpcReduction="20000"/>
          </a:bodyPr>
          <a:lstStyle/>
          <a:p>
            <a:pPr marL="0" indent="0" fontAlgn="ctr">
              <a:buNone/>
            </a:pPr>
            <a:r>
              <a:rPr lang="en-US" dirty="0" smtClean="0">
                <a:latin typeface="Times New Roman" pitchFamily="18" charset="0"/>
                <a:cs typeface="Times New Roman" pitchFamily="18" charset="0"/>
              </a:rPr>
              <a:t>1.</a:t>
            </a:r>
            <a:r>
              <a:rPr lang="en-US" b="1" dirty="0" smtClean="0">
                <a:solidFill>
                  <a:srgbClr val="002060"/>
                </a:solidFill>
                <a:latin typeface="Times New Roman" pitchFamily="18" charset="0"/>
                <a:cs typeface="Times New Roman" pitchFamily="18" charset="0"/>
              </a:rPr>
              <a:t> </a:t>
            </a:r>
            <a:r>
              <a:rPr lang="en-US" b="1" dirty="0" smtClean="0">
                <a:solidFill>
                  <a:srgbClr val="C00000"/>
                </a:solidFill>
                <a:latin typeface="Times New Roman" pitchFamily="18" charset="0"/>
                <a:cs typeface="Times New Roman" pitchFamily="18" charset="0"/>
              </a:rPr>
              <a:t>URETHRAL DISCHARGE</a:t>
            </a:r>
            <a:endParaRPr lang="en-US" dirty="0" smtClean="0">
              <a:solidFill>
                <a:srgbClr val="C00000"/>
              </a:solidFill>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most important causes of urethral discharge are </a:t>
            </a:r>
            <a:r>
              <a:rPr lang="en-US" dirty="0" err="1">
                <a:solidFill>
                  <a:srgbClr val="002060"/>
                </a:solidFill>
                <a:latin typeface="Times New Roman" pitchFamily="18" charset="0"/>
                <a:cs typeface="Times New Roman" pitchFamily="18" charset="0"/>
              </a:rPr>
              <a:t>gonorrhoea</a:t>
            </a:r>
            <a:r>
              <a:rPr lang="en-US" dirty="0">
                <a:latin typeface="Times New Roman" pitchFamily="18" charset="0"/>
                <a:cs typeface="Times New Roman" pitchFamily="18" charset="0"/>
              </a:rPr>
              <a:t> and </a:t>
            </a:r>
            <a:r>
              <a:rPr lang="en-US" dirty="0">
                <a:solidFill>
                  <a:srgbClr val="002060"/>
                </a:solidFill>
                <a:latin typeface="Times New Roman" pitchFamily="18" charset="0"/>
                <a:cs typeface="Times New Roman" pitchFamily="18" charset="0"/>
              </a:rPr>
              <a:t>chlamydia</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In </a:t>
            </a:r>
            <a:r>
              <a:rPr lang="en-US" dirty="0">
                <a:latin typeface="Times New Roman" pitchFamily="18" charset="0"/>
                <a:cs typeface="Times New Roman" pitchFamily="18" charset="0"/>
              </a:rPr>
              <a:t>a significant minority of cases, tests for both of these infections are negative, a scenario often referred to as non-specific urethritis (NSU).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Some </a:t>
            </a:r>
            <a:r>
              <a:rPr lang="en-US" dirty="0">
                <a:latin typeface="Times New Roman" pitchFamily="18" charset="0"/>
                <a:cs typeface="Times New Roman" pitchFamily="18" charset="0"/>
              </a:rPr>
              <a:t>of these cases may be caused by </a:t>
            </a:r>
            <a:r>
              <a:rPr lang="en-US" i="1" dirty="0" err="1">
                <a:latin typeface="Times New Roman" pitchFamily="18" charset="0"/>
                <a:cs typeface="Times New Roman" pitchFamily="18" charset="0"/>
              </a:rPr>
              <a:t>Trichomonas</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vaginalis</a:t>
            </a:r>
            <a:r>
              <a:rPr lang="en-US" dirty="0">
                <a:latin typeface="Times New Roman" pitchFamily="18" charset="0"/>
                <a:cs typeface="Times New Roman" pitchFamily="18" charset="0"/>
              </a:rPr>
              <a:t>, herpes simplex virus (HSV), mycoplasmas or </a:t>
            </a:r>
            <a:r>
              <a:rPr lang="en-US" dirty="0" err="1">
                <a:latin typeface="Times New Roman" pitchFamily="18" charset="0"/>
                <a:cs typeface="Times New Roman" pitchFamily="18" charset="0"/>
              </a:rPr>
              <a:t>ureaplasmas</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A </a:t>
            </a:r>
            <a:r>
              <a:rPr lang="en-US" dirty="0">
                <a:latin typeface="Times New Roman" pitchFamily="18" charset="0"/>
                <a:cs typeface="Times New Roman" pitchFamily="18" charset="0"/>
              </a:rPr>
              <a:t>small minority seem not to have an infectious </a:t>
            </a:r>
            <a:r>
              <a:rPr lang="en-US" dirty="0" err="1">
                <a:latin typeface="Times New Roman" pitchFamily="18" charset="0"/>
                <a:cs typeface="Times New Roman" pitchFamily="18" charset="0"/>
              </a:rPr>
              <a:t>aetiology</a:t>
            </a:r>
            <a:r>
              <a:rPr lang="en-US" dirty="0">
                <a:latin typeface="Times New Roman" pitchFamily="18" charset="0"/>
                <a:cs typeface="Times New Roman" pitchFamily="18" charset="0"/>
              </a:rPr>
              <a:t>. </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4496978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buFont typeface="Wingdings" pitchFamily="2" charset="2"/>
              <a:buChar char="Ø"/>
            </a:pPr>
            <a:r>
              <a:rPr lang="en-US" dirty="0" smtClean="0">
                <a:latin typeface="Times New Roman" pitchFamily="18" charset="0"/>
                <a:cs typeface="Times New Roman" pitchFamily="18" charset="0"/>
              </a:rPr>
              <a:t>Gonococcal urethritis usually causes symptoms within 7 days of exposure. </a:t>
            </a:r>
          </a:p>
          <a:p>
            <a:pPr>
              <a:buFont typeface="Wingdings" pitchFamily="2" charset="2"/>
              <a:buChar char="Ø"/>
            </a:pPr>
            <a:r>
              <a:rPr lang="en-US" dirty="0" smtClean="0">
                <a:latin typeface="Times New Roman" pitchFamily="18" charset="0"/>
                <a:cs typeface="Times New Roman" pitchFamily="18" charset="0"/>
              </a:rPr>
              <a:t>The discharge is typically profuse and purulent. </a:t>
            </a:r>
          </a:p>
          <a:p>
            <a:pPr>
              <a:buFont typeface="Wingdings" pitchFamily="2" charset="2"/>
              <a:buChar char="Ø"/>
            </a:pPr>
            <a:r>
              <a:rPr lang="en-US" dirty="0" smtClean="0">
                <a:latin typeface="Times New Roman" pitchFamily="18" charset="0"/>
                <a:cs typeface="Times New Roman" pitchFamily="18" charset="0"/>
              </a:rPr>
              <a:t>Chlamydial urethritis has an incubation period of 1-4 weeks, and tends to result in milder symptoms than </a:t>
            </a:r>
            <a:r>
              <a:rPr lang="en-US" dirty="0" err="1" smtClean="0">
                <a:latin typeface="Times New Roman" pitchFamily="18" charset="0"/>
                <a:cs typeface="Times New Roman" pitchFamily="18" charset="0"/>
              </a:rPr>
              <a:t>gonorrhoea</a:t>
            </a:r>
            <a:r>
              <a:rPr lang="en-US" dirty="0" smtClean="0">
                <a:latin typeface="Times New Roman" pitchFamily="18" charset="0"/>
                <a:cs typeface="Times New Roman" pitchFamily="18" charset="0"/>
              </a:rPr>
              <a:t>; there is overlap, however, and microbiological confirmation should always be sought. </a:t>
            </a:r>
          </a:p>
          <a:p>
            <a:endParaRPr lang="en-US" dirty="0"/>
          </a:p>
        </p:txBody>
      </p:sp>
    </p:spTree>
    <p:extLst>
      <p:ext uri="{BB962C8B-B14F-4D97-AF65-F5344CB8AC3E}">
        <p14:creationId xmlns:p14="http://schemas.microsoft.com/office/powerpoint/2010/main" val="29096074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fontAlgn="ctr">
              <a:buNone/>
            </a:pPr>
            <a:r>
              <a:rPr lang="en-US" dirty="0" smtClean="0">
                <a:latin typeface="Times New Roman" pitchFamily="18" charset="0"/>
                <a:cs typeface="Times New Roman" pitchFamily="18" charset="0"/>
              </a:rPr>
              <a:t>2.</a:t>
            </a:r>
            <a:r>
              <a:rPr lang="en-US" b="1" dirty="0" smtClean="0">
                <a:solidFill>
                  <a:srgbClr val="C00000"/>
                </a:solidFill>
                <a:latin typeface="Times New Roman" pitchFamily="18" charset="0"/>
                <a:cs typeface="Times New Roman" pitchFamily="18" charset="0"/>
              </a:rPr>
              <a:t>GENITAL </a:t>
            </a:r>
            <a:r>
              <a:rPr lang="en-US" b="1" dirty="0">
                <a:solidFill>
                  <a:srgbClr val="C00000"/>
                </a:solidFill>
                <a:latin typeface="Times New Roman" pitchFamily="18" charset="0"/>
                <a:cs typeface="Times New Roman" pitchFamily="18" charset="0"/>
              </a:rPr>
              <a:t>ITCH AND/OR RASH</a:t>
            </a:r>
            <a:r>
              <a:rPr lang="en-US" dirty="0">
                <a:solidFill>
                  <a:srgbClr val="C00000"/>
                </a:solidFill>
                <a:latin typeface="Times New Roman" pitchFamily="18" charset="0"/>
                <a:cs typeface="Times New Roman" pitchFamily="18" charset="0"/>
              </a:rPr>
              <a:t> </a:t>
            </a:r>
          </a:p>
          <a:p>
            <a:pPr fontAlgn="ctr">
              <a:buFont typeface="Wingdings" pitchFamily="2" charset="2"/>
              <a:buChar char="Ø"/>
            </a:pPr>
            <a:r>
              <a:rPr lang="en-US" dirty="0">
                <a:latin typeface="Times New Roman" pitchFamily="18" charset="0"/>
                <a:cs typeface="Times New Roman" pitchFamily="18" charset="0"/>
              </a:rPr>
              <a:t>Patients may present with many combinations of penile/genital symptoms that may be acute or chronic, and infectious or non-infectious. </a:t>
            </a:r>
          </a:p>
        </p:txBody>
      </p:sp>
    </p:spTree>
    <p:extLst>
      <p:ext uri="{BB962C8B-B14F-4D97-AF65-F5344CB8AC3E}">
        <p14:creationId xmlns:p14="http://schemas.microsoft.com/office/powerpoint/2010/main" val="23262854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effectLst/>
                <a:latin typeface="Times New Roman" pitchFamily="18" charset="0"/>
                <a:cs typeface="Times New Roman" pitchFamily="18" charset="0"/>
              </a:rPr>
              <a:t>DIFFERENTIAL DIAGNOSIS OF GENITAL ITCH AND/OR RASH IN MEN</a:t>
            </a:r>
            <a:endParaRPr lang="en-US" sz="2800" b="1" dirty="0">
              <a:latin typeface="Times New Roman" pitchFamily="18" charset="0"/>
              <a:cs typeface="Times New Roman"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97756398"/>
              </p:ext>
            </p:extLst>
          </p:nvPr>
        </p:nvGraphicFramePr>
        <p:xfrm>
          <a:off x="76200" y="1600200"/>
          <a:ext cx="8991600" cy="3769360"/>
        </p:xfrm>
        <a:graphic>
          <a:graphicData uri="http://schemas.openxmlformats.org/drawingml/2006/table">
            <a:tbl>
              <a:tblPr firstRow="1" bandRow="1">
                <a:tableStyleId>{5C22544A-7EE6-4342-B048-85BDC9FD1C3A}</a:tableStyleId>
              </a:tblPr>
              <a:tblGrid>
                <a:gridCol w="1143000"/>
                <a:gridCol w="838200"/>
                <a:gridCol w="457200"/>
                <a:gridCol w="533400"/>
                <a:gridCol w="1600200"/>
                <a:gridCol w="1447800"/>
                <a:gridCol w="1524000"/>
                <a:gridCol w="1447800"/>
              </a:tblGrid>
              <a:tr h="370840">
                <a:tc>
                  <a:txBody>
                    <a:bodyPr/>
                    <a:lstStyle/>
                    <a:p>
                      <a:pPr algn="l"/>
                      <a:r>
                        <a:rPr lang="en-US" b="1" dirty="0"/>
                        <a:t>Likely diagnosis</a:t>
                      </a:r>
                      <a:endParaRPr lang="en-US" dirty="0"/>
                    </a:p>
                  </a:txBody>
                  <a:tcPr marL="47625" marR="47625" marT="47625" marB="47625"/>
                </a:tc>
                <a:tc>
                  <a:txBody>
                    <a:bodyPr/>
                    <a:lstStyle/>
                    <a:p>
                      <a:pPr algn="l"/>
                      <a:r>
                        <a:rPr lang="en-US" b="1"/>
                        <a:t>Acute or chronic</a:t>
                      </a:r>
                      <a:endParaRPr lang="en-US"/>
                    </a:p>
                  </a:txBody>
                  <a:tcPr marL="47625" marR="47625" marT="47625" marB="47625"/>
                </a:tc>
                <a:tc>
                  <a:txBody>
                    <a:bodyPr/>
                    <a:lstStyle/>
                    <a:p>
                      <a:pPr algn="l"/>
                      <a:r>
                        <a:rPr lang="en-US" b="1"/>
                        <a:t>Itch</a:t>
                      </a:r>
                      <a:endParaRPr lang="en-US"/>
                    </a:p>
                  </a:txBody>
                  <a:tcPr marL="47625" marR="47625" marT="47625" marB="47625"/>
                </a:tc>
                <a:tc>
                  <a:txBody>
                    <a:bodyPr/>
                    <a:lstStyle/>
                    <a:p>
                      <a:pPr algn="l"/>
                      <a:r>
                        <a:rPr lang="en-US" b="1"/>
                        <a:t>Pain</a:t>
                      </a:r>
                      <a:endParaRPr lang="en-US"/>
                    </a:p>
                  </a:txBody>
                  <a:tcPr marL="47625" marR="47625" marT="47625" marB="47625"/>
                </a:tc>
                <a:tc>
                  <a:txBody>
                    <a:bodyPr/>
                    <a:lstStyle/>
                    <a:p>
                      <a:pPr algn="l"/>
                      <a:r>
                        <a:rPr lang="en-US" b="1"/>
                        <a:t>Discharge (non-urethral)</a:t>
                      </a:r>
                      <a:endParaRPr lang="en-US"/>
                    </a:p>
                  </a:txBody>
                  <a:tcPr marL="47625" marR="47625" marT="47625" marB="47625"/>
                </a:tc>
                <a:tc>
                  <a:txBody>
                    <a:bodyPr/>
                    <a:lstStyle/>
                    <a:p>
                      <a:pPr algn="l"/>
                      <a:r>
                        <a:rPr lang="en-US" b="1"/>
                        <a:t>Specific characteristics</a:t>
                      </a:r>
                      <a:endParaRPr lang="en-US"/>
                    </a:p>
                  </a:txBody>
                  <a:tcPr marL="47625" marR="47625" marT="47625" marB="47625"/>
                </a:tc>
                <a:tc>
                  <a:txBody>
                    <a:bodyPr/>
                    <a:lstStyle/>
                    <a:p>
                      <a:pPr algn="l"/>
                      <a:r>
                        <a:rPr lang="en-US" b="1"/>
                        <a:t>Diagnostic test</a:t>
                      </a:r>
                      <a:endParaRPr lang="en-US"/>
                    </a:p>
                  </a:txBody>
                  <a:tcPr marL="47625" marR="47625" marT="47625" marB="47625"/>
                </a:tc>
                <a:tc>
                  <a:txBody>
                    <a:bodyPr/>
                    <a:lstStyle/>
                    <a:p>
                      <a:pPr algn="l"/>
                      <a:r>
                        <a:rPr lang="en-US" b="1" dirty="0"/>
                        <a:t>Treatment</a:t>
                      </a:r>
                      <a:endParaRPr lang="en-US" dirty="0"/>
                    </a:p>
                  </a:txBody>
                  <a:tcPr marL="47625" marR="47625" marT="47625" marB="47625"/>
                </a:tc>
              </a:tr>
              <a:tr h="370840">
                <a:tc>
                  <a:txBody>
                    <a:bodyPr/>
                    <a:lstStyle/>
                    <a:p>
                      <a:pPr algn="l"/>
                      <a:r>
                        <a:rPr lang="en-US" b="1" dirty="0"/>
                        <a:t>Subclinical urethritis</a:t>
                      </a:r>
                      <a:endParaRPr lang="en-US" dirty="0"/>
                    </a:p>
                  </a:txBody>
                  <a:tcPr marL="47625" marR="47625" marT="47625" marB="47625"/>
                </a:tc>
                <a:tc>
                  <a:txBody>
                    <a:bodyPr/>
                    <a:lstStyle/>
                    <a:p>
                      <a:pPr algn="l"/>
                      <a:r>
                        <a:rPr lang="en-US"/>
                        <a:t>Either</a:t>
                      </a:r>
                    </a:p>
                  </a:txBody>
                  <a:tcPr marL="47625" marR="47625" marT="47625" marB="47625"/>
                </a:tc>
                <a:tc>
                  <a:txBody>
                    <a:bodyPr/>
                    <a:lstStyle/>
                    <a:p>
                      <a:pPr algn="l"/>
                      <a:r>
                        <a:rPr lang="en-US"/>
                        <a:t>±</a:t>
                      </a:r>
                    </a:p>
                  </a:txBody>
                  <a:tcPr marL="47625" marR="47625" marT="47625" marB="47625"/>
                </a:tc>
                <a:tc>
                  <a:txBody>
                    <a:bodyPr/>
                    <a:lstStyle/>
                    <a:p>
                      <a:pPr algn="l"/>
                      <a:r>
                        <a:rPr lang="en-US"/>
                        <a:t>-</a:t>
                      </a:r>
                    </a:p>
                  </a:txBody>
                  <a:tcPr marL="47625" marR="47625" marT="47625" marB="47625"/>
                </a:tc>
                <a:tc>
                  <a:txBody>
                    <a:bodyPr/>
                    <a:lstStyle/>
                    <a:p>
                      <a:pPr algn="l"/>
                      <a:r>
                        <a:rPr lang="en-US"/>
                        <a:t>±</a:t>
                      </a:r>
                    </a:p>
                  </a:txBody>
                  <a:tcPr marL="47625" marR="47625" marT="47625" marB="47625"/>
                </a:tc>
                <a:tc>
                  <a:txBody>
                    <a:bodyPr/>
                    <a:lstStyle/>
                    <a:p>
                      <a:pPr algn="l"/>
                      <a:r>
                        <a:rPr lang="en-US"/>
                        <a:t>Often intermittent</a:t>
                      </a:r>
                    </a:p>
                  </a:txBody>
                  <a:tcPr marL="47625" marR="47625" marT="47625" marB="47625"/>
                </a:tc>
                <a:tc>
                  <a:txBody>
                    <a:bodyPr/>
                    <a:lstStyle/>
                    <a:p>
                      <a:pPr algn="l"/>
                      <a:r>
                        <a:rPr lang="en-US"/>
                        <a:t>Gram stain and urethralswabs</a:t>
                      </a:r>
                    </a:p>
                  </a:txBody>
                  <a:tcPr marL="47625" marR="47625" marT="47625" marB="47625"/>
                </a:tc>
                <a:tc>
                  <a:txBody>
                    <a:bodyPr/>
                    <a:lstStyle/>
                    <a:p>
                      <a:pPr algn="l"/>
                      <a:r>
                        <a:rPr lang="en-US" dirty="0"/>
                        <a:t>As for urethral discharge</a:t>
                      </a:r>
                    </a:p>
                  </a:txBody>
                  <a:tcPr marL="47625" marR="47625" marT="47625" marB="47625"/>
                </a:tc>
              </a:tr>
              <a:tr h="370840">
                <a:tc>
                  <a:txBody>
                    <a:bodyPr/>
                    <a:lstStyle/>
                    <a:p>
                      <a:pPr algn="l"/>
                      <a:r>
                        <a:rPr lang="en-US" b="1" dirty="0"/>
                        <a:t>Candida</a:t>
                      </a:r>
                      <a:endParaRPr lang="en-US" dirty="0"/>
                    </a:p>
                  </a:txBody>
                  <a:tcPr marL="47625" marR="47625" marT="47625" marB="47625"/>
                </a:tc>
                <a:tc>
                  <a:txBody>
                    <a:bodyPr/>
                    <a:lstStyle/>
                    <a:p>
                      <a:pPr algn="l"/>
                      <a:r>
                        <a:rPr lang="en-US"/>
                        <a:t>Acute</a:t>
                      </a:r>
                    </a:p>
                  </a:txBody>
                  <a:tcPr marL="47625" marR="47625" marT="47625" marB="47625"/>
                </a:tc>
                <a:tc>
                  <a:txBody>
                    <a:bodyPr/>
                    <a:lstStyle/>
                    <a:p>
                      <a:pPr algn="l"/>
                      <a:r>
                        <a:rPr lang="en-US"/>
                        <a:t>√</a:t>
                      </a:r>
                    </a:p>
                  </a:txBody>
                  <a:tcPr marL="47625" marR="47625" marT="47625" marB="47625"/>
                </a:tc>
                <a:tc>
                  <a:txBody>
                    <a:bodyPr/>
                    <a:lstStyle/>
                    <a:p>
                      <a:pPr algn="l"/>
                      <a:r>
                        <a:rPr lang="en-US"/>
                        <a:t>-</a:t>
                      </a:r>
                    </a:p>
                  </a:txBody>
                  <a:tcPr marL="47625" marR="47625" marT="47625" marB="47625"/>
                </a:tc>
                <a:tc>
                  <a:txBody>
                    <a:bodyPr/>
                    <a:lstStyle/>
                    <a:p>
                      <a:pPr algn="l"/>
                      <a:r>
                        <a:rPr lang="en-US" dirty="0"/>
                        <a:t>White</a:t>
                      </a:r>
                    </a:p>
                  </a:txBody>
                  <a:tcPr marL="47625" marR="47625" marT="47625" marB="47625"/>
                </a:tc>
                <a:tc>
                  <a:txBody>
                    <a:bodyPr/>
                    <a:lstStyle/>
                    <a:p>
                      <a:pPr algn="l"/>
                      <a:r>
                        <a:rPr lang="en-US"/>
                        <a:t>Postcoital</a:t>
                      </a:r>
                    </a:p>
                  </a:txBody>
                  <a:tcPr marL="47625" marR="47625" marT="47625" marB="47625"/>
                </a:tc>
                <a:tc>
                  <a:txBody>
                    <a:bodyPr/>
                    <a:lstStyle/>
                    <a:p>
                      <a:pPr algn="l"/>
                      <a:r>
                        <a:rPr lang="en-US"/>
                        <a:t>Microscopy</a:t>
                      </a:r>
                    </a:p>
                  </a:txBody>
                  <a:tcPr marL="47625" marR="47625" marT="47625" marB="47625"/>
                </a:tc>
                <a:tc>
                  <a:txBody>
                    <a:bodyPr/>
                    <a:lstStyle/>
                    <a:p>
                      <a:pPr algn="l"/>
                      <a:r>
                        <a:rPr lang="en-US" dirty="0"/>
                        <a:t>Antifungal cream, e.g. </a:t>
                      </a:r>
                      <a:r>
                        <a:rPr lang="en-US" dirty="0" err="1"/>
                        <a:t>clotrimazole</a:t>
                      </a:r>
                      <a:endParaRPr lang="en-US" dirty="0"/>
                    </a:p>
                  </a:txBody>
                  <a:tcPr marL="47625" marR="47625" marT="47625" marB="47625"/>
                </a:tc>
              </a:tr>
              <a:tr h="370840">
                <a:tc>
                  <a:txBody>
                    <a:bodyPr/>
                    <a:lstStyle/>
                    <a:p>
                      <a:endParaRPr lang="en-US" dirty="0"/>
                    </a:p>
                  </a:txBody>
                  <a:tcPr marL="47625" marR="47625" marT="47625" marB="47625" anchor="ct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pPr algn="l"/>
                      <a:r>
                        <a:rPr lang="en-US" b="1" dirty="0"/>
                        <a:t>Anaerobic (erosive) </a:t>
                      </a:r>
                      <a:r>
                        <a:rPr lang="en-US" b="1" dirty="0" err="1"/>
                        <a:t>balanitis</a:t>
                      </a:r>
                      <a:endParaRPr lang="en-US" dirty="0"/>
                    </a:p>
                  </a:txBody>
                  <a:tcPr marL="47625" marR="47625" marT="47625" marB="47625"/>
                </a:tc>
                <a:tc>
                  <a:txBody>
                    <a:bodyPr/>
                    <a:lstStyle/>
                    <a:p>
                      <a:pPr algn="l"/>
                      <a:r>
                        <a:rPr lang="en-US"/>
                        <a:t>Acute</a:t>
                      </a:r>
                    </a:p>
                  </a:txBody>
                  <a:tcPr marL="47625" marR="47625" marT="47625" marB="47625"/>
                </a:tc>
                <a:tc>
                  <a:txBody>
                    <a:bodyPr/>
                    <a:lstStyle/>
                    <a:p>
                      <a:pPr algn="l"/>
                      <a:r>
                        <a:rPr lang="en-US"/>
                        <a:t>±</a:t>
                      </a:r>
                    </a:p>
                  </a:txBody>
                  <a:tcPr marL="47625" marR="47625" marT="47625" marB="47625"/>
                </a:tc>
                <a:tc>
                  <a:txBody>
                    <a:bodyPr/>
                    <a:lstStyle/>
                    <a:p>
                      <a:pPr algn="l"/>
                      <a:r>
                        <a:rPr lang="en-US"/>
                        <a:t>-</a:t>
                      </a:r>
                    </a:p>
                  </a:txBody>
                  <a:tcPr marL="47625" marR="47625" marT="47625" marB="47625"/>
                </a:tc>
                <a:tc>
                  <a:txBody>
                    <a:bodyPr/>
                    <a:lstStyle/>
                    <a:p>
                      <a:pPr algn="l"/>
                      <a:r>
                        <a:rPr lang="en-US" dirty="0"/>
                        <a:t>Yellow</a:t>
                      </a:r>
                    </a:p>
                  </a:txBody>
                  <a:tcPr marL="47625" marR="47625" marT="47625" marB="47625"/>
                </a:tc>
                <a:tc>
                  <a:txBody>
                    <a:bodyPr/>
                    <a:lstStyle/>
                    <a:p>
                      <a:pPr algn="l"/>
                      <a:r>
                        <a:rPr lang="en-US"/>
                        <a:t>Offensive</a:t>
                      </a:r>
                    </a:p>
                  </a:txBody>
                  <a:tcPr marL="47625" marR="47625" marT="47625" marB="47625"/>
                </a:tc>
                <a:tc>
                  <a:txBody>
                    <a:bodyPr/>
                    <a:lstStyle/>
                    <a:p>
                      <a:pPr algn="l"/>
                      <a:r>
                        <a:rPr lang="en-US"/>
                        <a:t>Microscopy</a:t>
                      </a:r>
                    </a:p>
                  </a:txBody>
                  <a:tcPr marL="47625" marR="47625" marT="47625" marB="47625"/>
                </a:tc>
                <a:tc>
                  <a:txBody>
                    <a:bodyPr/>
                    <a:lstStyle/>
                    <a:p>
                      <a:pPr algn="l"/>
                      <a:r>
                        <a:rPr lang="en-US" dirty="0"/>
                        <a:t>Saline bathing ± metronidazole</a:t>
                      </a:r>
                    </a:p>
                  </a:txBody>
                  <a:tcPr marL="47625" marR="47625" marT="47625" marB="47625"/>
                </a:tc>
              </a:tr>
            </a:tbl>
          </a:graphicData>
        </a:graphic>
      </p:graphicFrame>
    </p:spTree>
    <p:extLst>
      <p:ext uri="{BB962C8B-B14F-4D97-AF65-F5344CB8AC3E}">
        <p14:creationId xmlns:p14="http://schemas.microsoft.com/office/powerpoint/2010/main" val="1676345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19615015"/>
              </p:ext>
            </p:extLst>
          </p:nvPr>
        </p:nvGraphicFramePr>
        <p:xfrm>
          <a:off x="457200" y="304800"/>
          <a:ext cx="8229600" cy="6436360"/>
        </p:xfrm>
        <a:graphic>
          <a:graphicData uri="http://schemas.openxmlformats.org/drawingml/2006/table">
            <a:tbl>
              <a:tblPr firstRow="1" bandRow="1">
                <a:tableStyleId>{5C22544A-7EE6-4342-B048-85BDC9FD1C3A}</a:tableStyleId>
              </a:tblPr>
              <a:tblGrid>
                <a:gridCol w="1028700"/>
                <a:gridCol w="876300"/>
                <a:gridCol w="304800"/>
                <a:gridCol w="304800"/>
                <a:gridCol w="228600"/>
                <a:gridCol w="2133600"/>
                <a:gridCol w="990600"/>
                <a:gridCol w="2362200"/>
              </a:tblGrid>
              <a:tr h="2179904">
                <a:tc>
                  <a:txBody>
                    <a:bodyPr/>
                    <a:lstStyle/>
                    <a:p>
                      <a:pPr algn="l"/>
                      <a:r>
                        <a:rPr lang="en-US" b="1" i="1" dirty="0" err="1"/>
                        <a:t>Pthirus</a:t>
                      </a:r>
                      <a:r>
                        <a:rPr lang="en-US" b="1" i="1" dirty="0"/>
                        <a:t> pubis</a:t>
                      </a:r>
                      <a:r>
                        <a:rPr lang="en-US" dirty="0"/>
                        <a:t> </a:t>
                      </a:r>
                      <a:r>
                        <a:rPr lang="en-US" b="1" dirty="0"/>
                        <a:t>('crab lice')</a:t>
                      </a:r>
                      <a:endParaRPr lang="en-US" dirty="0"/>
                    </a:p>
                  </a:txBody>
                  <a:tcPr marL="47625" marR="47625" marT="47625" marB="47625"/>
                </a:tc>
                <a:tc>
                  <a:txBody>
                    <a:bodyPr/>
                    <a:lstStyle/>
                    <a:p>
                      <a:pPr algn="l"/>
                      <a:r>
                        <a:rPr lang="en-US"/>
                        <a:t>Either</a:t>
                      </a:r>
                    </a:p>
                  </a:txBody>
                  <a:tcPr marL="47625" marR="47625" marT="47625" marB="47625"/>
                </a:tc>
                <a:tc>
                  <a:txBody>
                    <a:bodyPr/>
                    <a:lstStyle/>
                    <a:p>
                      <a:pPr algn="l"/>
                      <a:r>
                        <a:rPr lang="en-US"/>
                        <a:t>√</a:t>
                      </a:r>
                    </a:p>
                  </a:txBody>
                  <a:tcPr marL="47625" marR="47625" marT="47625" marB="47625"/>
                </a:tc>
                <a:tc>
                  <a:txBody>
                    <a:bodyPr/>
                    <a:lstStyle/>
                    <a:p>
                      <a:pPr algn="l"/>
                      <a:r>
                        <a:rPr lang="en-US"/>
                        <a:t>-</a:t>
                      </a:r>
                    </a:p>
                  </a:txBody>
                  <a:tcPr marL="47625" marR="47625" marT="47625" marB="47625"/>
                </a:tc>
                <a:tc>
                  <a:txBody>
                    <a:bodyPr/>
                    <a:lstStyle/>
                    <a:p>
                      <a:pPr algn="l"/>
                      <a:r>
                        <a:rPr lang="en-US"/>
                        <a:t>-</a:t>
                      </a:r>
                    </a:p>
                  </a:txBody>
                  <a:tcPr marL="47625" marR="47625" marT="47625" marB="47625"/>
                </a:tc>
                <a:tc>
                  <a:txBody>
                    <a:bodyPr/>
                    <a:lstStyle/>
                    <a:p>
                      <a:pPr algn="l"/>
                      <a:r>
                        <a:rPr lang="en-US"/>
                        <a:t>Lice and nits seen attached</a:t>
                      </a:r>
                    </a:p>
                  </a:txBody>
                  <a:tcPr marL="47625" marR="47625" marT="47625" marB="47625"/>
                </a:tc>
                <a:tc>
                  <a:txBody>
                    <a:bodyPr/>
                    <a:lstStyle/>
                    <a:p>
                      <a:pPr algn="l"/>
                      <a:r>
                        <a:rPr lang="en-US"/>
                        <a:t>Can be by microscopy, but usually visual</a:t>
                      </a:r>
                    </a:p>
                  </a:txBody>
                  <a:tcPr marL="47625" marR="47625" marT="47625" marB="47625"/>
                </a:tc>
                <a:tc>
                  <a:txBody>
                    <a:bodyPr/>
                    <a:lstStyle/>
                    <a:p>
                      <a:pPr algn="l"/>
                      <a:r>
                        <a:rPr lang="en-US" dirty="0"/>
                        <a:t>According to local policy -often </a:t>
                      </a:r>
                      <a:r>
                        <a:rPr lang="en-US" dirty="0" err="1"/>
                        <a:t>permethrin</a:t>
                      </a:r>
                      <a:endParaRPr lang="en-US" dirty="0"/>
                    </a:p>
                  </a:txBody>
                  <a:tcPr marL="47625" marR="47625" marT="47625" marB="47625"/>
                </a:tc>
              </a:tr>
              <a:tr h="1149577">
                <a:tc>
                  <a:txBody>
                    <a:bodyPr/>
                    <a:lstStyle/>
                    <a:p>
                      <a:pPr algn="l"/>
                      <a:r>
                        <a:rPr lang="en-US" b="1" dirty="0"/>
                        <a:t>Lichen </a:t>
                      </a:r>
                      <a:r>
                        <a:rPr lang="en-US" b="1" dirty="0" err="1"/>
                        <a:t>planus</a:t>
                      </a:r>
                      <a:r>
                        <a:rPr lang="en-US" dirty="0"/>
                        <a:t> </a:t>
                      </a:r>
                    </a:p>
                  </a:txBody>
                  <a:tcPr marL="47625" marR="47625" marT="47625" marB="47625"/>
                </a:tc>
                <a:tc>
                  <a:txBody>
                    <a:bodyPr/>
                    <a:lstStyle/>
                    <a:p>
                      <a:pPr algn="l"/>
                      <a:r>
                        <a:rPr lang="en-US"/>
                        <a:t>Either</a:t>
                      </a:r>
                    </a:p>
                  </a:txBody>
                  <a:tcPr marL="47625" marR="47625" marT="47625" marB="47625"/>
                </a:tc>
                <a:tc>
                  <a:txBody>
                    <a:bodyPr/>
                    <a:lstStyle/>
                    <a:p>
                      <a:pPr algn="l"/>
                      <a:r>
                        <a:rPr lang="en-US"/>
                        <a:t>±</a:t>
                      </a:r>
                    </a:p>
                  </a:txBody>
                  <a:tcPr marL="47625" marR="47625" marT="47625" marB="47625"/>
                </a:tc>
                <a:tc>
                  <a:txBody>
                    <a:bodyPr/>
                    <a:lstStyle/>
                    <a:p>
                      <a:pPr algn="l"/>
                      <a:r>
                        <a:rPr lang="en-US"/>
                        <a:t>-</a:t>
                      </a:r>
                    </a:p>
                  </a:txBody>
                  <a:tcPr marL="47625" marR="47625" marT="47625" marB="47625"/>
                </a:tc>
                <a:tc>
                  <a:txBody>
                    <a:bodyPr/>
                    <a:lstStyle/>
                    <a:p>
                      <a:pPr algn="l"/>
                      <a:r>
                        <a:rPr lang="en-US"/>
                        <a:t>-</a:t>
                      </a:r>
                    </a:p>
                  </a:txBody>
                  <a:tcPr marL="47625" marR="47625" marT="47625" marB="47625"/>
                </a:tc>
                <a:tc>
                  <a:txBody>
                    <a:bodyPr/>
                    <a:lstStyle/>
                    <a:p>
                      <a:pPr algn="l"/>
                      <a:r>
                        <a:rPr lang="en-US"/>
                        <a:t>Violaceous papules ± Wickham's striae</a:t>
                      </a:r>
                    </a:p>
                  </a:txBody>
                  <a:tcPr marL="47625" marR="47625" marT="47625" marB="47625"/>
                </a:tc>
                <a:tc>
                  <a:txBody>
                    <a:bodyPr/>
                    <a:lstStyle/>
                    <a:p>
                      <a:pPr algn="l"/>
                      <a:r>
                        <a:rPr lang="en-US"/>
                        <a:t>Clinical</a:t>
                      </a:r>
                    </a:p>
                  </a:txBody>
                  <a:tcPr marL="47625" marR="47625" marT="47625" marB="47625"/>
                </a:tc>
                <a:tc>
                  <a:txBody>
                    <a:bodyPr/>
                    <a:lstStyle/>
                    <a:p>
                      <a:pPr algn="l"/>
                      <a:r>
                        <a:rPr lang="en-US" dirty="0"/>
                        <a:t>None or mild topical corticosteroid, e.g. hydrocortisone</a:t>
                      </a:r>
                    </a:p>
                  </a:txBody>
                  <a:tcPr marL="47625" marR="47625" marT="47625" marB="47625"/>
                </a:tc>
              </a:tr>
              <a:tr h="464283">
                <a:tc>
                  <a:txBody>
                    <a:bodyPr/>
                    <a:lstStyle/>
                    <a:p>
                      <a:endParaRPr lang="en-US" dirty="0"/>
                    </a:p>
                  </a:txBody>
                  <a:tcPr marL="47625" marR="47625" marT="47625" marB="47625" anchor="ct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1149577">
                <a:tc>
                  <a:txBody>
                    <a:bodyPr/>
                    <a:lstStyle/>
                    <a:p>
                      <a:pPr algn="l"/>
                      <a:r>
                        <a:rPr lang="en-US" b="1" dirty="0"/>
                        <a:t>Lichen </a:t>
                      </a:r>
                      <a:r>
                        <a:rPr lang="en-US" b="1" dirty="0" err="1" smtClean="0"/>
                        <a:t>sclerosus</a:t>
                      </a:r>
                      <a:r>
                        <a:rPr lang="en-US" dirty="0" smtClean="0"/>
                        <a:t> </a:t>
                      </a:r>
                      <a:endParaRPr lang="en-US" dirty="0"/>
                    </a:p>
                  </a:txBody>
                  <a:tcPr marL="47625" marR="47625" marT="47625" marB="47625"/>
                </a:tc>
                <a:tc>
                  <a:txBody>
                    <a:bodyPr/>
                    <a:lstStyle/>
                    <a:p>
                      <a:pPr algn="l"/>
                      <a:r>
                        <a:rPr lang="en-US"/>
                        <a:t>Chronic</a:t>
                      </a:r>
                    </a:p>
                  </a:txBody>
                  <a:tcPr marL="47625" marR="47625" marT="47625" marB="47625"/>
                </a:tc>
                <a:tc>
                  <a:txBody>
                    <a:bodyPr/>
                    <a:lstStyle/>
                    <a:p>
                      <a:pPr algn="l"/>
                      <a:r>
                        <a:rPr lang="en-US"/>
                        <a:t>±</a:t>
                      </a:r>
                    </a:p>
                  </a:txBody>
                  <a:tcPr marL="47625" marR="47625" marT="47625" marB="47625"/>
                </a:tc>
                <a:tc>
                  <a:txBody>
                    <a:bodyPr/>
                    <a:lstStyle/>
                    <a:p>
                      <a:pPr algn="l"/>
                      <a:r>
                        <a:rPr lang="en-US"/>
                        <a:t>-</a:t>
                      </a:r>
                    </a:p>
                  </a:txBody>
                  <a:tcPr marL="47625" marR="47625" marT="47625" marB="47625"/>
                </a:tc>
                <a:tc>
                  <a:txBody>
                    <a:bodyPr/>
                    <a:lstStyle/>
                    <a:p>
                      <a:pPr algn="l"/>
                      <a:r>
                        <a:rPr lang="en-US"/>
                        <a:t>-</a:t>
                      </a:r>
                    </a:p>
                  </a:txBody>
                  <a:tcPr marL="47625" marR="47625" marT="47625" marB="47625"/>
                </a:tc>
                <a:tc>
                  <a:txBody>
                    <a:bodyPr/>
                    <a:lstStyle/>
                    <a:p>
                      <a:pPr algn="l"/>
                      <a:r>
                        <a:rPr lang="en-US"/>
                        <a:t>Ivory white plaques, scarring</a:t>
                      </a:r>
                    </a:p>
                  </a:txBody>
                  <a:tcPr marL="47625" marR="47625" marT="47625" marB="47625"/>
                </a:tc>
                <a:tc>
                  <a:txBody>
                    <a:bodyPr/>
                    <a:lstStyle/>
                    <a:p>
                      <a:pPr algn="l"/>
                      <a:r>
                        <a:rPr lang="en-US"/>
                        <a:t>Clinical or biopsy</a:t>
                      </a:r>
                    </a:p>
                  </a:txBody>
                  <a:tcPr marL="47625" marR="47625" marT="47625" marB="47625"/>
                </a:tc>
                <a:tc>
                  <a:txBody>
                    <a:bodyPr/>
                    <a:lstStyle/>
                    <a:p>
                      <a:pPr algn="l"/>
                      <a:r>
                        <a:rPr lang="en-US" dirty="0"/>
                        <a:t>Strong topical corticosteroid, e.g. </a:t>
                      </a:r>
                      <a:r>
                        <a:rPr lang="en-US" dirty="0" err="1"/>
                        <a:t>clobetasol</a:t>
                      </a:r>
                      <a:endParaRPr lang="en-US" dirty="0"/>
                    </a:p>
                  </a:txBody>
                  <a:tcPr marL="47625" marR="47625" marT="47625" marB="47625"/>
                </a:tc>
              </a:tr>
              <a:tr h="1493019">
                <a:tc>
                  <a:txBody>
                    <a:bodyPr/>
                    <a:lstStyle/>
                    <a:p>
                      <a:pPr algn="l"/>
                      <a:r>
                        <a:rPr lang="en-US" b="1" dirty="0"/>
                        <a:t>Plasma cell </a:t>
                      </a:r>
                      <a:r>
                        <a:rPr lang="en-US" b="1" dirty="0" err="1"/>
                        <a:t>balanitis</a:t>
                      </a:r>
                      <a:r>
                        <a:rPr lang="en-US" b="1" dirty="0"/>
                        <a:t> of Zoon</a:t>
                      </a:r>
                      <a:endParaRPr lang="en-US" dirty="0"/>
                    </a:p>
                  </a:txBody>
                  <a:tcPr marL="47625" marR="47625" marT="47625" marB="47625"/>
                </a:tc>
                <a:tc>
                  <a:txBody>
                    <a:bodyPr/>
                    <a:lstStyle/>
                    <a:p>
                      <a:pPr algn="l"/>
                      <a:r>
                        <a:rPr lang="en-US"/>
                        <a:t>Chronic</a:t>
                      </a:r>
                    </a:p>
                  </a:txBody>
                  <a:tcPr marL="47625" marR="47625" marT="47625" marB="47625"/>
                </a:tc>
                <a:tc>
                  <a:txBody>
                    <a:bodyPr/>
                    <a:lstStyle/>
                    <a:p>
                      <a:pPr algn="l"/>
                      <a:r>
                        <a:rPr lang="en-US"/>
                        <a:t>-</a:t>
                      </a:r>
                    </a:p>
                  </a:txBody>
                  <a:tcPr marL="47625" marR="47625" marT="47625" marB="47625"/>
                </a:tc>
                <a:tc>
                  <a:txBody>
                    <a:bodyPr/>
                    <a:lstStyle/>
                    <a:p>
                      <a:pPr algn="l"/>
                      <a:r>
                        <a:rPr lang="en-US"/>
                        <a:t>-</a:t>
                      </a:r>
                    </a:p>
                  </a:txBody>
                  <a:tcPr marL="47625" marR="47625" marT="47625" marB="47625"/>
                </a:tc>
                <a:tc>
                  <a:txBody>
                    <a:bodyPr/>
                    <a:lstStyle/>
                    <a:p>
                      <a:pPr algn="l"/>
                      <a:r>
                        <a:rPr lang="en-US"/>
                        <a:t>±</a:t>
                      </a:r>
                    </a:p>
                  </a:txBody>
                  <a:tcPr marL="47625" marR="47625" marT="47625" marB="47625"/>
                </a:tc>
                <a:tc>
                  <a:txBody>
                    <a:bodyPr/>
                    <a:lstStyle/>
                    <a:p>
                      <a:pPr algn="l"/>
                      <a:r>
                        <a:rPr lang="en-US"/>
                        <a:t>Shiny, inflamed circumscribed areas</a:t>
                      </a:r>
                    </a:p>
                  </a:txBody>
                  <a:tcPr marL="47625" marR="47625" marT="47625" marB="47625"/>
                </a:tc>
                <a:tc>
                  <a:txBody>
                    <a:bodyPr/>
                    <a:lstStyle/>
                    <a:p>
                      <a:pPr algn="l"/>
                      <a:r>
                        <a:rPr lang="en-US"/>
                        <a:t>Clinical or biopsy</a:t>
                      </a:r>
                    </a:p>
                  </a:txBody>
                  <a:tcPr marL="47625" marR="47625" marT="47625" marB="47625"/>
                </a:tc>
                <a:tc>
                  <a:txBody>
                    <a:bodyPr/>
                    <a:lstStyle/>
                    <a:p>
                      <a:pPr algn="l"/>
                      <a:r>
                        <a:rPr lang="en-US" dirty="0"/>
                        <a:t>Strong topical corticosteroid, e.g. </a:t>
                      </a:r>
                      <a:r>
                        <a:rPr lang="en-US" dirty="0" err="1"/>
                        <a:t>clobetasol</a:t>
                      </a:r>
                      <a:endParaRPr lang="en-US" dirty="0"/>
                    </a:p>
                  </a:txBody>
                  <a:tcPr marL="47625" marR="47625" marT="47625" marB="47625"/>
                </a:tc>
              </a:tr>
            </a:tbl>
          </a:graphicData>
        </a:graphic>
      </p:graphicFrame>
    </p:spTree>
    <p:extLst>
      <p:ext uri="{BB962C8B-B14F-4D97-AF65-F5344CB8AC3E}">
        <p14:creationId xmlns:p14="http://schemas.microsoft.com/office/powerpoint/2010/main" val="30495683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75429258"/>
              </p:ext>
            </p:extLst>
          </p:nvPr>
        </p:nvGraphicFramePr>
        <p:xfrm>
          <a:off x="457200" y="304799"/>
          <a:ext cx="8229600" cy="6171118"/>
        </p:xfrm>
        <a:graphic>
          <a:graphicData uri="http://schemas.openxmlformats.org/drawingml/2006/table">
            <a:tbl>
              <a:tblPr firstRow="1" bandRow="1">
                <a:tableStyleId>{5C22544A-7EE6-4342-B048-85BDC9FD1C3A}</a:tableStyleId>
              </a:tblPr>
              <a:tblGrid>
                <a:gridCol w="1028700"/>
                <a:gridCol w="723900"/>
                <a:gridCol w="304800"/>
                <a:gridCol w="304800"/>
                <a:gridCol w="228600"/>
                <a:gridCol w="2133600"/>
                <a:gridCol w="1524000"/>
                <a:gridCol w="1981200"/>
              </a:tblGrid>
              <a:tr h="332011">
                <a:tc>
                  <a:txBody>
                    <a:bodyPr/>
                    <a:lstStyle/>
                    <a:p>
                      <a:endParaRPr lang="en-US" dirty="0"/>
                    </a:p>
                  </a:txBody>
                  <a:tcPr marL="47625" marR="47625" marT="47625" marB="47625" anchor="ct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1564218">
                <a:tc>
                  <a:txBody>
                    <a:bodyPr/>
                    <a:lstStyle/>
                    <a:p>
                      <a:pPr algn="l"/>
                      <a:r>
                        <a:rPr lang="en-US" b="1"/>
                        <a:t>Dermatoses, e.g.eczema or psoriasis</a:t>
                      </a:r>
                      <a:endParaRPr lang="en-US"/>
                    </a:p>
                  </a:txBody>
                  <a:tcPr marL="47625" marR="47625" marT="47625" marB="47625"/>
                </a:tc>
                <a:tc>
                  <a:txBody>
                    <a:bodyPr/>
                    <a:lstStyle/>
                    <a:p>
                      <a:pPr algn="l"/>
                      <a:r>
                        <a:rPr lang="en-US" dirty="0"/>
                        <a:t>Either</a:t>
                      </a:r>
                    </a:p>
                  </a:txBody>
                  <a:tcPr marL="47625" marR="47625" marT="47625" marB="47625"/>
                </a:tc>
                <a:tc>
                  <a:txBody>
                    <a:bodyPr/>
                    <a:lstStyle/>
                    <a:p>
                      <a:pPr algn="l"/>
                      <a:r>
                        <a:rPr lang="en-US" dirty="0"/>
                        <a:t>√</a:t>
                      </a:r>
                    </a:p>
                  </a:txBody>
                  <a:tcPr marL="47625" marR="47625" marT="47625" marB="47625"/>
                </a:tc>
                <a:tc>
                  <a:txBody>
                    <a:bodyPr/>
                    <a:lstStyle/>
                    <a:p>
                      <a:pPr algn="l"/>
                      <a:r>
                        <a:rPr lang="en-US"/>
                        <a:t>-</a:t>
                      </a:r>
                    </a:p>
                  </a:txBody>
                  <a:tcPr marL="47625" marR="47625" marT="47625" marB="47625"/>
                </a:tc>
                <a:tc>
                  <a:txBody>
                    <a:bodyPr/>
                    <a:lstStyle/>
                    <a:p>
                      <a:pPr algn="l"/>
                      <a:r>
                        <a:rPr lang="en-US"/>
                        <a:t>-</a:t>
                      </a:r>
                    </a:p>
                  </a:txBody>
                  <a:tcPr marL="47625" marR="47625" marT="47625" marB="47625"/>
                </a:tc>
                <a:tc>
                  <a:txBody>
                    <a:bodyPr/>
                    <a:lstStyle/>
                    <a:p>
                      <a:pPr algn="l"/>
                      <a:r>
                        <a:rPr lang="en-US"/>
                        <a:t>Similar to lesions elsewhere on skin</a:t>
                      </a:r>
                    </a:p>
                  </a:txBody>
                  <a:tcPr marL="47625" marR="47625" marT="47625" marB="47625"/>
                </a:tc>
                <a:tc>
                  <a:txBody>
                    <a:bodyPr/>
                    <a:lstStyle/>
                    <a:p>
                      <a:pPr algn="l"/>
                      <a:r>
                        <a:rPr lang="en-US"/>
                        <a:t>Clinical</a:t>
                      </a:r>
                    </a:p>
                  </a:txBody>
                  <a:tcPr marL="47625" marR="47625" marT="47625" marB="47625"/>
                </a:tc>
                <a:tc>
                  <a:txBody>
                    <a:bodyPr/>
                    <a:lstStyle/>
                    <a:p>
                      <a:pPr algn="l"/>
                      <a:r>
                        <a:rPr lang="en-US" dirty="0"/>
                        <a:t>Mild topical corticosteroid, e.g. hydrocortisone</a:t>
                      </a:r>
                    </a:p>
                  </a:txBody>
                  <a:tcPr marL="47625" marR="47625" marT="47625" marB="47625"/>
                </a:tc>
              </a:tr>
              <a:tr h="332011">
                <a:tc>
                  <a:txBody>
                    <a:bodyPr/>
                    <a:lstStyle/>
                    <a:p>
                      <a:endParaRPr lang="en-US" dirty="0"/>
                    </a:p>
                  </a:txBody>
                  <a:tcPr marL="47625" marR="47625" marT="47625" marB="47625" anchor="ct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1317777">
                <a:tc>
                  <a:txBody>
                    <a:bodyPr/>
                    <a:lstStyle/>
                    <a:p>
                      <a:pPr algn="l"/>
                      <a:r>
                        <a:rPr lang="en-US" b="1"/>
                        <a:t>Genital herpes</a:t>
                      </a:r>
                      <a:endParaRPr lang="en-US"/>
                    </a:p>
                  </a:txBody>
                  <a:tcPr marL="47625" marR="47625" marT="47625" marB="47625"/>
                </a:tc>
                <a:tc>
                  <a:txBody>
                    <a:bodyPr/>
                    <a:lstStyle/>
                    <a:p>
                      <a:pPr algn="l"/>
                      <a:r>
                        <a:rPr lang="en-US"/>
                        <a:t>Acute</a:t>
                      </a:r>
                    </a:p>
                  </a:txBody>
                  <a:tcPr marL="47625" marR="47625" marT="47625" marB="47625"/>
                </a:tc>
                <a:tc>
                  <a:txBody>
                    <a:bodyPr/>
                    <a:lstStyle/>
                    <a:p>
                      <a:pPr algn="l"/>
                      <a:r>
                        <a:rPr lang="en-US"/>
                        <a:t>±</a:t>
                      </a:r>
                    </a:p>
                  </a:txBody>
                  <a:tcPr marL="47625" marR="47625" marT="47625" marB="47625"/>
                </a:tc>
                <a:tc>
                  <a:txBody>
                    <a:bodyPr/>
                    <a:lstStyle/>
                    <a:p>
                      <a:pPr algn="l"/>
                      <a:r>
                        <a:rPr lang="en-US"/>
                        <a:t>√</a:t>
                      </a:r>
                    </a:p>
                  </a:txBody>
                  <a:tcPr marL="47625" marR="47625" marT="47625" marB="47625"/>
                </a:tc>
                <a:tc>
                  <a:txBody>
                    <a:bodyPr/>
                    <a:lstStyle/>
                    <a:p>
                      <a:pPr algn="l"/>
                      <a:r>
                        <a:rPr lang="en-US"/>
                        <a:t>-</a:t>
                      </a:r>
                    </a:p>
                  </a:txBody>
                  <a:tcPr marL="47625" marR="47625" marT="47625" marB="47625"/>
                </a:tc>
                <a:tc>
                  <a:txBody>
                    <a:bodyPr/>
                    <a:lstStyle/>
                    <a:p>
                      <a:pPr algn="l"/>
                      <a:r>
                        <a:rPr lang="en-US"/>
                        <a:t>Atypical ulcers are not uncommon</a:t>
                      </a:r>
                    </a:p>
                  </a:txBody>
                  <a:tcPr marL="47625" marR="47625" marT="47625" marB="47625"/>
                </a:tc>
                <a:tc>
                  <a:txBody>
                    <a:bodyPr/>
                    <a:lstStyle/>
                    <a:p>
                      <a:pPr algn="l"/>
                      <a:r>
                        <a:rPr lang="en-US"/>
                        <a:t>Swab for HSV PCR</a:t>
                      </a:r>
                    </a:p>
                  </a:txBody>
                  <a:tcPr marL="47625" marR="47625" marT="47625" marB="47625"/>
                </a:tc>
                <a:tc>
                  <a:txBody>
                    <a:bodyPr/>
                    <a:lstStyle/>
                    <a:p>
                      <a:pPr algn="l"/>
                      <a:r>
                        <a:rPr lang="en-US"/>
                        <a:t>Oral antiviral, e.g. aciclovir</a:t>
                      </a:r>
                    </a:p>
                  </a:txBody>
                  <a:tcPr marL="47625" marR="47625" marT="47625" marB="47625"/>
                </a:tc>
              </a:tr>
              <a:tr h="2549983">
                <a:tc>
                  <a:txBody>
                    <a:bodyPr/>
                    <a:lstStyle/>
                    <a:p>
                      <a:pPr algn="l"/>
                      <a:r>
                        <a:rPr lang="en-US" b="1" dirty="0" err="1"/>
                        <a:t>Circinate</a:t>
                      </a:r>
                      <a:r>
                        <a:rPr lang="en-US" b="1" dirty="0"/>
                        <a:t> </a:t>
                      </a:r>
                      <a:r>
                        <a:rPr lang="en-US" b="1" dirty="0" err="1"/>
                        <a:t>balanitis</a:t>
                      </a:r>
                      <a:endParaRPr lang="en-US" dirty="0"/>
                    </a:p>
                  </a:txBody>
                  <a:tcPr marL="47625" marR="47625" marT="47625" marB="47625"/>
                </a:tc>
                <a:tc>
                  <a:txBody>
                    <a:bodyPr/>
                    <a:lstStyle/>
                    <a:p>
                      <a:pPr algn="l"/>
                      <a:r>
                        <a:rPr lang="en-US"/>
                        <a:t>Either</a:t>
                      </a:r>
                    </a:p>
                  </a:txBody>
                  <a:tcPr marL="47625" marR="47625" marT="47625" marB="47625"/>
                </a:tc>
                <a:tc>
                  <a:txBody>
                    <a:bodyPr/>
                    <a:lstStyle/>
                    <a:p>
                      <a:pPr algn="l"/>
                      <a:r>
                        <a:rPr lang="en-US"/>
                        <a:t>-</a:t>
                      </a:r>
                    </a:p>
                  </a:txBody>
                  <a:tcPr marL="47625" marR="47625" marT="47625" marB="47625"/>
                </a:tc>
                <a:tc>
                  <a:txBody>
                    <a:bodyPr/>
                    <a:lstStyle/>
                    <a:p>
                      <a:pPr algn="l"/>
                      <a:r>
                        <a:rPr lang="en-US"/>
                        <a:t>-</a:t>
                      </a:r>
                    </a:p>
                  </a:txBody>
                  <a:tcPr marL="47625" marR="47625" marT="47625" marB="47625"/>
                </a:tc>
                <a:tc>
                  <a:txBody>
                    <a:bodyPr/>
                    <a:lstStyle/>
                    <a:p>
                      <a:pPr algn="l"/>
                      <a:r>
                        <a:rPr lang="en-US"/>
                        <a:t>-</a:t>
                      </a:r>
                    </a:p>
                  </a:txBody>
                  <a:tcPr marL="47625" marR="47625" marT="47625" marB="47625"/>
                </a:tc>
                <a:tc>
                  <a:txBody>
                    <a:bodyPr/>
                    <a:lstStyle/>
                    <a:p>
                      <a:pPr algn="l"/>
                      <a:r>
                        <a:rPr lang="en-US" dirty="0"/>
                        <a:t>Painless erosions with raised edges; usually as part of Reiter's syndrome </a:t>
                      </a:r>
                    </a:p>
                  </a:txBody>
                  <a:tcPr marL="47625" marR="47625" marT="47625" marB="47625"/>
                </a:tc>
                <a:tc>
                  <a:txBody>
                    <a:bodyPr/>
                    <a:lstStyle/>
                    <a:p>
                      <a:pPr algn="l"/>
                      <a:r>
                        <a:rPr lang="en-US"/>
                        <a:t>Clinical</a:t>
                      </a:r>
                    </a:p>
                  </a:txBody>
                  <a:tcPr marL="47625" marR="47625" marT="47625" marB="47625"/>
                </a:tc>
                <a:tc>
                  <a:txBody>
                    <a:bodyPr/>
                    <a:lstStyle/>
                    <a:p>
                      <a:pPr algn="l"/>
                      <a:r>
                        <a:rPr lang="en-US" dirty="0"/>
                        <a:t>Mild topical steroid, e.g. hydrocortisone</a:t>
                      </a:r>
                    </a:p>
                  </a:txBody>
                  <a:tcPr marL="47625" marR="47625" marT="47625" marB="47625"/>
                </a:tc>
              </a:tr>
            </a:tbl>
          </a:graphicData>
        </a:graphic>
      </p:graphicFrame>
    </p:spTree>
    <p:extLst>
      <p:ext uri="{BB962C8B-B14F-4D97-AF65-F5344CB8AC3E}">
        <p14:creationId xmlns:p14="http://schemas.microsoft.com/office/powerpoint/2010/main" val="38743219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Ø"/>
            </a:pPr>
            <a:r>
              <a:rPr lang="en-US" dirty="0" smtClean="0">
                <a:effectLst/>
                <a:latin typeface="Times New Roman" pitchFamily="18" charset="0"/>
                <a:cs typeface="Times New Roman" pitchFamily="18" charset="0"/>
              </a:rPr>
              <a:t>Balanitis refers to inflammation of the glans penis, often extending to the under-surface of the prepuce when it is called </a:t>
            </a:r>
            <a:r>
              <a:rPr lang="en-US" dirty="0" err="1" smtClean="0">
                <a:effectLst/>
                <a:latin typeface="Times New Roman" pitchFamily="18" charset="0"/>
                <a:cs typeface="Times New Roman" pitchFamily="18" charset="0"/>
              </a:rPr>
              <a:t>balanoposthitis</a:t>
            </a:r>
            <a:r>
              <a:rPr lang="en-US" dirty="0" smtClean="0">
                <a:effectLst/>
                <a:latin typeface="Times New Roman" pitchFamily="18" charset="0"/>
                <a:cs typeface="Times New Roman" pitchFamily="18" charset="0"/>
              </a:rPr>
              <a:t>. </a:t>
            </a:r>
          </a:p>
          <a:p>
            <a:pPr>
              <a:buFont typeface="Wingdings" pitchFamily="2" charset="2"/>
              <a:buChar char="Ø"/>
            </a:pPr>
            <a:r>
              <a:rPr lang="en-US" dirty="0" smtClean="0">
                <a:effectLst/>
                <a:latin typeface="Times New Roman" pitchFamily="18" charset="0"/>
                <a:cs typeface="Times New Roman" pitchFamily="18" charset="0"/>
              </a:rPr>
              <a:t>Tight prepuce and poor hygiene may be aggravating factors. </a:t>
            </a:r>
          </a:p>
          <a:p>
            <a:pPr>
              <a:buFont typeface="Wingdings" pitchFamily="2" charset="2"/>
              <a:buChar char="Ø"/>
            </a:pPr>
            <a:r>
              <a:rPr lang="en-US" dirty="0" smtClean="0">
                <a:effectLst/>
                <a:latin typeface="Times New Roman" pitchFamily="18" charset="0"/>
                <a:cs typeface="Times New Roman" pitchFamily="18" charset="0"/>
              </a:rPr>
              <a:t>Candidiasis is sometimes associated with </a:t>
            </a:r>
            <a:r>
              <a:rPr lang="en-US" i="1" dirty="0" smtClean="0">
                <a:solidFill>
                  <a:srgbClr val="002060"/>
                </a:solidFill>
                <a:effectLst/>
                <a:latin typeface="Times New Roman" pitchFamily="18" charset="0"/>
                <a:cs typeface="Times New Roman" pitchFamily="18" charset="0"/>
              </a:rPr>
              <a:t>immune deficiency</a:t>
            </a:r>
            <a:r>
              <a:rPr lang="en-US" dirty="0" smtClean="0">
                <a:effectLst/>
                <a:latin typeface="Times New Roman" pitchFamily="18" charset="0"/>
                <a:cs typeface="Times New Roman" pitchFamily="18" charset="0"/>
              </a:rPr>
              <a:t>, </a:t>
            </a:r>
            <a:r>
              <a:rPr lang="en-US" dirty="0" smtClean="0">
                <a:solidFill>
                  <a:srgbClr val="002060"/>
                </a:solidFill>
                <a:effectLst/>
                <a:latin typeface="Times New Roman" pitchFamily="18" charset="0"/>
                <a:cs typeface="Times New Roman" pitchFamily="18" charset="0"/>
              </a:rPr>
              <a:t>diabetes mellitus</a:t>
            </a:r>
            <a:r>
              <a:rPr lang="en-US" dirty="0" smtClean="0">
                <a:effectLst/>
                <a:latin typeface="Times New Roman" pitchFamily="18" charset="0"/>
                <a:cs typeface="Times New Roman" pitchFamily="18" charset="0"/>
              </a:rPr>
              <a:t>, and </a:t>
            </a:r>
            <a:r>
              <a:rPr lang="en-US" dirty="0" smtClean="0">
                <a:solidFill>
                  <a:srgbClr val="002060"/>
                </a:solidFill>
                <a:effectLst/>
                <a:latin typeface="Times New Roman" pitchFamily="18" charset="0"/>
                <a:cs typeface="Times New Roman" pitchFamily="18" charset="0"/>
              </a:rPr>
              <a:t>the use of broad-spectrum antimicrobials</a:t>
            </a:r>
            <a:r>
              <a:rPr lang="en-US" dirty="0" smtClean="0">
                <a:effectLst/>
                <a:latin typeface="Times New Roman" pitchFamily="18" charset="0"/>
                <a:cs typeface="Times New Roman" pitchFamily="18" charset="0"/>
              </a:rPr>
              <a:t>, </a:t>
            </a:r>
            <a:r>
              <a:rPr lang="en-US" dirty="0" smtClean="0">
                <a:solidFill>
                  <a:srgbClr val="002060"/>
                </a:solidFill>
                <a:effectLst/>
                <a:latin typeface="Times New Roman" pitchFamily="18" charset="0"/>
                <a:cs typeface="Times New Roman" pitchFamily="18" charset="0"/>
              </a:rPr>
              <a:t>corticosteroids or antimitotic drugs</a:t>
            </a:r>
            <a:r>
              <a:rPr lang="en-US" dirty="0" smtClean="0">
                <a:effectLst/>
                <a:latin typeface="Times New Roman" pitchFamily="18" charset="0"/>
                <a:cs typeface="Times New Roman" pitchFamily="18" charset="0"/>
              </a:rPr>
              <a:t>. </a:t>
            </a:r>
          </a:p>
          <a:p>
            <a:pPr>
              <a:buFont typeface="Wingdings" pitchFamily="2" charset="2"/>
              <a:buChar char="Ø"/>
            </a:pPr>
            <a:r>
              <a:rPr lang="en-US" dirty="0" smtClean="0">
                <a:effectLst/>
                <a:latin typeface="Times New Roman" pitchFamily="18" charset="0"/>
                <a:cs typeface="Times New Roman" pitchFamily="18" charset="0"/>
              </a:rPr>
              <a:t>Local saline bathing is usually helpful, especially when no cause is found.</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7404683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marL="0" indent="0" fontAlgn="ctr">
              <a:buNone/>
            </a:pPr>
            <a:r>
              <a:rPr lang="en-US" dirty="0" smtClean="0">
                <a:latin typeface="Times New Roman" pitchFamily="18" charset="0"/>
                <a:cs typeface="Times New Roman" pitchFamily="18" charset="0"/>
              </a:rPr>
              <a:t>3. </a:t>
            </a:r>
            <a:r>
              <a:rPr lang="en-US" b="1" dirty="0" smtClean="0">
                <a:solidFill>
                  <a:srgbClr val="C00000"/>
                </a:solidFill>
                <a:latin typeface="Times New Roman" pitchFamily="18" charset="0"/>
                <a:cs typeface="Times New Roman" pitchFamily="18" charset="0"/>
              </a:rPr>
              <a:t>GENITAL </a:t>
            </a:r>
            <a:r>
              <a:rPr lang="en-US" b="1" dirty="0">
                <a:solidFill>
                  <a:srgbClr val="C00000"/>
                </a:solidFill>
                <a:latin typeface="Times New Roman" pitchFamily="18" charset="0"/>
                <a:cs typeface="Times New Roman" pitchFamily="18" charset="0"/>
              </a:rPr>
              <a:t>ULCERATION </a:t>
            </a:r>
          </a:p>
          <a:p>
            <a:pPr fontAlgn="ctr">
              <a:buFont typeface="Wingdings" pitchFamily="2" charset="2"/>
              <a:buChar char="Ø"/>
            </a:pPr>
            <a:r>
              <a:rPr lang="en-US" dirty="0">
                <a:latin typeface="Times New Roman" pitchFamily="18" charset="0"/>
                <a:cs typeface="Times New Roman" pitchFamily="18" charset="0"/>
              </a:rPr>
              <a:t>The most common cause of ulceration is genital herpes.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Classically</a:t>
            </a:r>
            <a:r>
              <a:rPr lang="en-US" dirty="0">
                <a:latin typeface="Times New Roman" pitchFamily="18" charset="0"/>
                <a:cs typeface="Times New Roman" pitchFamily="18" charset="0"/>
              </a:rPr>
              <a:t>, multiple painful ulcers affect the glans, coronal sulcus or shaft of </a:t>
            </a:r>
            <a:r>
              <a:rPr lang="en-US" dirty="0" smtClean="0">
                <a:latin typeface="Times New Roman" pitchFamily="18" charset="0"/>
                <a:cs typeface="Times New Roman" pitchFamily="18" charset="0"/>
              </a:rPr>
              <a:t>penis, </a:t>
            </a:r>
            <a:r>
              <a:rPr lang="en-US" dirty="0">
                <a:latin typeface="Times New Roman" pitchFamily="18" charset="0"/>
                <a:cs typeface="Times New Roman" pitchFamily="18" charset="0"/>
              </a:rPr>
              <a:t>but solitary lesions occur rarely.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Perianal </a:t>
            </a:r>
            <a:r>
              <a:rPr lang="en-US" dirty="0">
                <a:latin typeface="Times New Roman" pitchFamily="18" charset="0"/>
                <a:cs typeface="Times New Roman" pitchFamily="18" charset="0"/>
              </a:rPr>
              <a:t>ulcers may be seen in MSM</a:t>
            </a:r>
            <a:r>
              <a:rPr lang="en-US" dirty="0" smtClean="0">
                <a:latin typeface="Times New Roman" pitchFamily="18" charset="0"/>
                <a:cs typeface="Times New Roman" pitchFamily="18" charset="0"/>
              </a:rPr>
              <a:t>.</a:t>
            </a:r>
          </a:p>
          <a:p>
            <a:pPr fontAlgn="ctr">
              <a:buFont typeface="Wingdings" pitchFamily="2" charset="2"/>
              <a:buChar char="Ø"/>
            </a:pP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Diagnosis is made by gently scraping material from lesions and sending this in an appropriate transport medium for culture or detection of HSV DNA by PCR. </a:t>
            </a:r>
          </a:p>
        </p:txBody>
      </p:sp>
    </p:spTree>
    <p:extLst>
      <p:ext uri="{BB962C8B-B14F-4D97-AF65-F5344CB8AC3E}">
        <p14:creationId xmlns:p14="http://schemas.microsoft.com/office/powerpoint/2010/main" val="7298587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latin typeface="Times New Roman" pitchFamily="18" charset="0"/>
                <a:cs typeface="Times New Roman" pitchFamily="18" charset="0"/>
              </a:rPr>
              <a:t>Penile herpes simplex infection</a:t>
            </a:r>
            <a:endParaRPr lang="en-US" sz="2800" dirty="0">
              <a:latin typeface="Times New Roman" pitchFamily="18" charset="0"/>
              <a:cs typeface="Times New Roman" pitchFamily="18" charset="0"/>
            </a:endParaRPr>
          </a:p>
        </p:txBody>
      </p:sp>
      <p:pic>
        <p:nvPicPr>
          <p:cNvPr id="717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590800" y="1447800"/>
            <a:ext cx="41148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630147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fontAlgn="ctr">
              <a:buFont typeface="Wingdings" pitchFamily="2" charset="2"/>
              <a:buChar char="Ø"/>
            </a:pPr>
            <a:r>
              <a:rPr lang="en-US" dirty="0" smtClean="0">
                <a:latin typeface="Times New Roman" pitchFamily="18" charset="0"/>
                <a:cs typeface="Times New Roman" pitchFamily="18" charset="0"/>
              </a:rPr>
              <a:t>In the UK, the possibility of any other ulcerating STI is remote unless the patient is an MSM and/or has had a sexual partner from a region where tropical STIs are more common. </a:t>
            </a:r>
          </a:p>
          <a:p>
            <a:pPr fontAlgn="ctr">
              <a:buFont typeface="Wingdings" pitchFamily="2" charset="2"/>
              <a:buChar char="Ø"/>
            </a:pPr>
            <a:r>
              <a:rPr lang="en-US" dirty="0" smtClean="0">
                <a:latin typeface="Times New Roman" pitchFamily="18" charset="0"/>
                <a:cs typeface="Times New Roman" pitchFamily="18" charset="0"/>
              </a:rPr>
              <a:t>The classic lesion of primary syphilis (chancre) is single, painless and indurated; however, multiple lesions are seen rarely and anal chancres are often painful. </a:t>
            </a:r>
            <a:endParaRPr lang="en-US" dirty="0"/>
          </a:p>
        </p:txBody>
      </p:sp>
    </p:spTree>
    <p:extLst>
      <p:ext uri="{BB962C8B-B14F-4D97-AF65-F5344CB8AC3E}">
        <p14:creationId xmlns:p14="http://schemas.microsoft.com/office/powerpoint/2010/main" val="668692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 typeface="Wingdings" pitchFamily="2" charset="2"/>
              <a:buChar char="Ø"/>
            </a:pPr>
            <a:r>
              <a:rPr lang="en-US" dirty="0" smtClean="0">
                <a:latin typeface="Times New Roman" pitchFamily="18" charset="0"/>
                <a:cs typeface="Times New Roman" pitchFamily="18" charset="0"/>
              </a:rPr>
              <a:t>Infections that are passed (transmitted) during sexual intercourse.</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9075650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fontAlgn="ctr">
              <a:buFont typeface="Wingdings" pitchFamily="2" charset="2"/>
              <a:buChar char="Ø"/>
            </a:pPr>
            <a:r>
              <a:rPr lang="en-US" dirty="0" smtClean="0">
                <a:latin typeface="Times New Roman" pitchFamily="18" charset="0"/>
                <a:cs typeface="Times New Roman" pitchFamily="18" charset="0"/>
              </a:rPr>
              <a:t>Diagnosis is made  by dark-ground microscopy, but in other settings by serological tests for syphilis. </a:t>
            </a:r>
          </a:p>
          <a:p>
            <a:pPr fontAlgn="ctr">
              <a:buFont typeface="Wingdings" pitchFamily="2" charset="2"/>
              <a:buChar char="Ø"/>
            </a:pPr>
            <a:r>
              <a:rPr lang="en-US" dirty="0" smtClean="0">
                <a:latin typeface="Times New Roman" pitchFamily="18" charset="0"/>
                <a:cs typeface="Times New Roman" pitchFamily="18" charset="0"/>
              </a:rPr>
              <a:t>Other rare infective causes include </a:t>
            </a:r>
            <a:r>
              <a:rPr lang="en-US" dirty="0" smtClean="0">
                <a:solidFill>
                  <a:srgbClr val="002060"/>
                </a:solidFill>
                <a:latin typeface="Times New Roman" pitchFamily="18" charset="0"/>
                <a:cs typeface="Times New Roman" pitchFamily="18" charset="0"/>
              </a:rPr>
              <a:t>varicella zoster virus</a:t>
            </a:r>
            <a:r>
              <a:rPr lang="en-US" dirty="0" smtClean="0">
                <a:latin typeface="Times New Roman" pitchFamily="18" charset="0"/>
                <a:cs typeface="Times New Roman" pitchFamily="18" charset="0"/>
              </a:rPr>
              <a:t> and </a:t>
            </a:r>
            <a:r>
              <a:rPr lang="en-US" dirty="0" smtClean="0">
                <a:solidFill>
                  <a:srgbClr val="002060"/>
                </a:solidFill>
                <a:latin typeface="Times New Roman" pitchFamily="18" charset="0"/>
                <a:cs typeface="Times New Roman" pitchFamily="18" charset="0"/>
              </a:rPr>
              <a:t>trauma </a:t>
            </a:r>
            <a:r>
              <a:rPr lang="en-US" dirty="0" smtClean="0">
                <a:latin typeface="Times New Roman" pitchFamily="18" charset="0"/>
                <a:cs typeface="Times New Roman" pitchFamily="18" charset="0"/>
              </a:rPr>
              <a:t>with secondary infection. </a:t>
            </a:r>
          </a:p>
          <a:p>
            <a:pPr fontAlgn="ctr">
              <a:buFont typeface="Wingdings" pitchFamily="2" charset="2"/>
              <a:buChar char="Ø"/>
            </a:pPr>
            <a:r>
              <a:rPr lang="en-US" dirty="0" smtClean="0">
                <a:latin typeface="Times New Roman" pitchFamily="18" charset="0"/>
                <a:cs typeface="Times New Roman" pitchFamily="18" charset="0"/>
              </a:rPr>
              <a:t>Tropical STI such as </a:t>
            </a:r>
            <a:r>
              <a:rPr lang="en-US" dirty="0" err="1" smtClean="0">
                <a:solidFill>
                  <a:srgbClr val="002060"/>
                </a:solidFill>
                <a:latin typeface="Times New Roman" pitchFamily="18" charset="0"/>
                <a:cs typeface="Times New Roman" pitchFamily="18" charset="0"/>
              </a:rPr>
              <a:t>chancroid</a:t>
            </a:r>
            <a:r>
              <a:rPr lang="en-US" dirty="0" smtClean="0">
                <a:latin typeface="Times New Roman" pitchFamily="18" charset="0"/>
                <a:cs typeface="Times New Roman" pitchFamily="18" charset="0"/>
              </a:rPr>
              <a:t>, </a:t>
            </a:r>
            <a:r>
              <a:rPr lang="en-US" dirty="0" err="1" smtClean="0">
                <a:solidFill>
                  <a:srgbClr val="002060"/>
                </a:solidFill>
                <a:latin typeface="Times New Roman" pitchFamily="18" charset="0"/>
                <a:cs typeface="Times New Roman" pitchFamily="18" charset="0"/>
              </a:rPr>
              <a:t>lymphogranuloma</a:t>
            </a:r>
            <a:r>
              <a:rPr lang="en-US" dirty="0" smtClean="0">
                <a:solidFill>
                  <a:srgbClr val="002060"/>
                </a:solidFill>
                <a:latin typeface="Times New Roman" pitchFamily="18" charset="0"/>
                <a:cs typeface="Times New Roman" pitchFamily="18" charset="0"/>
              </a:rPr>
              <a:t> </a:t>
            </a:r>
            <a:r>
              <a:rPr lang="en-US" dirty="0" err="1" smtClean="0">
                <a:solidFill>
                  <a:srgbClr val="002060"/>
                </a:solidFill>
                <a:latin typeface="Times New Roman" pitchFamily="18" charset="0"/>
                <a:cs typeface="Times New Roman" pitchFamily="18" charset="0"/>
              </a:rPr>
              <a:t>venereum</a:t>
            </a:r>
            <a:r>
              <a:rPr lang="en-US" dirty="0" smtClean="0">
                <a:latin typeface="Times New Roman" pitchFamily="18" charset="0"/>
                <a:cs typeface="Times New Roman" pitchFamily="18" charset="0"/>
              </a:rPr>
              <a:t> (LGV) and </a:t>
            </a:r>
            <a:r>
              <a:rPr lang="en-US" dirty="0" smtClean="0">
                <a:solidFill>
                  <a:srgbClr val="002060"/>
                </a:solidFill>
                <a:latin typeface="Times New Roman" pitchFamily="18" charset="0"/>
                <a:cs typeface="Times New Roman" pitchFamily="18" charset="0"/>
              </a:rPr>
              <a:t>granuloma </a:t>
            </a:r>
            <a:r>
              <a:rPr lang="en-US" dirty="0" err="1" smtClean="0">
                <a:solidFill>
                  <a:srgbClr val="002060"/>
                </a:solidFill>
                <a:latin typeface="Times New Roman" pitchFamily="18" charset="0"/>
                <a:cs typeface="Times New Roman" pitchFamily="18" charset="0"/>
              </a:rPr>
              <a:t>inguinale</a:t>
            </a:r>
            <a:r>
              <a:rPr lang="en-US" dirty="0" smtClean="0">
                <a:latin typeface="Times New Roman" pitchFamily="18" charset="0"/>
                <a:cs typeface="Times New Roman" pitchFamily="18" charset="0"/>
              </a:rPr>
              <a:t> causes genital ulceration. </a:t>
            </a:r>
            <a:endParaRPr lang="en-US" dirty="0"/>
          </a:p>
        </p:txBody>
      </p:sp>
    </p:spTree>
    <p:extLst>
      <p:ext uri="{BB962C8B-B14F-4D97-AF65-F5344CB8AC3E}">
        <p14:creationId xmlns:p14="http://schemas.microsoft.com/office/powerpoint/2010/main" val="10531014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fontAlgn="ctr">
              <a:buFont typeface="Wingdings" pitchFamily="2" charset="2"/>
              <a:buChar char="Ø"/>
            </a:pPr>
            <a:r>
              <a:rPr lang="en-US" dirty="0" smtClean="0">
                <a:latin typeface="Times New Roman" pitchFamily="18" charset="0"/>
                <a:cs typeface="Times New Roman" pitchFamily="18" charset="0"/>
              </a:rPr>
              <a:t>Inflammatory causes include </a:t>
            </a:r>
            <a:r>
              <a:rPr lang="en-US" dirty="0" smtClean="0">
                <a:solidFill>
                  <a:srgbClr val="002060"/>
                </a:solidFill>
                <a:latin typeface="Times New Roman" pitchFamily="18" charset="0"/>
                <a:cs typeface="Times New Roman" pitchFamily="18" charset="0"/>
              </a:rPr>
              <a:t>Stevens-Johnson syndrome</a:t>
            </a:r>
            <a:r>
              <a:rPr lang="en-US" dirty="0" smtClean="0">
                <a:latin typeface="Times New Roman" pitchFamily="18" charset="0"/>
                <a:cs typeface="Times New Roman" pitchFamily="18" charset="0"/>
              </a:rPr>
              <a:t>, </a:t>
            </a:r>
            <a:r>
              <a:rPr lang="en-US" dirty="0" err="1" smtClean="0">
                <a:solidFill>
                  <a:srgbClr val="002060"/>
                </a:solidFill>
                <a:latin typeface="Times New Roman" pitchFamily="18" charset="0"/>
                <a:cs typeface="Times New Roman" pitchFamily="18" charset="0"/>
              </a:rPr>
              <a:t>Behçet's</a:t>
            </a:r>
            <a:r>
              <a:rPr lang="en-US" dirty="0" smtClean="0">
                <a:solidFill>
                  <a:srgbClr val="002060"/>
                </a:solidFill>
                <a:latin typeface="Times New Roman" pitchFamily="18" charset="0"/>
                <a:cs typeface="Times New Roman" pitchFamily="18" charset="0"/>
              </a:rPr>
              <a:t> syndrome</a:t>
            </a:r>
            <a:r>
              <a:rPr lang="en-US" dirty="0" smtClean="0">
                <a:latin typeface="Times New Roman" pitchFamily="18" charset="0"/>
                <a:cs typeface="Times New Roman" pitchFamily="18" charset="0"/>
              </a:rPr>
              <a:t> and </a:t>
            </a:r>
            <a:r>
              <a:rPr lang="en-US" dirty="0" smtClean="0">
                <a:solidFill>
                  <a:srgbClr val="002060"/>
                </a:solidFill>
                <a:latin typeface="Times New Roman" pitchFamily="18" charset="0"/>
                <a:cs typeface="Times New Roman" pitchFamily="18" charset="0"/>
              </a:rPr>
              <a:t>fixed drug reactions</a:t>
            </a:r>
            <a:r>
              <a:rPr lang="en-US" dirty="0" smtClean="0">
                <a:latin typeface="Times New Roman" pitchFamily="18" charset="0"/>
                <a:cs typeface="Times New Roman" pitchFamily="18" charset="0"/>
              </a:rPr>
              <a:t>. </a:t>
            </a:r>
          </a:p>
          <a:p>
            <a:pPr fontAlgn="ctr">
              <a:buFont typeface="Wingdings" pitchFamily="2" charset="2"/>
              <a:buChar char="Ø"/>
            </a:pPr>
            <a:r>
              <a:rPr lang="en-US" dirty="0" smtClean="0">
                <a:latin typeface="Times New Roman" pitchFamily="18" charset="0"/>
                <a:cs typeface="Times New Roman" pitchFamily="18" charset="0"/>
              </a:rPr>
              <a:t>In older patients, malignant and pre-malignant conditions such as </a:t>
            </a:r>
            <a:r>
              <a:rPr lang="en-US" dirty="0" smtClean="0">
                <a:solidFill>
                  <a:srgbClr val="002060"/>
                </a:solidFill>
                <a:latin typeface="Times New Roman" pitchFamily="18" charset="0"/>
                <a:cs typeface="Times New Roman" pitchFamily="18" charset="0"/>
              </a:rPr>
              <a:t>squamous cell carcinoma</a:t>
            </a:r>
            <a:r>
              <a:rPr lang="en-US" dirty="0" smtClean="0">
                <a:latin typeface="Times New Roman" pitchFamily="18" charset="0"/>
                <a:cs typeface="Times New Roman" pitchFamily="18" charset="0"/>
              </a:rPr>
              <a:t> and </a:t>
            </a:r>
            <a:r>
              <a:rPr lang="en-US" dirty="0" err="1" smtClean="0">
                <a:solidFill>
                  <a:srgbClr val="002060"/>
                </a:solidFill>
                <a:latin typeface="Times New Roman" pitchFamily="18" charset="0"/>
                <a:cs typeface="Times New Roman" pitchFamily="18" charset="0"/>
              </a:rPr>
              <a:t>erythroplasia</a:t>
            </a:r>
            <a:r>
              <a:rPr lang="en-US" dirty="0" smtClean="0">
                <a:solidFill>
                  <a:srgbClr val="002060"/>
                </a:solidFill>
                <a:latin typeface="Times New Roman" pitchFamily="18" charset="0"/>
                <a:cs typeface="Times New Roman" pitchFamily="18" charset="0"/>
              </a:rPr>
              <a:t> of </a:t>
            </a:r>
            <a:r>
              <a:rPr lang="en-US" dirty="0" err="1" smtClean="0">
                <a:solidFill>
                  <a:srgbClr val="002060"/>
                </a:solidFill>
                <a:latin typeface="Times New Roman" pitchFamily="18" charset="0"/>
                <a:cs typeface="Times New Roman" pitchFamily="18" charset="0"/>
              </a:rPr>
              <a:t>Queyrat</a:t>
            </a:r>
            <a:r>
              <a:rPr lang="en-US" dirty="0" smtClean="0">
                <a:latin typeface="Times New Roman" pitchFamily="18" charset="0"/>
                <a:cs typeface="Times New Roman" pitchFamily="18" charset="0"/>
              </a:rPr>
              <a:t> (intra-epidermal carcinoma) should be considered. </a:t>
            </a:r>
          </a:p>
          <a:p>
            <a:endParaRPr lang="en-US" dirty="0" smtClean="0">
              <a:latin typeface="Times New Roman" pitchFamily="18" charset="0"/>
              <a:cs typeface="Times New Roman" pitchFamily="18" charset="0"/>
            </a:endParaRPr>
          </a:p>
          <a:p>
            <a:endParaRPr lang="en-US" dirty="0" smtClean="0"/>
          </a:p>
          <a:p>
            <a:endParaRPr lang="en-US" dirty="0"/>
          </a:p>
        </p:txBody>
      </p:sp>
    </p:spTree>
    <p:extLst>
      <p:ext uri="{BB962C8B-B14F-4D97-AF65-F5344CB8AC3E}">
        <p14:creationId xmlns:p14="http://schemas.microsoft.com/office/powerpoint/2010/main" val="2450383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marL="0" indent="0" fontAlgn="ctr">
              <a:buNone/>
            </a:pPr>
            <a:r>
              <a:rPr lang="en-US" dirty="0" smtClean="0">
                <a:latin typeface="Times New Roman" pitchFamily="18" charset="0"/>
                <a:cs typeface="Times New Roman" pitchFamily="18" charset="0"/>
              </a:rPr>
              <a:t>4. </a:t>
            </a:r>
            <a:r>
              <a:rPr lang="en-US" b="1" dirty="0" smtClean="0">
                <a:solidFill>
                  <a:srgbClr val="C00000"/>
                </a:solidFill>
                <a:latin typeface="Times New Roman" pitchFamily="18" charset="0"/>
                <a:cs typeface="Times New Roman" pitchFamily="18" charset="0"/>
              </a:rPr>
              <a:t>GENITAL </a:t>
            </a:r>
            <a:r>
              <a:rPr lang="en-US" b="1" dirty="0">
                <a:solidFill>
                  <a:srgbClr val="C00000"/>
                </a:solidFill>
                <a:latin typeface="Times New Roman" pitchFamily="18" charset="0"/>
                <a:cs typeface="Times New Roman" pitchFamily="18" charset="0"/>
              </a:rPr>
              <a:t>LUMPS </a:t>
            </a:r>
          </a:p>
          <a:p>
            <a:pPr fontAlgn="ctr">
              <a:buFont typeface="Wingdings" pitchFamily="2" charset="2"/>
              <a:buChar char="Ø"/>
            </a:pPr>
            <a:r>
              <a:rPr lang="en-US" dirty="0">
                <a:latin typeface="Times New Roman" pitchFamily="18" charset="0"/>
                <a:cs typeface="Times New Roman" pitchFamily="18" charset="0"/>
              </a:rPr>
              <a:t>The most common cause of genital 'lumps' is </a:t>
            </a:r>
            <a:r>
              <a:rPr lang="en-US" dirty="0" smtClean="0">
                <a:latin typeface="Times New Roman" pitchFamily="18" charset="0"/>
                <a:cs typeface="Times New Roman" pitchFamily="18" charset="0"/>
              </a:rPr>
              <a:t>warts. </a:t>
            </a:r>
          </a:p>
          <a:p>
            <a:pPr fontAlgn="ctr">
              <a:buFont typeface="Wingdings" pitchFamily="2" charset="2"/>
              <a:buChar char="Ø"/>
            </a:pPr>
            <a:r>
              <a:rPr lang="en-US" dirty="0" smtClean="0">
                <a:latin typeface="Times New Roman" pitchFamily="18" charset="0"/>
                <a:cs typeface="Times New Roman" pitchFamily="18" charset="0"/>
              </a:rPr>
              <a:t>These </a:t>
            </a:r>
            <a:r>
              <a:rPr lang="en-US" dirty="0">
                <a:latin typeface="Times New Roman" pitchFamily="18" charset="0"/>
                <a:cs typeface="Times New Roman" pitchFamily="18" charset="0"/>
              </a:rPr>
              <a:t>are classically found in areas of friction during sex such as the </a:t>
            </a:r>
            <a:r>
              <a:rPr lang="en-US" dirty="0" err="1">
                <a:latin typeface="Times New Roman" pitchFamily="18" charset="0"/>
                <a:cs typeface="Times New Roman" pitchFamily="18" charset="0"/>
              </a:rPr>
              <a:t>parafrenal</a:t>
            </a:r>
            <a:r>
              <a:rPr lang="en-US" dirty="0">
                <a:latin typeface="Times New Roman" pitchFamily="18" charset="0"/>
                <a:cs typeface="Times New Roman" pitchFamily="18" charset="0"/>
              </a:rPr>
              <a:t> skin and prepuce of the penis.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Warts </a:t>
            </a:r>
            <a:r>
              <a:rPr lang="en-US" dirty="0">
                <a:latin typeface="Times New Roman" pitchFamily="18" charset="0"/>
                <a:cs typeface="Times New Roman" pitchFamily="18" charset="0"/>
              </a:rPr>
              <a:t>may also be seen in the urethral meatus, and less commonly on the shaft or around the base of the penis.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Perianal </a:t>
            </a:r>
            <a:r>
              <a:rPr lang="en-US" dirty="0">
                <a:latin typeface="Times New Roman" pitchFamily="18" charset="0"/>
                <a:cs typeface="Times New Roman" pitchFamily="18" charset="0"/>
              </a:rPr>
              <a:t>warts are surprisingly common in men who do not have anal sex. </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41526360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 typeface="Wingdings" pitchFamily="2" charset="2"/>
              <a:buChar char="Ø"/>
            </a:pPr>
            <a:r>
              <a:rPr lang="en-US" dirty="0" smtClean="0">
                <a:latin typeface="Times New Roman" pitchFamily="18" charset="0"/>
                <a:cs typeface="Times New Roman" pitchFamily="18" charset="0"/>
              </a:rPr>
              <a:t>The differential diagnosis includes </a:t>
            </a:r>
            <a:r>
              <a:rPr lang="en-US" dirty="0" err="1" smtClean="0">
                <a:latin typeface="Times New Roman" pitchFamily="18" charset="0"/>
                <a:cs typeface="Times New Roman" pitchFamily="18" charset="0"/>
              </a:rPr>
              <a:t>molluscum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contagiosum</a:t>
            </a:r>
            <a:r>
              <a:rPr lang="en-US" dirty="0" smtClean="0">
                <a:latin typeface="Times New Roman" pitchFamily="18" charset="0"/>
                <a:cs typeface="Times New Roman" pitchFamily="18" charset="0"/>
              </a:rPr>
              <a:t> and skin tags. </a:t>
            </a:r>
          </a:p>
          <a:p>
            <a:endParaRPr lang="en-US" dirty="0"/>
          </a:p>
        </p:txBody>
      </p:sp>
    </p:spTree>
    <p:extLst>
      <p:ext uri="{BB962C8B-B14F-4D97-AF65-F5344CB8AC3E}">
        <p14:creationId xmlns:p14="http://schemas.microsoft.com/office/powerpoint/2010/main" val="37538759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marL="0" indent="0" fontAlgn="ctr">
              <a:buNone/>
            </a:pPr>
            <a:r>
              <a:rPr lang="en-US" dirty="0" smtClean="0">
                <a:latin typeface="Times New Roman" pitchFamily="18" charset="0"/>
                <a:cs typeface="Times New Roman" pitchFamily="18" charset="0"/>
              </a:rPr>
              <a:t>5.</a:t>
            </a:r>
            <a:r>
              <a:rPr lang="en-US" b="1" dirty="0" smtClean="0">
                <a:solidFill>
                  <a:srgbClr val="C00000"/>
                </a:solidFill>
                <a:latin typeface="Times New Roman" pitchFamily="18" charset="0"/>
                <a:cs typeface="Times New Roman" pitchFamily="18" charset="0"/>
              </a:rPr>
              <a:t>PROCTITIS </a:t>
            </a:r>
            <a:r>
              <a:rPr lang="en-US" b="1" dirty="0">
                <a:solidFill>
                  <a:srgbClr val="C00000"/>
                </a:solidFill>
                <a:latin typeface="Times New Roman" pitchFamily="18" charset="0"/>
                <a:cs typeface="Times New Roman" pitchFamily="18" charset="0"/>
              </a:rPr>
              <a:t>IN MEN WHO HAVE SEX WITH MEN </a:t>
            </a:r>
          </a:p>
          <a:p>
            <a:pPr fontAlgn="ctr">
              <a:buFont typeface="Wingdings" pitchFamily="2" charset="2"/>
              <a:buChar char="Ø"/>
            </a:pPr>
            <a:r>
              <a:rPr lang="en-US" dirty="0">
                <a:latin typeface="Times New Roman" pitchFamily="18" charset="0"/>
                <a:cs typeface="Times New Roman" pitchFamily="18" charset="0"/>
              </a:rPr>
              <a:t>STIs that may cause </a:t>
            </a:r>
            <a:r>
              <a:rPr lang="en-US" dirty="0" err="1">
                <a:latin typeface="Times New Roman" pitchFamily="18" charset="0"/>
                <a:cs typeface="Times New Roman" pitchFamily="18" charset="0"/>
              </a:rPr>
              <a:t>proctitis</a:t>
            </a:r>
            <a:r>
              <a:rPr lang="en-US" dirty="0">
                <a:latin typeface="Times New Roman" pitchFamily="18" charset="0"/>
                <a:cs typeface="Times New Roman" pitchFamily="18" charset="0"/>
              </a:rPr>
              <a:t> in MSM include </a:t>
            </a:r>
            <a:r>
              <a:rPr lang="en-US" dirty="0" err="1">
                <a:latin typeface="Times New Roman" pitchFamily="18" charset="0"/>
                <a:cs typeface="Times New Roman" pitchFamily="18" charset="0"/>
              </a:rPr>
              <a:t>gonorrhoea</a:t>
            </a:r>
            <a:r>
              <a:rPr lang="en-US" dirty="0">
                <a:latin typeface="Times New Roman" pitchFamily="18" charset="0"/>
                <a:cs typeface="Times New Roman" pitchFamily="18" charset="0"/>
              </a:rPr>
              <a:t>, chlamydia, herpes and syphilis. </a:t>
            </a:r>
          </a:p>
          <a:p>
            <a:pPr fontAlgn="ctr">
              <a:buFont typeface="Wingdings" pitchFamily="2" charset="2"/>
              <a:buChar char="Ø"/>
            </a:pPr>
            <a:r>
              <a:rPr lang="en-US" dirty="0" smtClean="0">
                <a:latin typeface="Times New Roman" pitchFamily="18" charset="0"/>
                <a:cs typeface="Times New Roman" pitchFamily="18" charset="0"/>
              </a:rPr>
              <a:t>Examination </a:t>
            </a:r>
            <a:r>
              <a:rPr lang="en-US" dirty="0">
                <a:latin typeface="Times New Roman" pitchFamily="18" charset="0"/>
                <a:cs typeface="Times New Roman" pitchFamily="18" charset="0"/>
              </a:rPr>
              <a:t>may show </a:t>
            </a:r>
            <a:r>
              <a:rPr lang="en-US" dirty="0" err="1">
                <a:latin typeface="Times New Roman" pitchFamily="18" charset="0"/>
                <a:cs typeface="Times New Roman" pitchFamily="18" charset="0"/>
              </a:rPr>
              <a:t>mucopus</a:t>
            </a:r>
            <a:r>
              <a:rPr lang="en-US" dirty="0">
                <a:latin typeface="Times New Roman" pitchFamily="18" charset="0"/>
                <a:cs typeface="Times New Roman" pitchFamily="18" charset="0"/>
              </a:rPr>
              <a:t> and erythema with contact </a:t>
            </a:r>
            <a:r>
              <a:rPr lang="en-US" dirty="0" smtClean="0">
                <a:latin typeface="Times New Roman" pitchFamily="18" charset="0"/>
                <a:cs typeface="Times New Roman" pitchFamily="18" charset="0"/>
              </a:rPr>
              <a:t>bleeding. </a:t>
            </a:r>
          </a:p>
          <a:p>
            <a:pPr fontAlgn="ctr">
              <a:buFont typeface="Wingdings" pitchFamily="2" charset="2"/>
              <a:buChar char="Ø"/>
            </a:pPr>
            <a:r>
              <a:rPr lang="en-US" dirty="0" smtClean="0">
                <a:latin typeface="Times New Roman" pitchFamily="18" charset="0"/>
                <a:cs typeface="Times New Roman" pitchFamily="18" charset="0"/>
              </a:rPr>
              <a:t>A </a:t>
            </a:r>
            <a:r>
              <a:rPr lang="en-US" dirty="0">
                <a:latin typeface="Times New Roman" pitchFamily="18" charset="0"/>
                <a:cs typeface="Times New Roman" pitchFamily="18" charset="0"/>
              </a:rPr>
              <a:t>PCR test for HSV and a request for identification of LGV </a:t>
            </a:r>
            <a:r>
              <a:rPr lang="en-US" dirty="0" err="1">
                <a:latin typeface="Times New Roman" pitchFamily="18" charset="0"/>
                <a:cs typeface="Times New Roman" pitchFamily="18" charset="0"/>
              </a:rPr>
              <a:t>serovars</a:t>
            </a:r>
            <a:r>
              <a:rPr lang="en-US" dirty="0">
                <a:latin typeface="Times New Roman" pitchFamily="18" charset="0"/>
                <a:cs typeface="Times New Roman" pitchFamily="18" charset="0"/>
              </a:rPr>
              <a:t> should be </a:t>
            </a:r>
            <a:r>
              <a:rPr lang="en-US" dirty="0" smtClean="0">
                <a:latin typeface="Times New Roman" pitchFamily="18" charset="0"/>
                <a:cs typeface="Times New Roman" pitchFamily="18" charset="0"/>
              </a:rPr>
              <a:t>done </a:t>
            </a:r>
            <a:r>
              <a:rPr lang="en-US" dirty="0">
                <a:latin typeface="Times New Roman" pitchFamily="18" charset="0"/>
                <a:cs typeface="Times New Roman" pitchFamily="18" charset="0"/>
              </a:rPr>
              <a:t>if chlamydial infection is detected.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MSM </a:t>
            </a:r>
            <a:r>
              <a:rPr lang="en-US" dirty="0">
                <a:latin typeface="Times New Roman" pitchFamily="18" charset="0"/>
                <a:cs typeface="Times New Roman" pitchFamily="18" charset="0"/>
              </a:rPr>
              <a:t>may also present with gastrointestinal symptoms from infection with organisms such as </a:t>
            </a:r>
            <a:r>
              <a:rPr lang="en-US" i="1" dirty="0" err="1">
                <a:latin typeface="Times New Roman" pitchFamily="18" charset="0"/>
                <a:cs typeface="Times New Roman" pitchFamily="18" charset="0"/>
              </a:rPr>
              <a:t>Entamoeba</a:t>
            </a:r>
            <a:r>
              <a:rPr lang="en-US" i="1" dirty="0">
                <a:latin typeface="Times New Roman" pitchFamily="18" charset="0"/>
                <a:cs typeface="Times New Roman" pitchFamily="18" charset="0"/>
              </a:rPr>
              <a:t> </a:t>
            </a:r>
            <a:r>
              <a:rPr lang="en-US" i="1" dirty="0" err="1" smtClean="0">
                <a:latin typeface="Times New Roman" pitchFamily="18" charset="0"/>
                <a:cs typeface="Times New Roman" pitchFamily="18" charset="0"/>
              </a:rPr>
              <a:t>histolytica</a:t>
            </a:r>
            <a:r>
              <a:rPr lang="en-US" dirty="0" smtClean="0">
                <a:latin typeface="Times New Roman" pitchFamily="18" charset="0"/>
                <a:cs typeface="Times New Roman" pitchFamily="18" charset="0"/>
              </a:rPr>
              <a:t>, </a:t>
            </a:r>
            <a:r>
              <a:rPr lang="en-US" i="1" dirty="0" err="1">
                <a:latin typeface="Times New Roman" pitchFamily="18" charset="0"/>
                <a:cs typeface="Times New Roman" pitchFamily="18" charset="0"/>
              </a:rPr>
              <a:t>Shigella</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spp</a:t>
            </a:r>
            <a:r>
              <a:rPr lang="en-US" dirty="0" smtClean="0">
                <a:latin typeface="Times New Roman" pitchFamily="18" charset="0"/>
                <a:cs typeface="Times New Roman" pitchFamily="18" charset="0"/>
              </a:rPr>
              <a:t>, </a:t>
            </a:r>
            <a:r>
              <a:rPr lang="en-US" i="1" dirty="0">
                <a:latin typeface="Times New Roman" pitchFamily="18" charset="0"/>
                <a:cs typeface="Times New Roman" pitchFamily="18" charset="0"/>
              </a:rPr>
              <a:t>Campylobacter</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spp</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and </a:t>
            </a:r>
            <a:r>
              <a:rPr lang="en-US" i="1" dirty="0">
                <a:latin typeface="Times New Roman" pitchFamily="18" charset="0"/>
                <a:cs typeface="Times New Roman" pitchFamily="18" charset="0"/>
              </a:rPr>
              <a:t>Cryptosporidium</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spp. </a:t>
            </a:r>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70241658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latin typeface="Times New Roman" pitchFamily="18" charset="0"/>
                <a:cs typeface="Times New Roman" pitchFamily="18" charset="0"/>
              </a:rPr>
              <a:t>PRESENTING PROBLEMS IN WOMEN </a:t>
            </a:r>
            <a:endParaRPr lang="en-US" sz="3200" b="1" dirty="0"/>
          </a:p>
        </p:txBody>
      </p:sp>
      <p:sp>
        <p:nvSpPr>
          <p:cNvPr id="3" name="Content Placeholder 2"/>
          <p:cNvSpPr>
            <a:spLocks noGrp="1"/>
          </p:cNvSpPr>
          <p:nvPr>
            <p:ph idx="1"/>
          </p:nvPr>
        </p:nvSpPr>
        <p:spPr/>
        <p:txBody>
          <a:bodyPr>
            <a:normAutofit/>
          </a:bodyPr>
          <a:lstStyle/>
          <a:p>
            <a:pPr marL="0" indent="0" fontAlgn="ctr">
              <a:buNone/>
            </a:pPr>
            <a:r>
              <a:rPr lang="en-US" dirty="0" smtClean="0">
                <a:latin typeface="Times New Roman" pitchFamily="18" charset="0"/>
                <a:cs typeface="Times New Roman" pitchFamily="18" charset="0"/>
              </a:rPr>
              <a:t>1. </a:t>
            </a:r>
            <a:r>
              <a:rPr lang="en-US" dirty="0" smtClean="0">
                <a:solidFill>
                  <a:srgbClr val="C00000"/>
                </a:solidFill>
                <a:latin typeface="Times New Roman" pitchFamily="18" charset="0"/>
                <a:cs typeface="Times New Roman" pitchFamily="18" charset="0"/>
              </a:rPr>
              <a:t>VAGINAL </a:t>
            </a:r>
            <a:r>
              <a:rPr lang="en-US" dirty="0">
                <a:solidFill>
                  <a:srgbClr val="C00000"/>
                </a:solidFill>
                <a:latin typeface="Times New Roman" pitchFamily="18" charset="0"/>
                <a:cs typeface="Times New Roman" pitchFamily="18" charset="0"/>
              </a:rPr>
              <a:t>DISCHARGE </a:t>
            </a:r>
          </a:p>
          <a:p>
            <a:pPr fontAlgn="ctr">
              <a:buFont typeface="Wingdings" pitchFamily="2" charset="2"/>
              <a:buChar char="Ø"/>
            </a:pPr>
            <a:r>
              <a:rPr lang="en-US" dirty="0">
                <a:latin typeface="Times New Roman" pitchFamily="18" charset="0"/>
                <a:cs typeface="Times New Roman" pitchFamily="18" charset="0"/>
              </a:rPr>
              <a:t>The natural vaginal discharge may vary considerably, especially under differing hormonal influences such as puberty, pregnancy or prescribed contraception. </a:t>
            </a:r>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3580583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 typeface="Wingdings" pitchFamily="2" charset="2"/>
              <a:buChar char="Ø"/>
            </a:pPr>
            <a:r>
              <a:rPr lang="en-US" dirty="0" smtClean="0">
                <a:latin typeface="Times New Roman" pitchFamily="18" charset="0"/>
                <a:cs typeface="Times New Roman" pitchFamily="18" charset="0"/>
              </a:rPr>
              <a:t>A sudden or recent change in discharge, especially if associated with alteration of </a:t>
            </a:r>
            <a:r>
              <a:rPr lang="en-US" dirty="0" err="1" smtClean="0">
                <a:latin typeface="Times New Roman" pitchFamily="18" charset="0"/>
                <a:cs typeface="Times New Roman" pitchFamily="18" charset="0"/>
              </a:rPr>
              <a:t>colour</a:t>
            </a:r>
            <a:r>
              <a:rPr lang="en-US" dirty="0" smtClean="0">
                <a:latin typeface="Times New Roman" pitchFamily="18" charset="0"/>
                <a:cs typeface="Times New Roman" pitchFamily="18" charset="0"/>
              </a:rPr>
              <a:t> and/or smell, or </a:t>
            </a:r>
            <a:r>
              <a:rPr lang="en-US" dirty="0" err="1" smtClean="0">
                <a:latin typeface="Times New Roman" pitchFamily="18" charset="0"/>
                <a:cs typeface="Times New Roman" pitchFamily="18" charset="0"/>
              </a:rPr>
              <a:t>vulval</a:t>
            </a:r>
            <a:r>
              <a:rPr lang="en-US" dirty="0" smtClean="0">
                <a:latin typeface="Times New Roman" pitchFamily="18" charset="0"/>
                <a:cs typeface="Times New Roman" pitchFamily="18" charset="0"/>
              </a:rPr>
              <a:t> itch/irritation is more likely to indicate an infective cause than a gradual or long-standing change. </a:t>
            </a:r>
          </a:p>
          <a:p>
            <a:endParaRPr lang="en-US" dirty="0"/>
          </a:p>
        </p:txBody>
      </p:sp>
    </p:spTree>
    <p:extLst>
      <p:ext uri="{BB962C8B-B14F-4D97-AF65-F5344CB8AC3E}">
        <p14:creationId xmlns:p14="http://schemas.microsoft.com/office/powerpoint/2010/main" val="353194765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fontAlgn="ctr">
              <a:buFont typeface="Wingdings" pitchFamily="2" charset="2"/>
              <a:buChar char="Ø"/>
            </a:pPr>
            <a:r>
              <a:rPr lang="en-US" dirty="0" smtClean="0">
                <a:latin typeface="Times New Roman" pitchFamily="18" charset="0"/>
                <a:cs typeface="Times New Roman" pitchFamily="18" charset="0"/>
              </a:rPr>
              <a:t>World-wide</a:t>
            </a:r>
            <a:r>
              <a:rPr lang="en-US" dirty="0">
                <a:latin typeface="Times New Roman" pitchFamily="18" charset="0"/>
                <a:cs typeface="Times New Roman" pitchFamily="18" charset="0"/>
              </a:rPr>
              <a:t>, the most common treatable STI causing vaginal discharge is </a:t>
            </a:r>
            <a:r>
              <a:rPr lang="en-US" dirty="0" err="1">
                <a:solidFill>
                  <a:srgbClr val="C00000"/>
                </a:solidFill>
                <a:latin typeface="Times New Roman" pitchFamily="18" charset="0"/>
                <a:cs typeface="Times New Roman" pitchFamily="18" charset="0"/>
              </a:rPr>
              <a:t>trichomoniasis</a:t>
            </a:r>
            <a:r>
              <a:rPr lang="en-US" dirty="0">
                <a:latin typeface="Times New Roman" pitchFamily="18" charset="0"/>
                <a:cs typeface="Times New Roman" pitchFamily="18" charset="0"/>
              </a:rPr>
              <a:t>; other possibilities include </a:t>
            </a:r>
            <a:r>
              <a:rPr lang="en-US" dirty="0" err="1">
                <a:solidFill>
                  <a:srgbClr val="C00000"/>
                </a:solidFill>
                <a:latin typeface="Times New Roman" pitchFamily="18" charset="0"/>
                <a:cs typeface="Times New Roman" pitchFamily="18" charset="0"/>
              </a:rPr>
              <a:t>gonorrhoea</a:t>
            </a:r>
            <a:r>
              <a:rPr lang="en-US" dirty="0">
                <a:latin typeface="Times New Roman" pitchFamily="18" charset="0"/>
                <a:cs typeface="Times New Roman" pitchFamily="18" charset="0"/>
              </a:rPr>
              <a:t> and </a:t>
            </a:r>
            <a:r>
              <a:rPr lang="en-US" dirty="0">
                <a:solidFill>
                  <a:srgbClr val="C00000"/>
                </a:solidFill>
                <a:latin typeface="Times New Roman" pitchFamily="18" charset="0"/>
                <a:cs typeface="Times New Roman" pitchFamily="18" charset="0"/>
              </a:rPr>
              <a:t>chlamydia</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HSV </a:t>
            </a:r>
            <a:r>
              <a:rPr lang="en-US" dirty="0">
                <a:latin typeface="Times New Roman" pitchFamily="18" charset="0"/>
                <a:cs typeface="Times New Roman" pitchFamily="18" charset="0"/>
              </a:rPr>
              <a:t>may cause increased discharge, although </a:t>
            </a:r>
            <a:r>
              <a:rPr lang="en-US" dirty="0" err="1">
                <a:latin typeface="Times New Roman" pitchFamily="18" charset="0"/>
                <a:cs typeface="Times New Roman" pitchFamily="18" charset="0"/>
              </a:rPr>
              <a:t>vulval</a:t>
            </a:r>
            <a:r>
              <a:rPr lang="en-US" dirty="0">
                <a:latin typeface="Times New Roman" pitchFamily="18" charset="0"/>
                <a:cs typeface="Times New Roman" pitchFamily="18" charset="0"/>
              </a:rPr>
              <a:t> pain and dysuria are usually the predominant symptoms.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Non-infective </a:t>
            </a:r>
            <a:r>
              <a:rPr lang="en-US" dirty="0">
                <a:latin typeface="Times New Roman" pitchFamily="18" charset="0"/>
                <a:cs typeface="Times New Roman" pitchFamily="18" charset="0"/>
              </a:rPr>
              <a:t>causes include </a:t>
            </a:r>
            <a:r>
              <a:rPr lang="en-US" dirty="0">
                <a:solidFill>
                  <a:srgbClr val="C00000"/>
                </a:solidFill>
                <a:latin typeface="Times New Roman" pitchFamily="18" charset="0"/>
                <a:cs typeface="Times New Roman" pitchFamily="18" charset="0"/>
              </a:rPr>
              <a:t>retained tampons</a:t>
            </a:r>
            <a:r>
              <a:rPr lang="en-US" dirty="0">
                <a:latin typeface="Times New Roman" pitchFamily="18" charset="0"/>
                <a:cs typeface="Times New Roman" pitchFamily="18" charset="0"/>
              </a:rPr>
              <a:t>, </a:t>
            </a:r>
            <a:r>
              <a:rPr lang="en-US" dirty="0">
                <a:solidFill>
                  <a:srgbClr val="C00000"/>
                </a:solidFill>
                <a:latin typeface="Times New Roman" pitchFamily="18" charset="0"/>
                <a:cs typeface="Times New Roman" pitchFamily="18" charset="0"/>
              </a:rPr>
              <a:t>malignancy</a:t>
            </a:r>
            <a:r>
              <a:rPr lang="en-US" dirty="0">
                <a:latin typeface="Times New Roman" pitchFamily="18" charset="0"/>
                <a:cs typeface="Times New Roman" pitchFamily="18" charset="0"/>
              </a:rPr>
              <a:t> and/or </a:t>
            </a:r>
            <a:r>
              <a:rPr lang="en-US" dirty="0">
                <a:solidFill>
                  <a:srgbClr val="C00000"/>
                </a:solidFill>
                <a:latin typeface="Times New Roman" pitchFamily="18" charset="0"/>
                <a:cs typeface="Times New Roman" pitchFamily="18" charset="0"/>
              </a:rPr>
              <a:t>fistulae</a:t>
            </a:r>
            <a:r>
              <a:rPr lang="en-US" dirty="0">
                <a:latin typeface="Times New Roman" pitchFamily="18" charset="0"/>
                <a:cs typeface="Times New Roman" pitchFamily="18" charset="0"/>
              </a:rPr>
              <a:t>. </a:t>
            </a:r>
          </a:p>
        </p:txBody>
      </p:sp>
    </p:spTree>
    <p:extLst>
      <p:ext uri="{BB962C8B-B14F-4D97-AF65-F5344CB8AC3E}">
        <p14:creationId xmlns:p14="http://schemas.microsoft.com/office/powerpoint/2010/main" val="278552229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fontAlgn="ctr">
              <a:buFont typeface="Wingdings" pitchFamily="2" charset="2"/>
              <a:buChar char="Ø"/>
            </a:pPr>
            <a:r>
              <a:rPr lang="en-US" dirty="0" smtClean="0">
                <a:latin typeface="Times New Roman" pitchFamily="18" charset="0"/>
                <a:cs typeface="Times New Roman" pitchFamily="18" charset="0"/>
              </a:rPr>
              <a:t>Speculum examination often allows a relatively accurate diagnosis to be made. </a:t>
            </a:r>
          </a:p>
          <a:p>
            <a:pPr fontAlgn="ctr">
              <a:buFont typeface="Wingdings" pitchFamily="2" charset="2"/>
              <a:buChar char="Ø"/>
            </a:pPr>
            <a:r>
              <a:rPr lang="en-US" dirty="0" smtClean="0">
                <a:latin typeface="Times New Roman" pitchFamily="18" charset="0"/>
                <a:cs typeface="Times New Roman" pitchFamily="18" charset="0"/>
              </a:rPr>
              <a:t>In bacterial </a:t>
            </a:r>
            <a:r>
              <a:rPr lang="en-US" dirty="0" err="1" smtClean="0">
                <a:latin typeface="Times New Roman" pitchFamily="18" charset="0"/>
                <a:cs typeface="Times New Roman" pitchFamily="18" charset="0"/>
              </a:rPr>
              <a:t>vaginosis</a:t>
            </a:r>
            <a:r>
              <a:rPr lang="en-US" dirty="0" smtClean="0">
                <a:latin typeface="Times New Roman" pitchFamily="18" charset="0"/>
                <a:cs typeface="Times New Roman" pitchFamily="18" charset="0"/>
              </a:rPr>
              <a:t> (BV), the discharge is characteristically homogeneous and off-white in </a:t>
            </a:r>
            <a:r>
              <a:rPr lang="en-US" dirty="0" err="1" smtClean="0">
                <a:latin typeface="Times New Roman" pitchFamily="18" charset="0"/>
                <a:cs typeface="Times New Roman" pitchFamily="18" charset="0"/>
              </a:rPr>
              <a:t>colour</a:t>
            </a:r>
            <a:r>
              <a:rPr lang="en-US" dirty="0" smtClean="0">
                <a:latin typeface="Times New Roman" pitchFamily="18" charset="0"/>
                <a:cs typeface="Times New Roman" pitchFamily="18" charset="0"/>
              </a:rPr>
              <a:t>. Vaginal pH is greater than 4.5, and Gram stain microscopy reveals scanty or absent lactobacilli with significant numbers of Gram-variable organisms, some of which may be coating vaginal </a:t>
            </a:r>
            <a:r>
              <a:rPr lang="en-US" dirty="0" err="1" smtClean="0">
                <a:latin typeface="Times New Roman" pitchFamily="18" charset="0"/>
                <a:cs typeface="Times New Roman" pitchFamily="18" charset="0"/>
              </a:rPr>
              <a:t>squames</a:t>
            </a:r>
            <a:r>
              <a:rPr lang="en-US" dirty="0" smtClean="0">
                <a:latin typeface="Times New Roman" pitchFamily="18" charset="0"/>
                <a:cs typeface="Times New Roman" pitchFamily="18" charset="0"/>
              </a:rPr>
              <a:t> (so-called Clue cells).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42080086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Font typeface="Wingdings" pitchFamily="2" charset="2"/>
              <a:buChar char="Ø"/>
            </a:pPr>
            <a:r>
              <a:rPr lang="en-US" dirty="0" smtClean="0">
                <a:latin typeface="Times New Roman" pitchFamily="18" charset="0"/>
                <a:cs typeface="Times New Roman" pitchFamily="18" charset="0"/>
              </a:rPr>
              <a:t>In candidiasis, there may be </a:t>
            </a:r>
            <a:r>
              <a:rPr lang="en-US" dirty="0" err="1" smtClean="0">
                <a:latin typeface="Times New Roman" pitchFamily="18" charset="0"/>
                <a:cs typeface="Times New Roman" pitchFamily="18" charset="0"/>
              </a:rPr>
              <a:t>vulval</a:t>
            </a:r>
            <a:r>
              <a:rPr lang="en-US" dirty="0" smtClean="0">
                <a:latin typeface="Times New Roman" pitchFamily="18" charset="0"/>
                <a:cs typeface="Times New Roman" pitchFamily="18" charset="0"/>
              </a:rPr>
              <a:t> and vaginal erythema, and the discharge is typically curdy in nature. Vaginal pH is usually less than 4.5, and Gram stain microscopy reveals fungal spores and </a:t>
            </a:r>
            <a:r>
              <a:rPr lang="en-US" dirty="0" err="1" smtClean="0">
                <a:latin typeface="Times New Roman" pitchFamily="18" charset="0"/>
                <a:cs typeface="Times New Roman" pitchFamily="18" charset="0"/>
              </a:rPr>
              <a:t>pseudohyphae</a:t>
            </a:r>
            <a:r>
              <a:rPr lang="en-US" dirty="0" smtClean="0">
                <a:latin typeface="Times New Roman" pitchFamily="18" charset="0"/>
                <a:cs typeface="Times New Roman" pitchFamily="18" charset="0"/>
              </a:rPr>
              <a:t>. </a:t>
            </a:r>
          </a:p>
          <a:p>
            <a:endParaRPr lang="en-US" dirty="0"/>
          </a:p>
        </p:txBody>
      </p:sp>
    </p:spTree>
    <p:extLst>
      <p:ext uri="{BB962C8B-B14F-4D97-AF65-F5344CB8AC3E}">
        <p14:creationId xmlns:p14="http://schemas.microsoft.com/office/powerpoint/2010/main" val="3775749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itchFamily="18" charset="0"/>
                <a:cs typeface="Times New Roman" pitchFamily="18" charset="0"/>
              </a:rPr>
              <a:t>Transmission </a:t>
            </a:r>
            <a:endParaRPr lang="en-US" dirty="0"/>
          </a:p>
        </p:txBody>
      </p:sp>
      <p:sp>
        <p:nvSpPr>
          <p:cNvPr id="3" name="Content Placeholder 2"/>
          <p:cNvSpPr>
            <a:spLocks noGrp="1"/>
          </p:cNvSpPr>
          <p:nvPr>
            <p:ph idx="1"/>
          </p:nvPr>
        </p:nvSpPr>
        <p:spPr/>
        <p:txBody>
          <a:bodyPr/>
          <a:lstStyle/>
          <a:p>
            <a:pPr>
              <a:buFont typeface="Wingdings" pitchFamily="2" charset="2"/>
              <a:buChar char="Ø"/>
            </a:pPr>
            <a:r>
              <a:rPr lang="en-US" dirty="0">
                <a:latin typeface="Times New Roman" pitchFamily="18" charset="0"/>
                <a:cs typeface="Times New Roman" pitchFamily="18" charset="0"/>
              </a:rPr>
              <a:t>They are spread by heterosexual or homosexual.</a:t>
            </a:r>
          </a:p>
        </p:txBody>
      </p:sp>
    </p:spTree>
    <p:extLst>
      <p:ext uri="{BB962C8B-B14F-4D97-AF65-F5344CB8AC3E}">
        <p14:creationId xmlns:p14="http://schemas.microsoft.com/office/powerpoint/2010/main" val="340259980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 typeface="Wingdings" pitchFamily="2" charset="2"/>
              <a:buChar char="Ø"/>
            </a:pPr>
            <a:r>
              <a:rPr lang="en-US" dirty="0" smtClean="0">
                <a:latin typeface="Times New Roman" pitchFamily="18" charset="0"/>
                <a:cs typeface="Times New Roman" pitchFamily="18" charset="0"/>
              </a:rPr>
              <a:t>Trichomoniasis tends to cause a profuse watery yellow or green discharge and is usually associated with significant </a:t>
            </a:r>
            <a:r>
              <a:rPr lang="en-US" dirty="0" err="1" smtClean="0">
                <a:latin typeface="Times New Roman" pitchFamily="18" charset="0"/>
                <a:cs typeface="Times New Roman" pitchFamily="18" charset="0"/>
              </a:rPr>
              <a:t>vulvovaginal</a:t>
            </a:r>
            <a:r>
              <a:rPr lang="en-US" dirty="0" smtClean="0">
                <a:latin typeface="Times New Roman" pitchFamily="18" charset="0"/>
                <a:cs typeface="Times New Roman" pitchFamily="18" charset="0"/>
              </a:rPr>
              <a:t> inflammation. Diagnosis is made by observing motile flagellate protozoa on a wet-mount microscopy slide of vaginal material.</a:t>
            </a:r>
          </a:p>
          <a:p>
            <a:endParaRPr lang="en-US" dirty="0"/>
          </a:p>
        </p:txBody>
      </p:sp>
    </p:spTree>
    <p:extLst>
      <p:ext uri="{BB962C8B-B14F-4D97-AF65-F5344CB8AC3E}">
        <p14:creationId xmlns:p14="http://schemas.microsoft.com/office/powerpoint/2010/main" val="11873860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fontAlgn="ctr">
              <a:buFont typeface="Wingdings" pitchFamily="2" charset="2"/>
              <a:buChar char="Ø"/>
            </a:pPr>
            <a:r>
              <a:rPr lang="en-US" dirty="0">
                <a:latin typeface="Times New Roman" pitchFamily="18" charset="0"/>
                <a:cs typeface="Times New Roman" pitchFamily="18" charset="0"/>
              </a:rPr>
              <a:t>If examination reveals the discharge to be cervical in origin, the possibility of chlamydial or </a:t>
            </a:r>
            <a:r>
              <a:rPr lang="en-US" dirty="0" err="1">
                <a:latin typeface="Times New Roman" pitchFamily="18" charset="0"/>
                <a:cs typeface="Times New Roman" pitchFamily="18" charset="0"/>
              </a:rPr>
              <a:t>gonococcal</a:t>
            </a:r>
            <a:r>
              <a:rPr lang="en-US" dirty="0">
                <a:latin typeface="Times New Roman" pitchFamily="18" charset="0"/>
                <a:cs typeface="Times New Roman" pitchFamily="18" charset="0"/>
              </a:rPr>
              <a:t> infection is increased and appropriate cervical swabs should be </a:t>
            </a:r>
            <a:r>
              <a:rPr lang="en-US" dirty="0" smtClean="0">
                <a:latin typeface="Times New Roman" pitchFamily="18" charset="0"/>
                <a:cs typeface="Times New Roman" pitchFamily="18" charset="0"/>
              </a:rPr>
              <a:t>taken. </a:t>
            </a:r>
          </a:p>
          <a:p>
            <a:pPr fontAlgn="ctr">
              <a:buFont typeface="Wingdings" pitchFamily="2" charset="2"/>
              <a:buChar char="Ø"/>
            </a:pPr>
            <a:r>
              <a:rPr lang="en-US" dirty="0" smtClean="0">
                <a:latin typeface="Times New Roman" pitchFamily="18" charset="0"/>
                <a:cs typeface="Times New Roman" pitchFamily="18" charset="0"/>
              </a:rPr>
              <a:t>In </a:t>
            </a:r>
            <a:r>
              <a:rPr lang="en-US" dirty="0">
                <a:latin typeface="Times New Roman" pitchFamily="18" charset="0"/>
                <a:cs typeface="Times New Roman" pitchFamily="18" charset="0"/>
              </a:rPr>
              <a:t>addition, Gram stain of cervical and urethral material may reveal </a:t>
            </a:r>
            <a:r>
              <a:rPr lang="en-US" dirty="0" smtClean="0">
                <a:latin typeface="Times New Roman" pitchFamily="18" charset="0"/>
                <a:cs typeface="Times New Roman" pitchFamily="18" charset="0"/>
              </a:rPr>
              <a:t>GNDC (Gram-negative </a:t>
            </a:r>
            <a:r>
              <a:rPr lang="en-US" dirty="0" err="1" smtClean="0">
                <a:latin typeface="Times New Roman" pitchFamily="18" charset="0"/>
                <a:cs typeface="Times New Roman" pitchFamily="18" charset="0"/>
              </a:rPr>
              <a:t>Diplococci</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allowing presumptive treatment for </a:t>
            </a:r>
            <a:r>
              <a:rPr lang="en-US" dirty="0" err="1">
                <a:latin typeface="Times New Roman" pitchFamily="18" charset="0"/>
                <a:cs typeface="Times New Roman" pitchFamily="18" charset="0"/>
              </a:rPr>
              <a:t>gonorrhoea</a:t>
            </a:r>
            <a:r>
              <a:rPr lang="en-US" dirty="0">
                <a:latin typeface="Times New Roman" pitchFamily="18" charset="0"/>
                <a:cs typeface="Times New Roman" pitchFamily="18" charset="0"/>
              </a:rPr>
              <a:t> to be given. </a:t>
            </a:r>
          </a:p>
        </p:txBody>
      </p:sp>
    </p:spTree>
    <p:extLst>
      <p:ext uri="{BB962C8B-B14F-4D97-AF65-F5344CB8AC3E}">
        <p14:creationId xmlns:p14="http://schemas.microsoft.com/office/powerpoint/2010/main" val="28905674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fontAlgn="ctr">
              <a:buFont typeface="Wingdings" pitchFamily="2" charset="2"/>
              <a:buChar char="Ø"/>
            </a:pPr>
            <a:r>
              <a:rPr lang="en-US" dirty="0" smtClean="0">
                <a:latin typeface="Times New Roman" pitchFamily="18" charset="0"/>
                <a:cs typeface="Times New Roman" pitchFamily="18" charset="0"/>
              </a:rPr>
              <a:t>If </a:t>
            </a:r>
            <a:r>
              <a:rPr lang="en-US" dirty="0" err="1" smtClean="0">
                <a:latin typeface="Times New Roman" pitchFamily="18" charset="0"/>
                <a:cs typeface="Times New Roman" pitchFamily="18" charset="0"/>
              </a:rPr>
              <a:t>gonococcal</a:t>
            </a:r>
            <a:r>
              <a:rPr lang="en-US" dirty="0" smtClean="0">
                <a:latin typeface="Times New Roman" pitchFamily="18" charset="0"/>
                <a:cs typeface="Times New Roman" pitchFamily="18" charset="0"/>
              </a:rPr>
              <a:t> cervicitis is suspected, swabs should also be taken from the pharynx and rectum; infections at these sites are not reliably eradicated by single-dose therapy and a test of cure will therefore be required. </a:t>
            </a:r>
          </a:p>
          <a:p>
            <a:endParaRPr lang="en-US" dirty="0" smtClean="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17206396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buFont typeface="Wingdings" pitchFamily="2" charset="2"/>
              <a:buChar char="Ø"/>
            </a:pPr>
            <a:r>
              <a:rPr lang="en-US" dirty="0" smtClean="0">
                <a:latin typeface="Times New Roman" pitchFamily="18" charset="0"/>
                <a:cs typeface="Times New Roman" pitchFamily="18" charset="0"/>
              </a:rPr>
              <a:t>Routinely offer sexually active women presenting with vaginal discharge an STI screen. </a:t>
            </a:r>
          </a:p>
          <a:p>
            <a:pPr>
              <a:buFont typeface="Wingdings" pitchFamily="2" charset="2"/>
              <a:buChar char="Ø"/>
            </a:pPr>
            <a:r>
              <a:rPr lang="en-US" dirty="0" smtClean="0">
                <a:latin typeface="Times New Roman" pitchFamily="18" charset="0"/>
                <a:cs typeface="Times New Roman" pitchFamily="18" charset="0"/>
              </a:rPr>
              <a:t>Testing  for chlamydia and </a:t>
            </a:r>
            <a:r>
              <a:rPr lang="en-US" dirty="0" err="1" smtClean="0">
                <a:latin typeface="Times New Roman" pitchFamily="18" charset="0"/>
                <a:cs typeface="Times New Roman" pitchFamily="18" charset="0"/>
              </a:rPr>
              <a:t>gonorrhoea</a:t>
            </a:r>
            <a:r>
              <a:rPr lang="en-US" dirty="0" smtClean="0">
                <a:latin typeface="Times New Roman" pitchFamily="18" charset="0"/>
                <a:cs typeface="Times New Roman" pitchFamily="18" charset="0"/>
              </a:rPr>
              <a:t> should be strongly considered in young women (&lt; 25 years old), those who have changed partner recently, and those not using a barrier method of contraception, even if a non-STI cause of discharge is suspected clinically.</a:t>
            </a:r>
          </a:p>
          <a:p>
            <a:endParaRPr lang="en-US" dirty="0"/>
          </a:p>
        </p:txBody>
      </p:sp>
    </p:spTree>
    <p:extLst>
      <p:ext uri="{BB962C8B-B14F-4D97-AF65-F5344CB8AC3E}">
        <p14:creationId xmlns:p14="http://schemas.microsoft.com/office/powerpoint/2010/main" val="2029578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Infections that cause vaginal discharge</a:t>
            </a:r>
            <a:endParaRPr lang="en-US" sz="32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58011994"/>
              </p:ext>
            </p:extLst>
          </p:nvPr>
        </p:nvGraphicFramePr>
        <p:xfrm>
          <a:off x="457200" y="1142999"/>
          <a:ext cx="8229600" cy="5562600"/>
        </p:xfrm>
        <a:graphic>
          <a:graphicData uri="http://schemas.openxmlformats.org/drawingml/2006/table">
            <a:tbl>
              <a:tblPr firstRow="1" bandRow="1">
                <a:tableStyleId>{5C22544A-7EE6-4342-B048-85BDC9FD1C3A}</a:tableStyleId>
              </a:tblPr>
              <a:tblGrid>
                <a:gridCol w="1524000"/>
                <a:gridCol w="2362200"/>
                <a:gridCol w="4343400"/>
              </a:tblGrid>
              <a:tr h="661562">
                <a:tc>
                  <a:txBody>
                    <a:bodyPr/>
                    <a:lstStyle/>
                    <a:p>
                      <a:pPr algn="l"/>
                      <a:r>
                        <a:rPr lang="en-US" b="1" dirty="0"/>
                        <a:t>Cause</a:t>
                      </a:r>
                      <a:endParaRPr lang="en-US" dirty="0"/>
                    </a:p>
                  </a:txBody>
                  <a:tcPr marL="47625" marR="47625" marT="47625" marB="47625"/>
                </a:tc>
                <a:tc>
                  <a:txBody>
                    <a:bodyPr/>
                    <a:lstStyle/>
                    <a:p>
                      <a:pPr algn="l"/>
                      <a:r>
                        <a:rPr lang="en-US" b="1"/>
                        <a:t>Clinical features</a:t>
                      </a:r>
                      <a:endParaRPr lang="en-US"/>
                    </a:p>
                  </a:txBody>
                  <a:tcPr marL="47625" marR="47625" marT="47625" marB="47625"/>
                </a:tc>
                <a:tc>
                  <a:txBody>
                    <a:bodyPr/>
                    <a:lstStyle/>
                    <a:p>
                      <a:pPr algn="l"/>
                      <a:r>
                        <a:rPr lang="en-US" b="1" dirty="0"/>
                        <a:t>Treatment (in pregnancy seek specialist advice)</a:t>
                      </a:r>
                      <a:endParaRPr lang="en-US" dirty="0"/>
                    </a:p>
                  </a:txBody>
                  <a:tcPr marL="47625" marR="47625" marT="47625" marB="47625"/>
                </a:tc>
              </a:tr>
              <a:tr h="1507108">
                <a:tc>
                  <a:txBody>
                    <a:bodyPr/>
                    <a:lstStyle/>
                    <a:p>
                      <a:pPr algn="l"/>
                      <a:r>
                        <a:rPr lang="en-US" b="1" dirty="0"/>
                        <a:t>Candidiasis</a:t>
                      </a:r>
                      <a:endParaRPr lang="en-US" dirty="0"/>
                    </a:p>
                  </a:txBody>
                  <a:tcPr marL="47625" marR="47625" marT="47625" marB="47625"/>
                </a:tc>
                <a:tc>
                  <a:txBody>
                    <a:bodyPr/>
                    <a:lstStyle/>
                    <a:p>
                      <a:pPr algn="l"/>
                      <a:r>
                        <a:rPr lang="en-US"/>
                        <a:t>Vulval and vaginal inflammation</a:t>
                      </a:r>
                      <a:br>
                        <a:rPr lang="en-US"/>
                      </a:br>
                      <a:r>
                        <a:rPr lang="en-US"/>
                        <a:t>Curdy white discharge adherent to walls of vagina Low vaginal pH</a:t>
                      </a:r>
                    </a:p>
                  </a:txBody>
                  <a:tcPr marL="47625" marR="47625" marT="47625" marB="47625"/>
                </a:tc>
                <a:tc>
                  <a:txBody>
                    <a:bodyPr/>
                    <a:lstStyle/>
                    <a:p>
                      <a:pPr algn="l"/>
                      <a:r>
                        <a:rPr lang="en-US"/>
                        <a:t>Clotrimazole</a:t>
                      </a:r>
                      <a:r>
                        <a:rPr lang="en-US" baseline="30000"/>
                        <a:t>1</a:t>
                      </a:r>
                      <a:r>
                        <a:rPr lang="en-US"/>
                        <a:t> 500 mg pessary once at night and clotrimazole cream 12-hourly </a:t>
                      </a:r>
                      <a:r>
                        <a:rPr lang="en-US" i="1"/>
                        <a:t>or</a:t>
                      </a:r>
                      <a:r>
                        <a:rPr lang="en-US"/>
                        <a:t> Econazole</a:t>
                      </a:r>
                      <a:r>
                        <a:rPr lang="en-US" baseline="30000"/>
                        <a:t>1</a:t>
                      </a:r>
                      <a:r>
                        <a:rPr lang="en-US"/>
                        <a:t> pessary 150 mg for 3 nights and econazole cream 12-hourly (topical creams for 7 days) </a:t>
                      </a:r>
                      <a:r>
                        <a:rPr lang="en-US" i="1"/>
                        <a:t>or</a:t>
                      </a:r>
                      <a:r>
                        <a:rPr lang="en-US"/>
                        <a:t> Fluconazole</a:t>
                      </a:r>
                      <a:r>
                        <a:rPr lang="en-US" baseline="30000"/>
                        <a:t>2</a:t>
                      </a:r>
                      <a:r>
                        <a:rPr lang="en-US"/>
                        <a:t> 150 mg orally stat</a:t>
                      </a:r>
                    </a:p>
                  </a:txBody>
                  <a:tcPr marL="47625" marR="47625" marT="47625" marB="47625"/>
                </a:tc>
              </a:tr>
              <a:tr h="943411">
                <a:tc>
                  <a:txBody>
                    <a:bodyPr/>
                    <a:lstStyle/>
                    <a:p>
                      <a:pPr algn="l"/>
                      <a:r>
                        <a:rPr lang="en-US" b="1"/>
                        <a:t>Trichomoniasis</a:t>
                      </a:r>
                      <a:endParaRPr lang="en-US"/>
                    </a:p>
                  </a:txBody>
                  <a:tcPr marL="47625" marR="47625" marT="47625" marB="47625"/>
                </a:tc>
                <a:tc>
                  <a:txBody>
                    <a:bodyPr/>
                    <a:lstStyle/>
                    <a:p>
                      <a:pPr algn="l"/>
                      <a:r>
                        <a:rPr lang="en-US"/>
                        <a:t>Vulval and vaginal inflammation Frothy yellow/green discharge</a:t>
                      </a:r>
                    </a:p>
                  </a:txBody>
                  <a:tcPr marL="47625" marR="47625" marT="47625" marB="47625"/>
                </a:tc>
                <a:tc>
                  <a:txBody>
                    <a:bodyPr/>
                    <a:lstStyle/>
                    <a:p>
                      <a:pPr algn="l"/>
                      <a:r>
                        <a:rPr lang="en-US"/>
                        <a:t>Metronidazole</a:t>
                      </a:r>
                      <a:r>
                        <a:rPr lang="en-US" baseline="30000"/>
                        <a:t>3</a:t>
                      </a:r>
                      <a:r>
                        <a:rPr lang="en-US"/>
                        <a:t> 400 mg 12-hourly orally for 5-7 days </a:t>
                      </a:r>
                      <a:r>
                        <a:rPr lang="en-US" i="1"/>
                        <a:t>or</a:t>
                      </a:r>
                      <a:r>
                        <a:rPr lang="en-US"/>
                        <a:t> Metronidazole</a:t>
                      </a:r>
                      <a:r>
                        <a:rPr lang="en-US" baseline="30000"/>
                        <a:t>3</a:t>
                      </a:r>
                      <a:r>
                        <a:rPr lang="en-US"/>
                        <a:t> 2 g orally as a single dose</a:t>
                      </a:r>
                    </a:p>
                  </a:txBody>
                  <a:tcPr marL="47625" marR="47625" marT="47625" marB="47625"/>
                </a:tc>
              </a:tr>
              <a:tr h="1507108">
                <a:tc>
                  <a:txBody>
                    <a:bodyPr/>
                    <a:lstStyle/>
                    <a:p>
                      <a:pPr algn="l"/>
                      <a:r>
                        <a:rPr lang="en-US" b="1"/>
                        <a:t>Bacterial vaginosis</a:t>
                      </a:r>
                      <a:endParaRPr lang="en-US"/>
                    </a:p>
                  </a:txBody>
                  <a:tcPr marL="47625" marR="47625" marT="47625" marB="47625"/>
                </a:tc>
                <a:tc>
                  <a:txBody>
                    <a:bodyPr/>
                    <a:lstStyle/>
                    <a:p>
                      <a:pPr algn="l"/>
                      <a:r>
                        <a:rPr lang="en-US"/>
                        <a:t>No inflammation White homogeneous discharge</a:t>
                      </a:r>
                      <a:br>
                        <a:rPr lang="en-US"/>
                      </a:br>
                      <a:r>
                        <a:rPr lang="en-US"/>
                        <a:t>High vaginal pH</a:t>
                      </a:r>
                    </a:p>
                  </a:txBody>
                  <a:tcPr marL="47625" marR="47625" marT="47625" marB="47625"/>
                </a:tc>
                <a:tc>
                  <a:txBody>
                    <a:bodyPr/>
                    <a:lstStyle/>
                    <a:p>
                      <a:pPr algn="l"/>
                      <a:r>
                        <a:rPr lang="en-US"/>
                        <a:t>Metronidazole</a:t>
                      </a:r>
                      <a:r>
                        <a:rPr lang="en-US" baseline="30000"/>
                        <a:t>3</a:t>
                      </a:r>
                      <a:r>
                        <a:rPr lang="en-US"/>
                        <a:t> 2 g stat or 400 mg 12-hourly orally for 5-7 days</a:t>
                      </a:r>
                      <a:br>
                        <a:rPr lang="en-US"/>
                      </a:br>
                      <a:r>
                        <a:rPr lang="en-US"/>
                        <a:t>Metronidazole</a:t>
                      </a:r>
                      <a:r>
                        <a:rPr lang="en-US" baseline="30000"/>
                        <a:t>3</a:t>
                      </a:r>
                      <a:r>
                        <a:rPr lang="en-US"/>
                        <a:t> vaginal gel 0.75% daily for 5 days Clindamycin</a:t>
                      </a:r>
                      <a:r>
                        <a:rPr lang="en-US" baseline="30000"/>
                        <a:t>1</a:t>
                      </a:r>
                      <a:r>
                        <a:rPr lang="en-US"/>
                        <a:t>, </a:t>
                      </a:r>
                      <a:r>
                        <a:rPr lang="en-US" baseline="30000"/>
                        <a:t>4</a:t>
                      </a:r>
                      <a:r>
                        <a:rPr lang="en-US"/>
                        <a:t> vaginal cream 2% daily for 7 days</a:t>
                      </a:r>
                    </a:p>
                  </a:txBody>
                  <a:tcPr marL="47625" marR="47625" marT="47625" marB="47625"/>
                </a:tc>
              </a:tr>
              <a:tr h="943411">
                <a:tc>
                  <a:txBody>
                    <a:bodyPr/>
                    <a:lstStyle/>
                    <a:p>
                      <a:pPr algn="l"/>
                      <a:r>
                        <a:rPr lang="en-US" b="1"/>
                        <a:t>Streptococcal/staphylococcal infection</a:t>
                      </a:r>
                      <a:endParaRPr lang="en-US"/>
                    </a:p>
                  </a:txBody>
                  <a:tcPr marL="47625" marR="47625" marT="47625" marB="47625"/>
                </a:tc>
                <a:tc>
                  <a:txBody>
                    <a:bodyPr/>
                    <a:lstStyle/>
                    <a:p>
                      <a:pPr algn="l"/>
                      <a:r>
                        <a:rPr lang="en-US"/>
                        <a:t>Purulent vaginal discharge</a:t>
                      </a:r>
                    </a:p>
                  </a:txBody>
                  <a:tcPr marL="47625" marR="47625" marT="47625" marB="47625"/>
                </a:tc>
                <a:tc>
                  <a:txBody>
                    <a:bodyPr/>
                    <a:lstStyle/>
                    <a:p>
                      <a:pPr algn="l"/>
                      <a:r>
                        <a:rPr lang="en-US" dirty="0"/>
                        <a:t>Choice of antibiotic depends on sensitivity tests</a:t>
                      </a:r>
                    </a:p>
                  </a:txBody>
                  <a:tcPr marL="47625" marR="47625" marT="47625" marB="47625"/>
                </a:tc>
              </a:tr>
            </a:tbl>
          </a:graphicData>
        </a:graphic>
      </p:graphicFrame>
    </p:spTree>
    <p:extLst>
      <p:ext uri="{BB962C8B-B14F-4D97-AF65-F5344CB8AC3E}">
        <p14:creationId xmlns:p14="http://schemas.microsoft.com/office/powerpoint/2010/main" val="368002735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effectLst/>
                <a:latin typeface="Times New Roman" pitchFamily="18" charset="0"/>
                <a:cs typeface="Times New Roman" pitchFamily="18" charset="0"/>
              </a:rPr>
              <a:t>1.</a:t>
            </a:r>
            <a:r>
              <a:rPr lang="en-US" i="1" dirty="0" smtClean="0">
                <a:solidFill>
                  <a:schemeClr val="accent6">
                    <a:lumMod val="50000"/>
                  </a:schemeClr>
                </a:solidFill>
                <a:effectLst/>
                <a:latin typeface="Times New Roman" pitchFamily="18" charset="0"/>
                <a:cs typeface="Times New Roman" pitchFamily="18" charset="0"/>
              </a:rPr>
              <a:t> </a:t>
            </a:r>
            <a:r>
              <a:rPr lang="en-US" i="1" dirty="0" err="1" smtClean="0">
                <a:solidFill>
                  <a:schemeClr val="accent6">
                    <a:lumMod val="50000"/>
                  </a:schemeClr>
                </a:solidFill>
                <a:effectLst/>
                <a:latin typeface="Times New Roman" pitchFamily="18" charset="0"/>
                <a:cs typeface="Times New Roman" pitchFamily="18" charset="0"/>
              </a:rPr>
              <a:t>Clotrimazole</a:t>
            </a:r>
            <a:r>
              <a:rPr lang="en-US" i="1" dirty="0" smtClean="0">
                <a:solidFill>
                  <a:schemeClr val="accent6">
                    <a:lumMod val="50000"/>
                  </a:schemeClr>
                </a:solidFill>
                <a:effectLst/>
                <a:latin typeface="Times New Roman" pitchFamily="18" charset="0"/>
                <a:cs typeface="Times New Roman" pitchFamily="18" charset="0"/>
              </a:rPr>
              <a:t>, </a:t>
            </a:r>
            <a:r>
              <a:rPr lang="en-US" i="1" dirty="0" err="1" smtClean="0">
                <a:solidFill>
                  <a:schemeClr val="accent6">
                    <a:lumMod val="50000"/>
                  </a:schemeClr>
                </a:solidFill>
                <a:effectLst/>
                <a:latin typeface="Times New Roman" pitchFamily="18" charset="0"/>
                <a:cs typeface="Times New Roman" pitchFamily="18" charset="0"/>
              </a:rPr>
              <a:t>econazole</a:t>
            </a:r>
            <a:r>
              <a:rPr lang="en-US" i="1" dirty="0" smtClean="0">
                <a:solidFill>
                  <a:schemeClr val="accent6">
                    <a:lumMod val="50000"/>
                  </a:schemeClr>
                </a:solidFill>
                <a:effectLst/>
                <a:latin typeface="Times New Roman" pitchFamily="18" charset="0"/>
                <a:cs typeface="Times New Roman" pitchFamily="18" charset="0"/>
              </a:rPr>
              <a:t> and clindamycin damage latex condoms and diaphragms.</a:t>
            </a:r>
            <a:br>
              <a:rPr lang="en-US" i="1" dirty="0" smtClean="0">
                <a:solidFill>
                  <a:schemeClr val="accent6">
                    <a:lumMod val="50000"/>
                  </a:schemeClr>
                </a:solidFill>
                <a:effectLst/>
                <a:latin typeface="Times New Roman" pitchFamily="18" charset="0"/>
                <a:cs typeface="Times New Roman" pitchFamily="18" charset="0"/>
              </a:rPr>
            </a:br>
            <a:r>
              <a:rPr lang="en-US" i="1" baseline="30000" dirty="0">
                <a:solidFill>
                  <a:schemeClr val="accent6">
                    <a:lumMod val="50000"/>
                  </a:schemeClr>
                </a:solidFill>
                <a:latin typeface="Times New Roman" pitchFamily="18" charset="0"/>
                <a:cs typeface="Times New Roman" pitchFamily="18" charset="0"/>
              </a:rPr>
              <a:t> </a:t>
            </a:r>
            <a:r>
              <a:rPr lang="en-US" i="1" dirty="0" smtClean="0">
                <a:solidFill>
                  <a:schemeClr val="accent6">
                    <a:lumMod val="50000"/>
                  </a:schemeClr>
                </a:solidFill>
                <a:effectLst/>
                <a:latin typeface="Times New Roman" pitchFamily="18" charset="0"/>
                <a:cs typeface="Times New Roman" pitchFamily="18" charset="0"/>
              </a:rPr>
              <a:t>Avoid in pregnancy and breastfeeding.</a:t>
            </a:r>
            <a:br>
              <a:rPr lang="en-US" i="1" dirty="0" smtClean="0">
                <a:solidFill>
                  <a:schemeClr val="accent6">
                    <a:lumMod val="50000"/>
                  </a:schemeClr>
                </a:solidFill>
                <a:effectLst/>
                <a:latin typeface="Times New Roman" pitchFamily="18" charset="0"/>
                <a:cs typeface="Times New Roman" pitchFamily="18" charset="0"/>
              </a:rPr>
            </a:br>
            <a:r>
              <a:rPr lang="en-US" i="1" dirty="0" smtClean="0">
                <a:solidFill>
                  <a:schemeClr val="accent6">
                    <a:lumMod val="50000"/>
                  </a:schemeClr>
                </a:solidFill>
                <a:effectLst/>
                <a:latin typeface="Times New Roman" pitchFamily="18" charset="0"/>
                <a:cs typeface="Times New Roman" pitchFamily="18" charset="0"/>
              </a:rPr>
              <a:t>Avoid alcoholic drinks until 48 hours after finishing treatment. Avoid high-dose regimens in pregnancy or breastfeeding.</a:t>
            </a:r>
            <a:br>
              <a:rPr lang="en-US" i="1" dirty="0" smtClean="0">
                <a:solidFill>
                  <a:schemeClr val="accent6">
                    <a:lumMod val="50000"/>
                  </a:schemeClr>
                </a:solidFill>
                <a:effectLst/>
                <a:latin typeface="Times New Roman" pitchFamily="18" charset="0"/>
                <a:cs typeface="Times New Roman" pitchFamily="18" charset="0"/>
              </a:rPr>
            </a:br>
            <a:r>
              <a:rPr lang="en-US" i="1" dirty="0" smtClean="0">
                <a:solidFill>
                  <a:schemeClr val="accent6">
                    <a:lumMod val="50000"/>
                  </a:schemeClr>
                </a:solidFill>
                <a:effectLst/>
                <a:latin typeface="Times New Roman" pitchFamily="18" charset="0"/>
                <a:cs typeface="Times New Roman" pitchFamily="18" charset="0"/>
              </a:rPr>
              <a:t>Pseudomembranous colitis has been reported with the use of clindamycin cream. </a:t>
            </a:r>
            <a:endParaRPr lang="en-US" i="1" dirty="0">
              <a:solidFill>
                <a:schemeClr val="accent6">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422840111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marL="0" indent="0" fontAlgn="ctr">
              <a:buNone/>
            </a:pPr>
            <a:r>
              <a:rPr lang="en-US" dirty="0" smtClean="0">
                <a:latin typeface="Times New Roman" pitchFamily="18" charset="0"/>
                <a:cs typeface="Times New Roman" pitchFamily="18" charset="0"/>
              </a:rPr>
              <a:t>2. </a:t>
            </a:r>
            <a:r>
              <a:rPr lang="en-US" b="1" dirty="0" smtClean="0">
                <a:solidFill>
                  <a:srgbClr val="C00000"/>
                </a:solidFill>
                <a:latin typeface="Times New Roman" pitchFamily="18" charset="0"/>
                <a:cs typeface="Times New Roman" pitchFamily="18" charset="0"/>
              </a:rPr>
              <a:t>LOWER </a:t>
            </a:r>
            <a:r>
              <a:rPr lang="en-US" b="1" dirty="0">
                <a:solidFill>
                  <a:srgbClr val="C00000"/>
                </a:solidFill>
                <a:latin typeface="Times New Roman" pitchFamily="18" charset="0"/>
                <a:cs typeface="Times New Roman" pitchFamily="18" charset="0"/>
              </a:rPr>
              <a:t>ABDOMINAL PAIN </a:t>
            </a:r>
          </a:p>
          <a:p>
            <a:pPr fontAlgn="ctr">
              <a:buFont typeface="Wingdings" pitchFamily="2" charset="2"/>
              <a:buChar char="Ø"/>
            </a:pPr>
            <a:r>
              <a:rPr lang="en-US" dirty="0">
                <a:latin typeface="Times New Roman" pitchFamily="18" charset="0"/>
                <a:cs typeface="Times New Roman" pitchFamily="18" charset="0"/>
              </a:rPr>
              <a:t>Pelvic inflammatory disease (PID, infection or inflammation of the Fallopian tubes and surrounding structures) is part of the extensive differential diagnosis of lower abdominal pain in women, especially those who are sexually active.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possibility of PID is increased if, in addition to acute/</a:t>
            </a:r>
            <a:r>
              <a:rPr lang="en-US" dirty="0" err="1">
                <a:latin typeface="Times New Roman" pitchFamily="18" charset="0"/>
                <a:cs typeface="Times New Roman" pitchFamily="18" charset="0"/>
              </a:rPr>
              <a:t>subacute</a:t>
            </a:r>
            <a:r>
              <a:rPr lang="en-US" dirty="0">
                <a:latin typeface="Times New Roman" pitchFamily="18" charset="0"/>
                <a:cs typeface="Times New Roman" pitchFamily="18" charset="0"/>
              </a:rPr>
              <a:t> pain, there is dyspareunia, abnormal vaginal discharge and/or bleeding. </a:t>
            </a:r>
          </a:p>
        </p:txBody>
      </p:sp>
    </p:spTree>
    <p:extLst>
      <p:ext uri="{BB962C8B-B14F-4D97-AF65-F5344CB8AC3E}">
        <p14:creationId xmlns:p14="http://schemas.microsoft.com/office/powerpoint/2010/main" val="423839202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fontAlgn="ctr">
              <a:buFont typeface="Wingdings" pitchFamily="2" charset="2"/>
              <a:buChar char="Ø"/>
            </a:pPr>
            <a:r>
              <a:rPr lang="en-US" dirty="0" smtClean="0">
                <a:latin typeface="Times New Roman" pitchFamily="18" charset="0"/>
                <a:cs typeface="Times New Roman" pitchFamily="18" charset="0"/>
              </a:rPr>
              <a:t>There may also be systemic features such as fever and malaise. </a:t>
            </a:r>
          </a:p>
          <a:p>
            <a:pPr fontAlgn="ctr">
              <a:buFont typeface="Wingdings" pitchFamily="2" charset="2"/>
              <a:buChar char="Ø"/>
            </a:pPr>
            <a:r>
              <a:rPr lang="en-US" dirty="0" smtClean="0">
                <a:latin typeface="Times New Roman" pitchFamily="18" charset="0"/>
                <a:cs typeface="Times New Roman" pitchFamily="18" charset="0"/>
              </a:rPr>
              <a:t>On examination, lower abdominal pain is usually bilateral, and vaginal examination reveals adnexal tenderness with or without cervical excitation. </a:t>
            </a:r>
          </a:p>
          <a:p>
            <a:pPr fontAlgn="ctr">
              <a:buFont typeface="Wingdings" pitchFamily="2" charset="2"/>
              <a:buChar char="Ø"/>
            </a:pPr>
            <a:r>
              <a:rPr lang="en-US" dirty="0" smtClean="0">
                <a:latin typeface="Times New Roman" pitchFamily="18" charset="0"/>
                <a:cs typeface="Times New Roman" pitchFamily="18" charset="0"/>
              </a:rPr>
              <a:t>Unfortunately, a definitive diagnosis can only be made by laparoscopy. </a:t>
            </a:r>
          </a:p>
          <a:p>
            <a:pPr fontAlgn="ctr">
              <a:buFont typeface="Wingdings" pitchFamily="2" charset="2"/>
              <a:buChar char="Ø"/>
            </a:pPr>
            <a:r>
              <a:rPr lang="en-US" dirty="0" smtClean="0">
                <a:latin typeface="Times New Roman" pitchFamily="18" charset="0"/>
                <a:cs typeface="Times New Roman" pitchFamily="18" charset="0"/>
              </a:rPr>
              <a:t>A pregnancy test should be performed (in addition to the diagnostic tests) because the differential diagnosis includes ectopic pregnancy. </a:t>
            </a:r>
          </a:p>
          <a:p>
            <a:endParaRPr lang="en-US" dirty="0" smtClean="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278075225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Ø"/>
            </a:pPr>
            <a:r>
              <a:rPr lang="en-US" dirty="0" smtClean="0">
                <a:latin typeface="Times New Roman" pitchFamily="18" charset="0"/>
                <a:cs typeface="Times New Roman" pitchFamily="18" charset="0"/>
              </a:rPr>
              <a:t>Broad-spectrum antibiotics, including those active against </a:t>
            </a:r>
            <a:r>
              <a:rPr lang="en-US" dirty="0" err="1" smtClean="0">
                <a:latin typeface="Times New Roman" pitchFamily="18" charset="0"/>
                <a:cs typeface="Times New Roman" pitchFamily="18" charset="0"/>
              </a:rPr>
              <a:t>gonorrhoea</a:t>
            </a:r>
            <a:r>
              <a:rPr lang="en-US" dirty="0" smtClean="0">
                <a:latin typeface="Times New Roman" pitchFamily="18" charset="0"/>
                <a:cs typeface="Times New Roman" pitchFamily="18" charset="0"/>
              </a:rPr>
              <a:t> and chlamydia such as </a:t>
            </a:r>
            <a:r>
              <a:rPr lang="en-US" dirty="0" err="1" smtClean="0">
                <a:latin typeface="Times New Roman" pitchFamily="18" charset="0"/>
                <a:cs typeface="Times New Roman" pitchFamily="18" charset="0"/>
              </a:rPr>
              <a:t>ofloxacin</a:t>
            </a:r>
            <a:r>
              <a:rPr lang="en-US" dirty="0" smtClean="0">
                <a:latin typeface="Times New Roman" pitchFamily="18" charset="0"/>
                <a:cs typeface="Times New Roman" pitchFamily="18" charset="0"/>
              </a:rPr>
              <a:t> and metronidazole, should be prescribed if PID is suspected, along with appropriate analgesia. </a:t>
            </a:r>
          </a:p>
          <a:p>
            <a:pPr>
              <a:buFont typeface="Wingdings" pitchFamily="2" charset="2"/>
              <a:buChar char="Ø"/>
            </a:pPr>
            <a:r>
              <a:rPr lang="en-US" dirty="0" smtClean="0">
                <a:latin typeface="Times New Roman" pitchFamily="18" charset="0"/>
                <a:cs typeface="Times New Roman" pitchFamily="18" charset="0"/>
              </a:rPr>
              <a:t>Delaying treatment increases the likelihood of adverse </a:t>
            </a:r>
            <a:r>
              <a:rPr lang="en-US" dirty="0" err="1" smtClean="0">
                <a:latin typeface="Times New Roman" pitchFamily="18" charset="0"/>
                <a:cs typeface="Times New Roman" pitchFamily="18" charset="0"/>
              </a:rPr>
              <a:t>sequelae</a:t>
            </a:r>
            <a:r>
              <a:rPr lang="en-US" dirty="0" smtClean="0">
                <a:latin typeface="Times New Roman" pitchFamily="18" charset="0"/>
                <a:cs typeface="Times New Roman" pitchFamily="18" charset="0"/>
              </a:rPr>
              <a:t> such as abscess formation, and tubal scarring that may lead to ectopic pregnancy or infertility. </a:t>
            </a:r>
          </a:p>
          <a:p>
            <a:pPr>
              <a:buFont typeface="Wingdings" pitchFamily="2" charset="2"/>
              <a:buChar char="Ø"/>
            </a:pPr>
            <a:r>
              <a:rPr lang="en-US" dirty="0" smtClean="0">
                <a:latin typeface="Times New Roman" pitchFamily="18" charset="0"/>
                <a:cs typeface="Times New Roman" pitchFamily="18" charset="0"/>
              </a:rPr>
              <a:t>Hospital admission may be indicated in women with severe symptoms</a:t>
            </a:r>
          </a:p>
          <a:p>
            <a:endParaRPr lang="en-US" dirty="0"/>
          </a:p>
        </p:txBody>
      </p:sp>
    </p:spTree>
    <p:extLst>
      <p:ext uri="{BB962C8B-B14F-4D97-AF65-F5344CB8AC3E}">
        <p14:creationId xmlns:p14="http://schemas.microsoft.com/office/powerpoint/2010/main" val="331832073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marL="0" indent="0" fontAlgn="ctr">
              <a:buNone/>
            </a:pPr>
            <a:r>
              <a:rPr lang="en-US" b="1" dirty="0" smtClean="0">
                <a:solidFill>
                  <a:srgbClr val="C00000"/>
                </a:solidFill>
                <a:latin typeface="Times New Roman" pitchFamily="18" charset="0"/>
                <a:cs typeface="Times New Roman" pitchFamily="18" charset="0"/>
              </a:rPr>
              <a:t>3. GENITAL </a:t>
            </a:r>
            <a:r>
              <a:rPr lang="en-US" b="1" dirty="0">
                <a:solidFill>
                  <a:srgbClr val="C00000"/>
                </a:solidFill>
                <a:latin typeface="Times New Roman" pitchFamily="18" charset="0"/>
                <a:cs typeface="Times New Roman" pitchFamily="18" charset="0"/>
              </a:rPr>
              <a:t>ULCERATION </a:t>
            </a:r>
          </a:p>
          <a:p>
            <a:pPr fontAlgn="ctr">
              <a:buFont typeface="Wingdings" pitchFamily="2" charset="2"/>
              <a:buChar char="Ø"/>
            </a:pPr>
            <a:r>
              <a:rPr lang="en-US" dirty="0">
                <a:latin typeface="Times New Roman" pitchFamily="18" charset="0"/>
                <a:cs typeface="Times New Roman" pitchFamily="18" charset="0"/>
              </a:rPr>
              <a:t>The most common cause of ulceration is genital herpes.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Classically</a:t>
            </a:r>
            <a:r>
              <a:rPr lang="en-US" dirty="0">
                <a:latin typeface="Times New Roman" pitchFamily="18" charset="0"/>
                <a:cs typeface="Times New Roman" pitchFamily="18" charset="0"/>
              </a:rPr>
              <a:t>, multiple painful ulcers affect the </a:t>
            </a:r>
            <a:r>
              <a:rPr lang="en-US" dirty="0" err="1">
                <a:latin typeface="Times New Roman" pitchFamily="18" charset="0"/>
                <a:cs typeface="Times New Roman" pitchFamily="18" charset="0"/>
              </a:rPr>
              <a:t>introitus</a:t>
            </a:r>
            <a:r>
              <a:rPr lang="en-US" dirty="0">
                <a:latin typeface="Times New Roman" pitchFamily="18" charset="0"/>
                <a:cs typeface="Times New Roman" pitchFamily="18" charset="0"/>
              </a:rPr>
              <a:t>, labia and perineum, but solitary lesions occur rarely.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Inguinal </a:t>
            </a:r>
            <a:r>
              <a:rPr lang="en-US" dirty="0">
                <a:latin typeface="Times New Roman" pitchFamily="18" charset="0"/>
                <a:cs typeface="Times New Roman" pitchFamily="18" charset="0"/>
              </a:rPr>
              <a:t>lymphadenopathy and systemic features such as fever and malaise are more common than in men.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Diagnosis </a:t>
            </a:r>
            <a:r>
              <a:rPr lang="en-US" dirty="0">
                <a:latin typeface="Times New Roman" pitchFamily="18" charset="0"/>
                <a:cs typeface="Times New Roman" pitchFamily="18" charset="0"/>
              </a:rPr>
              <a:t>is made by gently scraping material from lesions and sending this in an appropriate transport medium for culture or detection of HSV DNA by PCR. </a:t>
            </a:r>
          </a:p>
        </p:txBody>
      </p:sp>
    </p:spTree>
    <p:extLst>
      <p:ext uri="{BB962C8B-B14F-4D97-AF65-F5344CB8AC3E}">
        <p14:creationId xmlns:p14="http://schemas.microsoft.com/office/powerpoint/2010/main" val="21094153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Introduction </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buFont typeface="Wingdings" pitchFamily="2" charset="2"/>
              <a:buChar char="Ø"/>
            </a:pPr>
            <a:r>
              <a:rPr lang="en-US" dirty="0" smtClean="0">
                <a:latin typeface="Times New Roman" pitchFamily="18" charset="0"/>
                <a:cs typeface="Times New Roman" pitchFamily="18" charset="0"/>
              </a:rPr>
              <a:t>The association between skin diseases &amp; STIs </a:t>
            </a:r>
            <a:r>
              <a:rPr lang="en-US" dirty="0" err="1" smtClean="0">
                <a:latin typeface="Times New Roman" pitchFamily="18" charset="0"/>
                <a:cs typeface="Times New Roman" pitchFamily="18" charset="0"/>
              </a:rPr>
              <a:t>sterms</a:t>
            </a:r>
            <a:r>
              <a:rPr lang="en-US" dirty="0" smtClean="0">
                <a:latin typeface="Times New Roman" pitchFamily="18" charset="0"/>
                <a:cs typeface="Times New Roman" pitchFamily="18" charset="0"/>
              </a:rPr>
              <a:t> from the manifestation on the skin and mucous membranes of many STIs e.g. syphilis has cutaneous manifestations in its primary, secondary &amp; tertiary stages.</a:t>
            </a:r>
          </a:p>
          <a:p>
            <a:pPr>
              <a:buFont typeface="Wingdings" pitchFamily="2" charset="2"/>
              <a:buChar char="Ø"/>
            </a:pPr>
            <a:r>
              <a:rPr lang="en-US" dirty="0" smtClean="0">
                <a:latin typeface="Times New Roman" pitchFamily="18" charset="0"/>
                <a:cs typeface="Times New Roman" pitchFamily="18" charset="0"/>
              </a:rPr>
              <a:t>STIs have been with human race for along time &amp; their effects may be localized to the region of contact, or may become spread to distant organs.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99416524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fontAlgn="ctr">
              <a:buFont typeface="Wingdings" pitchFamily="2" charset="2"/>
              <a:buChar char="Ø"/>
            </a:pPr>
            <a:r>
              <a:rPr lang="en-US" dirty="0" smtClean="0">
                <a:latin typeface="Times New Roman" pitchFamily="18" charset="0"/>
                <a:cs typeface="Times New Roman" pitchFamily="18" charset="0"/>
              </a:rPr>
              <a:t>Inflammatory causes include lichen </a:t>
            </a:r>
            <a:r>
              <a:rPr lang="en-US" dirty="0" err="1" smtClean="0">
                <a:latin typeface="Times New Roman" pitchFamily="18" charset="0"/>
                <a:cs typeface="Times New Roman" pitchFamily="18" charset="0"/>
              </a:rPr>
              <a:t>sclerosus</a:t>
            </a:r>
            <a:r>
              <a:rPr lang="en-US" dirty="0" smtClean="0">
                <a:latin typeface="Times New Roman" pitchFamily="18" charset="0"/>
                <a:cs typeface="Times New Roman" pitchFamily="18" charset="0"/>
              </a:rPr>
              <a:t>, Stevens-Johnson syndrome, </a:t>
            </a:r>
            <a:r>
              <a:rPr lang="en-US" dirty="0" err="1" smtClean="0">
                <a:latin typeface="Times New Roman" pitchFamily="18" charset="0"/>
                <a:cs typeface="Times New Roman" pitchFamily="18" charset="0"/>
              </a:rPr>
              <a:t>Behçet's</a:t>
            </a:r>
            <a:r>
              <a:rPr lang="en-US" dirty="0" smtClean="0">
                <a:latin typeface="Times New Roman" pitchFamily="18" charset="0"/>
                <a:cs typeface="Times New Roman" pitchFamily="18" charset="0"/>
              </a:rPr>
              <a:t> syndrome and fixed drug reactions. </a:t>
            </a:r>
          </a:p>
          <a:p>
            <a:pPr fontAlgn="ctr">
              <a:buFont typeface="Wingdings" pitchFamily="2" charset="2"/>
              <a:buChar char="Ø"/>
            </a:pPr>
            <a:r>
              <a:rPr lang="en-US" dirty="0" smtClean="0">
                <a:latin typeface="Times New Roman" pitchFamily="18" charset="0"/>
                <a:cs typeface="Times New Roman" pitchFamily="18" charset="0"/>
              </a:rPr>
              <a:t>In older patients, malignant and pre-malignant conditions such as squamous cell carcinoma should be considered. </a:t>
            </a:r>
          </a:p>
          <a:p>
            <a:endParaRPr lang="en-US" dirty="0" smtClean="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169057880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marL="0" indent="0" fontAlgn="ctr">
              <a:buNone/>
            </a:pPr>
            <a:r>
              <a:rPr lang="en-US" dirty="0" smtClean="0">
                <a:latin typeface="Times New Roman" pitchFamily="18" charset="0"/>
                <a:cs typeface="Times New Roman" pitchFamily="18" charset="0"/>
              </a:rPr>
              <a:t>4. </a:t>
            </a:r>
            <a:r>
              <a:rPr lang="en-US" b="1" dirty="0" smtClean="0">
                <a:solidFill>
                  <a:srgbClr val="C00000"/>
                </a:solidFill>
                <a:latin typeface="Times New Roman" pitchFamily="18" charset="0"/>
                <a:cs typeface="Times New Roman" pitchFamily="18" charset="0"/>
              </a:rPr>
              <a:t>GENITAL </a:t>
            </a:r>
            <a:r>
              <a:rPr lang="en-US" b="1" dirty="0">
                <a:solidFill>
                  <a:srgbClr val="C00000"/>
                </a:solidFill>
                <a:latin typeface="Times New Roman" pitchFamily="18" charset="0"/>
                <a:cs typeface="Times New Roman" pitchFamily="18" charset="0"/>
              </a:rPr>
              <a:t>LUMPS </a:t>
            </a:r>
          </a:p>
          <a:p>
            <a:pPr fontAlgn="ctr">
              <a:buFont typeface="Wingdings" pitchFamily="2" charset="2"/>
              <a:buChar char="Ø"/>
            </a:pPr>
            <a:r>
              <a:rPr lang="en-US" dirty="0">
                <a:latin typeface="Times New Roman" pitchFamily="18" charset="0"/>
                <a:cs typeface="Times New Roman" pitchFamily="18" charset="0"/>
              </a:rPr>
              <a:t>The most common cause of genital 'lumps' is warts.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These </a:t>
            </a:r>
            <a:r>
              <a:rPr lang="en-US" dirty="0">
                <a:latin typeface="Times New Roman" pitchFamily="18" charset="0"/>
                <a:cs typeface="Times New Roman" pitchFamily="18" charset="0"/>
              </a:rPr>
              <a:t>are classically found in areas of friction during sex, such as the </a:t>
            </a:r>
            <a:r>
              <a:rPr lang="en-US" dirty="0" err="1">
                <a:latin typeface="Times New Roman" pitchFamily="18" charset="0"/>
                <a:cs typeface="Times New Roman" pitchFamily="18" charset="0"/>
              </a:rPr>
              <a:t>fourchette</a:t>
            </a:r>
            <a:r>
              <a:rPr lang="en-US" dirty="0">
                <a:latin typeface="Times New Roman" pitchFamily="18" charset="0"/>
                <a:cs typeface="Times New Roman" pitchFamily="18" charset="0"/>
              </a:rPr>
              <a:t> and perineum.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Perianal </a:t>
            </a:r>
            <a:r>
              <a:rPr lang="en-US" dirty="0">
                <a:latin typeface="Times New Roman" pitchFamily="18" charset="0"/>
                <a:cs typeface="Times New Roman" pitchFamily="18" charset="0"/>
              </a:rPr>
              <a:t>warts are surprisingly common in women who do not have anal sex.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differential diagnosis includes </a:t>
            </a:r>
            <a:r>
              <a:rPr lang="en-US" dirty="0" err="1">
                <a:latin typeface="Times New Roman" pitchFamily="18" charset="0"/>
                <a:cs typeface="Times New Roman" pitchFamily="18" charset="0"/>
              </a:rPr>
              <a:t>molluscum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contagiosum</a:t>
            </a:r>
            <a:r>
              <a:rPr lang="en-US" dirty="0">
                <a:latin typeface="Times New Roman" pitchFamily="18" charset="0"/>
                <a:cs typeface="Times New Roman" pitchFamily="18" charset="0"/>
              </a:rPr>
              <a:t>, skin tags and normal papillae or sebaceous glands.</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18494734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marL="0" indent="0" fontAlgn="ctr">
              <a:buNone/>
            </a:pPr>
            <a:r>
              <a:rPr lang="en-US" dirty="0" smtClean="0">
                <a:latin typeface="Times New Roman" pitchFamily="18" charset="0"/>
                <a:cs typeface="Times New Roman" pitchFamily="18" charset="0"/>
              </a:rPr>
              <a:t>5. </a:t>
            </a:r>
            <a:r>
              <a:rPr lang="en-US" b="1" dirty="0" smtClean="0">
                <a:solidFill>
                  <a:srgbClr val="C00000"/>
                </a:solidFill>
                <a:latin typeface="Times New Roman" pitchFamily="18" charset="0"/>
                <a:cs typeface="Times New Roman" pitchFamily="18" charset="0"/>
              </a:rPr>
              <a:t>CHRONIC </a:t>
            </a:r>
            <a:r>
              <a:rPr lang="en-US" b="1" dirty="0">
                <a:solidFill>
                  <a:srgbClr val="C00000"/>
                </a:solidFill>
                <a:latin typeface="Times New Roman" pitchFamily="18" charset="0"/>
                <a:cs typeface="Times New Roman" pitchFamily="18" charset="0"/>
              </a:rPr>
              <a:t>VULVAL PAIN AND/OR ITCH </a:t>
            </a:r>
          </a:p>
          <a:p>
            <a:pPr fontAlgn="ctr">
              <a:buFont typeface="Wingdings" pitchFamily="2" charset="2"/>
              <a:buChar char="Ø"/>
            </a:pPr>
            <a:r>
              <a:rPr lang="en-US" dirty="0">
                <a:latin typeface="Times New Roman" pitchFamily="18" charset="0"/>
                <a:cs typeface="Times New Roman" pitchFamily="18" charset="0"/>
              </a:rPr>
              <a:t>Women may present with a range of chronic symptoms that may be intermittent or </a:t>
            </a:r>
            <a:r>
              <a:rPr lang="en-US" dirty="0" smtClean="0">
                <a:latin typeface="Times New Roman" pitchFamily="18" charset="0"/>
                <a:cs typeface="Times New Roman" pitchFamily="18" charset="0"/>
              </a:rPr>
              <a:t>continuous. </a:t>
            </a:r>
          </a:p>
          <a:p>
            <a:pPr fontAlgn="ctr">
              <a:buFont typeface="Wingdings" pitchFamily="2" charset="2"/>
              <a:buChar char="Ø"/>
            </a:pPr>
            <a:r>
              <a:rPr lang="en-US" dirty="0" smtClean="0">
                <a:latin typeface="Times New Roman" pitchFamily="18" charset="0"/>
                <a:cs typeface="Times New Roman" pitchFamily="18" charset="0"/>
              </a:rPr>
              <a:t>Recurrent </a:t>
            </a:r>
            <a:r>
              <a:rPr lang="en-US" dirty="0">
                <a:latin typeface="Times New Roman" pitchFamily="18" charset="0"/>
                <a:cs typeface="Times New Roman" pitchFamily="18" charset="0"/>
              </a:rPr>
              <a:t>candidiasis may lead to hypersensitivity to </a:t>
            </a:r>
            <a:r>
              <a:rPr lang="en-US" dirty="0" err="1">
                <a:latin typeface="Times New Roman" pitchFamily="18" charset="0"/>
                <a:cs typeface="Times New Roman" pitchFamily="18" charset="0"/>
              </a:rPr>
              <a:t>candidal</a:t>
            </a:r>
            <a:r>
              <a:rPr lang="en-US" dirty="0">
                <a:latin typeface="Times New Roman" pitchFamily="18" charset="0"/>
                <a:cs typeface="Times New Roman" pitchFamily="18" charset="0"/>
              </a:rPr>
              <a:t> antigens, with itch and erythema becoming more prominent than increased discharge.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Effective </a:t>
            </a:r>
            <a:r>
              <a:rPr lang="en-US" dirty="0">
                <a:latin typeface="Times New Roman" pitchFamily="18" charset="0"/>
                <a:cs typeface="Times New Roman" pitchFamily="18" charset="0"/>
              </a:rPr>
              <a:t>treatment may require regular oral antifungals, e.g. fluconazole 150 g once every 2-4 weeks plus a combined antifungal/corticosteroid cream such as </a:t>
            </a:r>
            <a:r>
              <a:rPr lang="en-US" dirty="0" err="1">
                <a:latin typeface="Times New Roman" pitchFamily="18" charset="0"/>
                <a:cs typeface="Times New Roman" pitchFamily="18" charset="0"/>
              </a:rPr>
              <a:t>Daktacort</a:t>
            </a:r>
            <a:r>
              <a:rPr lang="en-US" dirty="0">
                <a:latin typeface="Times New Roman" pitchFamily="18" charset="0"/>
                <a:cs typeface="Times New Roman" pitchFamily="18" charset="0"/>
              </a:rPr>
              <a:t> or </a:t>
            </a:r>
            <a:r>
              <a:rPr lang="en-US" dirty="0" err="1">
                <a:latin typeface="Times New Roman" pitchFamily="18" charset="0"/>
                <a:cs typeface="Times New Roman" pitchFamily="18" charset="0"/>
              </a:rPr>
              <a:t>Canesten</a:t>
            </a:r>
            <a:r>
              <a:rPr lang="en-US" dirty="0">
                <a:latin typeface="Times New Roman" pitchFamily="18" charset="0"/>
                <a:cs typeface="Times New Roman" pitchFamily="18" charset="0"/>
              </a:rPr>
              <a:t> HC. </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74137028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FF0000"/>
                </a:solidFill>
                <a:effectLst/>
                <a:latin typeface="Times New Roman" pitchFamily="18" charset="0"/>
                <a:cs typeface="Times New Roman" pitchFamily="18" charset="0"/>
              </a:rPr>
              <a:t>PREVENTION OF STI </a:t>
            </a:r>
            <a:endParaRPr lang="en-US" sz="32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marL="0" indent="0">
              <a:buNone/>
            </a:pPr>
            <a:r>
              <a:rPr lang="en-US" dirty="0" smtClean="0">
                <a:effectLst/>
              </a:rPr>
              <a:t>1. </a:t>
            </a:r>
            <a:r>
              <a:rPr lang="en-US" b="1" dirty="0" smtClean="0">
                <a:effectLst/>
                <a:latin typeface="Times New Roman" pitchFamily="18" charset="0"/>
                <a:cs typeface="Times New Roman" pitchFamily="18" charset="0"/>
              </a:rPr>
              <a:t>CASE-FINDING </a:t>
            </a:r>
          </a:p>
          <a:p>
            <a:pPr>
              <a:buFont typeface="Wingdings" pitchFamily="2" charset="2"/>
              <a:buChar char="Ø"/>
            </a:pPr>
            <a:r>
              <a:rPr lang="en-US" dirty="0" smtClean="0">
                <a:effectLst/>
                <a:latin typeface="Times New Roman" pitchFamily="18" charset="0"/>
                <a:cs typeface="Times New Roman" pitchFamily="18" charset="0"/>
              </a:rPr>
              <a:t>Early diagnosis and treatment facilitated by active case- finding will help to reduce the spread of infection by limiting the period of infectivity; tracing and treating sexual partners will also reduce the risk of re-infection. </a:t>
            </a:r>
          </a:p>
          <a:p>
            <a:pPr>
              <a:buFont typeface="Wingdings" pitchFamily="2" charset="2"/>
              <a:buChar char="Ø"/>
            </a:pPr>
            <a:r>
              <a:rPr lang="en-US" dirty="0" smtClean="0">
                <a:effectLst/>
                <a:latin typeface="Times New Roman" pitchFamily="18" charset="0"/>
                <a:cs typeface="Times New Roman" pitchFamily="18" charset="0"/>
              </a:rPr>
              <a:t>Unfortunately, the majority of individuals with an STI are asymptomatic and therefore unlikely to seek medical attention.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4644070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fontAlgn="ctr">
              <a:buNone/>
            </a:pPr>
            <a:r>
              <a:rPr lang="en-US" dirty="0" smtClean="0">
                <a:latin typeface="Times New Roman" pitchFamily="18" charset="0"/>
                <a:cs typeface="Times New Roman" pitchFamily="18" charset="0"/>
              </a:rPr>
              <a:t>2. </a:t>
            </a:r>
            <a:r>
              <a:rPr lang="en-US" b="1" dirty="0" smtClean="0">
                <a:latin typeface="Times New Roman" pitchFamily="18" charset="0"/>
                <a:cs typeface="Times New Roman" pitchFamily="18" charset="0"/>
              </a:rPr>
              <a:t>CHANGING </a:t>
            </a:r>
            <a:r>
              <a:rPr lang="en-US" b="1" dirty="0">
                <a:latin typeface="Times New Roman" pitchFamily="18" charset="0"/>
                <a:cs typeface="Times New Roman" pitchFamily="18" charset="0"/>
              </a:rPr>
              <a:t>BEHAVIOUR </a:t>
            </a:r>
          </a:p>
          <a:p>
            <a:pPr fontAlgn="ctr">
              <a:buFont typeface="Wingdings" pitchFamily="2" charset="2"/>
              <a:buChar char="Ø"/>
            </a:pPr>
            <a:r>
              <a:rPr lang="en-US" dirty="0">
                <a:latin typeface="Times New Roman" pitchFamily="18" charset="0"/>
                <a:cs typeface="Times New Roman" pitchFamily="18" charset="0"/>
              </a:rPr>
              <a:t>The prevalence of STIs is driven largely by sexual </a:t>
            </a:r>
            <a:r>
              <a:rPr lang="en-US" dirty="0" err="1">
                <a:latin typeface="Times New Roman" pitchFamily="18" charset="0"/>
                <a:cs typeface="Times New Roman" pitchFamily="18" charset="0"/>
              </a:rPr>
              <a:t>behaviour</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Primary </a:t>
            </a:r>
            <a:r>
              <a:rPr lang="en-US" dirty="0">
                <a:latin typeface="Times New Roman" pitchFamily="18" charset="0"/>
                <a:cs typeface="Times New Roman" pitchFamily="18" charset="0"/>
              </a:rPr>
              <a:t>prevention encompasses efforts to delay the onset of sexual activity and limit the number of sexual partners thereafter.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Encouraging </a:t>
            </a:r>
            <a:r>
              <a:rPr lang="en-US" dirty="0">
                <a:latin typeface="Times New Roman" pitchFamily="18" charset="0"/>
                <a:cs typeface="Times New Roman" pitchFamily="18" charset="0"/>
              </a:rPr>
              <a:t>the use of barrier methods of contraception will also help to reduce the risk of transmitting or acquiring STIs. </a:t>
            </a:r>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31233039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Ø"/>
            </a:pPr>
            <a:r>
              <a:rPr lang="en-US" dirty="0" smtClean="0">
                <a:effectLst/>
                <a:latin typeface="Times New Roman" pitchFamily="18" charset="0"/>
                <a:cs typeface="Times New Roman" pitchFamily="18" charset="0"/>
              </a:rPr>
              <a:t>Unfortunately, there is contradictory evidence as to which (if any) interventions can reduce sexual activity. </a:t>
            </a:r>
          </a:p>
          <a:p>
            <a:pPr>
              <a:buFont typeface="Wingdings" pitchFamily="2" charset="2"/>
              <a:buChar char="Ø"/>
            </a:pPr>
            <a:r>
              <a:rPr lang="en-US" dirty="0" smtClean="0">
                <a:effectLst/>
                <a:latin typeface="Times New Roman" pitchFamily="18" charset="0"/>
                <a:cs typeface="Times New Roman" pitchFamily="18" charset="0"/>
              </a:rPr>
              <a:t>Knowledge alone does not translate into </a:t>
            </a:r>
            <a:r>
              <a:rPr lang="en-US" dirty="0" err="1" smtClean="0">
                <a:effectLst/>
                <a:latin typeface="Times New Roman" pitchFamily="18" charset="0"/>
                <a:cs typeface="Times New Roman" pitchFamily="18" charset="0"/>
              </a:rPr>
              <a:t>behaviour</a:t>
            </a:r>
            <a:r>
              <a:rPr lang="en-US" dirty="0" smtClean="0">
                <a:effectLst/>
                <a:latin typeface="Times New Roman" pitchFamily="18" charset="0"/>
                <a:cs typeface="Times New Roman" pitchFamily="18" charset="0"/>
              </a:rPr>
              <a:t> change, and broader issues such as poor parental role </a:t>
            </a:r>
            <a:r>
              <a:rPr lang="en-US" dirty="0" err="1" smtClean="0">
                <a:effectLst/>
                <a:latin typeface="Times New Roman" pitchFamily="18" charset="0"/>
                <a:cs typeface="Times New Roman" pitchFamily="18" charset="0"/>
              </a:rPr>
              <a:t>modelling</a:t>
            </a:r>
            <a:r>
              <a:rPr lang="en-US" dirty="0" smtClean="0">
                <a:effectLst/>
                <a:latin typeface="Times New Roman" pitchFamily="18" charset="0"/>
                <a:cs typeface="Times New Roman" pitchFamily="18" charset="0"/>
              </a:rPr>
              <a:t>, low self-esteem, peer group pressure in the context of the increased </a:t>
            </a:r>
            <a:r>
              <a:rPr lang="en-US" dirty="0" err="1" smtClean="0">
                <a:effectLst/>
                <a:latin typeface="Times New Roman" pitchFamily="18" charset="0"/>
                <a:cs typeface="Times New Roman" pitchFamily="18" charset="0"/>
              </a:rPr>
              <a:t>sexualisation</a:t>
            </a:r>
            <a:r>
              <a:rPr lang="en-US" dirty="0" smtClean="0">
                <a:effectLst/>
                <a:latin typeface="Times New Roman" pitchFamily="18" charset="0"/>
                <a:cs typeface="Times New Roman" pitchFamily="18" charset="0"/>
              </a:rPr>
              <a:t> of our societies, gender power imbalance and homophobia all need to be addressed.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47594652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 typeface="Wingdings" pitchFamily="2" charset="2"/>
              <a:buChar char="Ø"/>
            </a:pPr>
            <a:r>
              <a:rPr lang="en-US" dirty="0" smtClean="0">
                <a:effectLst/>
                <a:latin typeface="Times New Roman" pitchFamily="18" charset="0"/>
                <a:cs typeface="Times New Roman" pitchFamily="18" charset="0"/>
              </a:rPr>
              <a:t>Throughout the world there is a critical need to enable women to protect themselves from </a:t>
            </a:r>
            <a:r>
              <a:rPr lang="en-US" dirty="0" err="1" smtClean="0">
                <a:effectLst/>
                <a:latin typeface="Times New Roman" pitchFamily="18" charset="0"/>
                <a:cs typeface="Times New Roman" pitchFamily="18" charset="0"/>
              </a:rPr>
              <a:t>indisciplined</a:t>
            </a:r>
            <a:r>
              <a:rPr lang="en-US" dirty="0" smtClean="0">
                <a:effectLst/>
                <a:latin typeface="Times New Roman" pitchFamily="18" charset="0"/>
                <a:cs typeface="Times New Roman" pitchFamily="18" charset="0"/>
              </a:rPr>
              <a:t> and coercive male sexual activity. Economic collapse and the turmoil of war regularly lead to situations where women must turn to prostitution to feed themselves and their children, and an inability to negotiate safe sex increases their risk of acquiring STI including HIV.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57893310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FF0000"/>
                </a:solidFill>
                <a:latin typeface="Times New Roman" pitchFamily="18" charset="0"/>
                <a:cs typeface="Times New Roman" pitchFamily="18" charset="0"/>
              </a:rPr>
              <a:t>SEXUALLY TRANSMITTED BACTERIAL INFECTIONS </a:t>
            </a:r>
            <a:endParaRPr lang="en-US" sz="3200" b="1"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pPr marL="742950" indent="-742950" fontAlgn="ctr">
              <a:buAutoNum type="arabicPeriod"/>
            </a:pPr>
            <a:r>
              <a:rPr lang="en-US" sz="4100" b="1" dirty="0" smtClean="0">
                <a:latin typeface="Times New Roman" pitchFamily="18" charset="0"/>
                <a:cs typeface="Times New Roman" pitchFamily="18" charset="0"/>
              </a:rPr>
              <a:t>SYPHILIS</a:t>
            </a:r>
            <a:r>
              <a:rPr lang="en-US" dirty="0" smtClean="0">
                <a:latin typeface="Times New Roman" pitchFamily="18" charset="0"/>
                <a:cs typeface="Times New Roman" pitchFamily="18" charset="0"/>
              </a:rPr>
              <a:t>  (LUES)</a:t>
            </a:r>
          </a:p>
          <a:p>
            <a:pPr marL="0" indent="0" fontAlgn="ctr">
              <a:buNone/>
            </a:pPr>
            <a:r>
              <a:rPr lang="en-US" dirty="0" smtClean="0">
                <a:solidFill>
                  <a:srgbClr val="0070C0"/>
                </a:solidFill>
                <a:latin typeface="Times New Roman" pitchFamily="18" charset="0"/>
                <a:cs typeface="Times New Roman" pitchFamily="18" charset="0"/>
              </a:rPr>
              <a:t>DEF:</a:t>
            </a:r>
          </a:p>
          <a:p>
            <a:pPr fontAlgn="ctr">
              <a:buFont typeface="Wingdings" pitchFamily="2" charset="2"/>
              <a:buChar char="Ø"/>
            </a:pPr>
            <a:r>
              <a:rPr lang="en-US" dirty="0" smtClean="0">
                <a:latin typeface="Times New Roman" pitchFamily="18" charset="0"/>
                <a:cs typeface="Times New Roman" pitchFamily="18" charset="0"/>
              </a:rPr>
              <a:t>A contagious systemic disease caused by the spirochete </a:t>
            </a:r>
            <a:r>
              <a:rPr lang="en-US" dirty="0" err="1" smtClean="0">
                <a:latin typeface="Times New Roman" pitchFamily="18" charset="0"/>
                <a:cs typeface="Times New Roman" pitchFamily="18" charset="0"/>
              </a:rPr>
              <a:t>Treponema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pallidum</a:t>
            </a:r>
            <a:r>
              <a:rPr lang="en-US" dirty="0" smtClean="0">
                <a:latin typeface="Times New Roman" pitchFamily="18" charset="0"/>
                <a:cs typeface="Times New Roman" pitchFamily="18" charset="0"/>
              </a:rPr>
              <a:t> characterized by periods of active florid manifestations &amp; by years of symptomless latency</a:t>
            </a:r>
          </a:p>
          <a:p>
            <a:pPr fontAlgn="ctr">
              <a:buFont typeface="Wingdings" pitchFamily="2" charset="2"/>
              <a:buChar char="Ø"/>
            </a:pPr>
            <a:r>
              <a:rPr lang="en-US" dirty="0" smtClean="0">
                <a:latin typeface="Times New Roman" pitchFamily="18" charset="0"/>
                <a:cs typeface="Times New Roman" pitchFamily="18" charset="0"/>
              </a:rPr>
              <a:t>This is the STI with the greatest potential for systemic spread to involve other organs. It can affect any tissue or vascular organ of the body.</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48026458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fontAlgn="ctr">
              <a:buFont typeface="Wingdings" pitchFamily="2" charset="2"/>
              <a:buChar char="Ø"/>
            </a:pPr>
            <a:r>
              <a:rPr lang="en-US" dirty="0">
                <a:latin typeface="Times New Roman" pitchFamily="18" charset="0"/>
                <a:cs typeface="Times New Roman" pitchFamily="18" charset="0"/>
              </a:rPr>
              <a:t>In adults the infection is usually sexually acquired; however, transmission by kissing, blood transfusion and percutaneous injury has been reported. </a:t>
            </a:r>
          </a:p>
          <a:p>
            <a:pPr fontAlgn="ctr">
              <a:buFont typeface="Wingdings" pitchFamily="2" charset="2"/>
              <a:buChar char="Ø"/>
            </a:pPr>
            <a:r>
              <a:rPr lang="en-US" dirty="0" err="1">
                <a:latin typeface="Times New Roman" pitchFamily="18" charset="0"/>
                <a:cs typeface="Times New Roman" pitchFamily="18" charset="0"/>
              </a:rPr>
              <a:t>Transplacental</a:t>
            </a:r>
            <a:r>
              <a:rPr lang="en-US" dirty="0">
                <a:latin typeface="Times New Roman" pitchFamily="18" charset="0"/>
                <a:cs typeface="Times New Roman" pitchFamily="18" charset="0"/>
              </a:rPr>
              <a:t> infection of the fetus can occur. </a:t>
            </a:r>
          </a:p>
          <a:p>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338508144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latin typeface="Times New Roman" pitchFamily="18" charset="0"/>
                <a:cs typeface="Times New Roman" pitchFamily="18" charset="0"/>
              </a:rPr>
              <a:t>Aetiology</a:t>
            </a:r>
            <a:r>
              <a:rPr lang="en-US" b="1" dirty="0" smtClean="0">
                <a:latin typeface="Times New Roman" pitchFamily="18" charset="0"/>
                <a:cs typeface="Times New Roman" pitchFamily="18" charset="0"/>
              </a:rPr>
              <a:t> and pathophysiology</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Font typeface="Wingdings" pitchFamily="2" charset="2"/>
              <a:buChar char="Ø"/>
            </a:pPr>
            <a:r>
              <a:rPr lang="en-US" dirty="0" smtClean="0">
                <a:latin typeface="Times New Roman" pitchFamily="18" charset="0"/>
                <a:cs typeface="Times New Roman" pitchFamily="18" charset="0"/>
              </a:rPr>
              <a:t>Caused by a delicate </a:t>
            </a:r>
            <a:r>
              <a:rPr lang="en-US" dirty="0" err="1" smtClean="0">
                <a:latin typeface="Times New Roman" pitchFamily="18" charset="0"/>
                <a:cs typeface="Times New Roman" pitchFamily="18" charset="0"/>
              </a:rPr>
              <a:t>spirilliform</a:t>
            </a:r>
            <a:r>
              <a:rPr lang="en-US" dirty="0" smtClean="0">
                <a:latin typeface="Times New Roman" pitchFamily="18" charset="0"/>
                <a:cs typeface="Times New Roman" pitchFamily="18" charset="0"/>
              </a:rPr>
              <a:t> organism </a:t>
            </a:r>
            <a:r>
              <a:rPr lang="en-US" dirty="0" err="1" smtClean="0">
                <a:latin typeface="Times New Roman" pitchFamily="18" charset="0"/>
                <a:cs typeface="Times New Roman" pitchFamily="18" charset="0"/>
              </a:rPr>
              <a:t>Treponema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pallidum</a:t>
            </a:r>
            <a:r>
              <a:rPr lang="en-US" dirty="0" smtClean="0">
                <a:latin typeface="Times New Roman" pitchFamily="18" charset="0"/>
                <a:cs typeface="Times New Roman" pitchFamily="18" charset="0"/>
              </a:rPr>
              <a:t>.</a:t>
            </a:r>
          </a:p>
          <a:p>
            <a:pPr>
              <a:buFont typeface="Wingdings" pitchFamily="2" charset="2"/>
              <a:buChar char="Ø"/>
            </a:pPr>
            <a:r>
              <a:rPr lang="en-US" dirty="0" smtClean="0">
                <a:latin typeface="Times New Roman" pitchFamily="18" charset="0"/>
                <a:cs typeface="Times New Roman" pitchFamily="18" charset="0"/>
              </a:rPr>
              <a:t>The organism can pass through intact mucous membranes or abraded skin and are disseminated by the blood stream throughout the body within hours.</a:t>
            </a:r>
          </a:p>
          <a:p>
            <a:pPr>
              <a:buFont typeface="Wingdings" pitchFamily="2" charset="2"/>
              <a:buChar char="Ø"/>
            </a:pPr>
            <a:r>
              <a:rPr lang="en-US" dirty="0" smtClean="0">
                <a:latin typeface="Times New Roman" pitchFamily="18" charset="0"/>
                <a:cs typeface="Times New Roman" pitchFamily="18" charset="0"/>
              </a:rPr>
              <a:t>Approximately 3 weeks later, the primary lesion appears at the site of infection.</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8203339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 typeface="Wingdings" pitchFamily="2" charset="2"/>
              <a:buChar char="Ø"/>
            </a:pPr>
            <a:r>
              <a:rPr lang="en-US" dirty="0" smtClean="0">
                <a:latin typeface="Times New Roman" pitchFamily="18" charset="0"/>
                <a:cs typeface="Times New Roman" pitchFamily="18" charset="0"/>
              </a:rPr>
              <a:t>STIs are usually blamed on the other person. In the early days in Europe, it was called ‘French disease’, “Spanish disease” or “Italian disease”.</a:t>
            </a:r>
          </a:p>
          <a:p>
            <a:pPr>
              <a:buFont typeface="Wingdings" pitchFamily="2" charset="2"/>
              <a:buChar char="Ø"/>
            </a:pPr>
            <a:r>
              <a:rPr lang="en-US" dirty="0" smtClean="0">
                <a:latin typeface="Times New Roman" pitchFamily="18" charset="0"/>
                <a:cs typeface="Times New Roman" pitchFamily="18" charset="0"/>
              </a:rPr>
              <a:t>In developing countries men fancifully call all STIs “women’s disease”.</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0727976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 typeface="Wingdings" pitchFamily="2" charset="2"/>
              <a:buChar char="Ø"/>
            </a:pPr>
            <a:r>
              <a:rPr lang="en-US" dirty="0" smtClean="0">
                <a:latin typeface="Times New Roman" pitchFamily="18" charset="0"/>
                <a:cs typeface="Times New Roman" pitchFamily="18" charset="0"/>
              </a:rPr>
              <a:t>This primary lesion called </a:t>
            </a:r>
            <a:r>
              <a:rPr lang="en-US" dirty="0" smtClean="0">
                <a:solidFill>
                  <a:srgbClr val="C00000"/>
                </a:solidFill>
                <a:latin typeface="Times New Roman" pitchFamily="18" charset="0"/>
                <a:cs typeface="Times New Roman" pitchFamily="18" charset="0"/>
              </a:rPr>
              <a:t>chancre </a:t>
            </a:r>
            <a:r>
              <a:rPr lang="en-US" dirty="0" smtClean="0">
                <a:latin typeface="Times New Roman" pitchFamily="18" charset="0"/>
                <a:cs typeface="Times New Roman" pitchFamily="18" charset="0"/>
              </a:rPr>
              <a:t>persists for 1-5 weeks and the disappear spontaneously.</a:t>
            </a:r>
          </a:p>
          <a:p>
            <a:pPr>
              <a:buFont typeface="Wingdings" pitchFamily="2" charset="2"/>
              <a:buChar char="Ø"/>
            </a:pPr>
            <a:r>
              <a:rPr lang="en-US" dirty="0" smtClean="0">
                <a:latin typeface="Times New Roman" pitchFamily="18" charset="0"/>
                <a:cs typeface="Times New Roman" pitchFamily="18" charset="0"/>
              </a:rPr>
              <a:t>After 6 weeks it is followed by signs &amp; symptoms of secondary syphilis, which also disappear without therapy within a month.</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46991758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 typeface="Wingdings" pitchFamily="2" charset="2"/>
              <a:buChar char="Ø"/>
            </a:pPr>
            <a:r>
              <a:rPr lang="en-US" dirty="0" smtClean="0">
                <a:latin typeface="Times New Roman" pitchFamily="18" charset="0"/>
                <a:cs typeface="Times New Roman" pitchFamily="18" charset="0"/>
              </a:rPr>
              <a:t>The natural history of untreated syphilis is variable. Infection may remain latent throughout, or clinical features may develop at any time.\</a:t>
            </a:r>
          </a:p>
          <a:p>
            <a:pPr>
              <a:buFont typeface="Wingdings" pitchFamily="2" charset="2"/>
              <a:buChar char="Ø"/>
            </a:pPr>
            <a:r>
              <a:rPr lang="en-US" dirty="0" smtClean="0">
                <a:latin typeface="Times New Roman" pitchFamily="18" charset="0"/>
                <a:cs typeface="Times New Roman" pitchFamily="18" charset="0"/>
              </a:rPr>
              <a:t> All infected patients should be treated. Penicillin remains the drug of choice for all stages of infection. </a:t>
            </a:r>
          </a:p>
          <a:p>
            <a:endParaRPr lang="en-US" dirty="0"/>
          </a:p>
        </p:txBody>
      </p:sp>
    </p:spTree>
    <p:extLst>
      <p:ext uri="{BB962C8B-B14F-4D97-AF65-F5344CB8AC3E}">
        <p14:creationId xmlns:p14="http://schemas.microsoft.com/office/powerpoint/2010/main" val="63035119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i="1" dirty="0" smtClean="0">
                <a:effectLst/>
              </a:rPr>
              <a:t>CLASSIFICATION OF SYPHILIS (STAGES)</a:t>
            </a:r>
            <a:endParaRPr lang="en-US" sz="2800" b="1" i="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30843595"/>
              </p:ext>
            </p:extLst>
          </p:nvPr>
        </p:nvGraphicFramePr>
        <p:xfrm>
          <a:off x="457200" y="1600200"/>
          <a:ext cx="8229600" cy="248158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algn="l"/>
                      <a:r>
                        <a:rPr lang="en-US" b="1" dirty="0"/>
                        <a:t>Stage</a:t>
                      </a:r>
                      <a:endParaRPr lang="en-US" dirty="0"/>
                    </a:p>
                  </a:txBody>
                  <a:tcPr marL="47625" marR="47625" marT="47625" marB="47625"/>
                </a:tc>
                <a:tc>
                  <a:txBody>
                    <a:bodyPr/>
                    <a:lstStyle/>
                    <a:p>
                      <a:pPr algn="l"/>
                      <a:r>
                        <a:rPr lang="en-US" b="1"/>
                        <a:t>Acquired</a:t>
                      </a:r>
                      <a:endParaRPr lang="en-US"/>
                    </a:p>
                  </a:txBody>
                  <a:tcPr marL="47625" marR="47625" marT="47625" marB="47625"/>
                </a:tc>
                <a:tc>
                  <a:txBody>
                    <a:bodyPr/>
                    <a:lstStyle/>
                    <a:p>
                      <a:pPr algn="l"/>
                      <a:r>
                        <a:rPr lang="en-US" b="1"/>
                        <a:t>Congenital</a:t>
                      </a:r>
                      <a:endParaRPr lang="en-US"/>
                    </a:p>
                  </a:txBody>
                  <a:tcPr marL="47625" marR="47625" marT="47625" marB="47625"/>
                </a:tc>
              </a:tr>
              <a:tr h="370840">
                <a:tc>
                  <a:txBody>
                    <a:bodyPr/>
                    <a:lstStyle/>
                    <a:p>
                      <a:pPr algn="l"/>
                      <a:r>
                        <a:rPr lang="en-US" b="1"/>
                        <a:t>Early</a:t>
                      </a:r>
                      <a:endParaRPr lang="en-US"/>
                    </a:p>
                  </a:txBody>
                  <a:tcPr marL="47625" marR="47625" marT="47625" marB="47625"/>
                </a:tc>
                <a:tc>
                  <a:txBody>
                    <a:bodyPr/>
                    <a:lstStyle/>
                    <a:p>
                      <a:pPr algn="l"/>
                      <a:r>
                        <a:rPr lang="en-US"/>
                        <a:t>Primary</a:t>
                      </a:r>
                      <a:br>
                        <a:rPr lang="en-US"/>
                      </a:br>
                      <a:r>
                        <a:rPr lang="en-US"/>
                        <a:t>Secondary</a:t>
                      </a:r>
                      <a:br>
                        <a:rPr lang="en-US"/>
                      </a:br>
                      <a:r>
                        <a:rPr lang="en-US"/>
                        <a:t>Latent</a:t>
                      </a:r>
                    </a:p>
                  </a:txBody>
                  <a:tcPr marL="47625" marR="47625" marT="47625" marB="47625"/>
                </a:tc>
                <a:tc>
                  <a:txBody>
                    <a:bodyPr/>
                    <a:lstStyle/>
                    <a:p>
                      <a:pPr algn="l"/>
                      <a:r>
                        <a:rPr lang="en-US"/>
                        <a:t>Clinical and latent</a:t>
                      </a:r>
                    </a:p>
                  </a:txBody>
                  <a:tcPr marL="47625" marR="47625" marT="47625" marB="47625"/>
                </a:tc>
              </a:tr>
              <a:tr h="370840">
                <a:tc>
                  <a:txBody>
                    <a:bodyPr/>
                    <a:lstStyle/>
                    <a:p>
                      <a:pPr algn="l"/>
                      <a:r>
                        <a:rPr lang="en-US" b="1"/>
                        <a:t>Late</a:t>
                      </a:r>
                      <a:endParaRPr lang="en-US"/>
                    </a:p>
                  </a:txBody>
                  <a:tcPr marL="47625" marR="47625" marT="47625" marB="47625"/>
                </a:tc>
                <a:tc>
                  <a:txBody>
                    <a:bodyPr/>
                    <a:lstStyle/>
                    <a:p>
                      <a:pPr algn="l"/>
                      <a:r>
                        <a:rPr lang="en-US"/>
                        <a:t>Latent</a:t>
                      </a:r>
                      <a:br>
                        <a:rPr lang="en-US"/>
                      </a:br>
                      <a:r>
                        <a:rPr lang="en-US"/>
                        <a:t>Benign tertiary</a:t>
                      </a:r>
                      <a:br>
                        <a:rPr lang="en-US"/>
                      </a:br>
                      <a:r>
                        <a:rPr lang="en-US"/>
                        <a:t>Cardiovascular</a:t>
                      </a:r>
                      <a:br>
                        <a:rPr lang="en-US"/>
                      </a:br>
                      <a:r>
                        <a:rPr lang="en-US"/>
                        <a:t>Neurosyphilis</a:t>
                      </a:r>
                    </a:p>
                  </a:txBody>
                  <a:tcPr marL="47625" marR="47625" marT="47625" marB="47625"/>
                </a:tc>
                <a:tc>
                  <a:txBody>
                    <a:bodyPr/>
                    <a:lstStyle/>
                    <a:p>
                      <a:pPr algn="l"/>
                      <a:r>
                        <a:rPr lang="en-US" dirty="0"/>
                        <a:t>Clinical and latent</a:t>
                      </a:r>
                    </a:p>
                  </a:txBody>
                  <a:tcPr marL="47625" marR="47625" marT="47625" marB="47625"/>
                </a:tc>
              </a:tr>
            </a:tbl>
          </a:graphicData>
        </a:graphic>
      </p:graphicFrame>
    </p:spTree>
    <p:extLst>
      <p:ext uri="{BB962C8B-B14F-4D97-AF65-F5344CB8AC3E}">
        <p14:creationId xmlns:p14="http://schemas.microsoft.com/office/powerpoint/2010/main" val="284625695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marL="0" indent="0" fontAlgn="ctr">
              <a:buNone/>
            </a:pPr>
            <a:r>
              <a:rPr lang="en-US" b="1" dirty="0" smtClean="0">
                <a:latin typeface="Times New Roman" pitchFamily="18" charset="0"/>
                <a:cs typeface="Times New Roman" pitchFamily="18" charset="0"/>
              </a:rPr>
              <a:t>EARLY SYPHILIS </a:t>
            </a:r>
          </a:p>
          <a:p>
            <a:pPr marL="514350" indent="-514350" fontAlgn="ctr">
              <a:buAutoNum type="arabicPeriod"/>
            </a:pPr>
            <a:r>
              <a:rPr lang="en-US" b="1" dirty="0" smtClean="0">
                <a:solidFill>
                  <a:srgbClr val="002060"/>
                </a:solidFill>
                <a:latin typeface="Times New Roman" pitchFamily="18" charset="0"/>
                <a:cs typeface="Times New Roman" pitchFamily="18" charset="0"/>
              </a:rPr>
              <a:t>Primary stage ( Hard chancre)</a:t>
            </a:r>
          </a:p>
          <a:p>
            <a:pPr fontAlgn="ctr">
              <a:buFont typeface="Wingdings" pitchFamily="2" charset="2"/>
              <a:buChar char="Ø"/>
            </a:pPr>
            <a:r>
              <a:rPr lang="en-US" dirty="0">
                <a:latin typeface="Times New Roman" pitchFamily="18" charset="0"/>
                <a:cs typeface="Times New Roman" pitchFamily="18" charset="0"/>
              </a:rPr>
              <a:t>The incubation period is usually between 14 and 28 days with a range of 9-90 days. </a:t>
            </a:r>
            <a:endParaRPr lang="en-US" b="1" dirty="0" smtClean="0">
              <a:solidFill>
                <a:srgbClr val="002060"/>
              </a:solidFill>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At the site of entry into the body (</a:t>
            </a:r>
            <a:r>
              <a:rPr lang="en-US" i="1" dirty="0" smtClean="0">
                <a:solidFill>
                  <a:srgbClr val="C00000"/>
                </a:solidFill>
                <a:latin typeface="Times New Roman" pitchFamily="18" charset="0"/>
                <a:cs typeface="Times New Roman" pitchFamily="18" charset="0"/>
              </a:rPr>
              <a:t>external genitalia in heterosexuals, anus in homosexuals or lips in perverts</a:t>
            </a:r>
            <a:r>
              <a:rPr lang="en-US" dirty="0" smtClean="0">
                <a:latin typeface="Times New Roman" pitchFamily="18" charset="0"/>
                <a:cs typeface="Times New Roman" pitchFamily="18" charset="0"/>
              </a:rPr>
              <a:t>) the organism multiply &amp; a firm papule is formed within a week.</a:t>
            </a:r>
          </a:p>
          <a:p>
            <a:pPr fontAlgn="ctr">
              <a:buFont typeface="Wingdings" pitchFamily="2" charset="2"/>
              <a:buChar char="Ø"/>
            </a:pPr>
            <a:r>
              <a:rPr lang="en-US" dirty="0" smtClean="0">
                <a:latin typeface="Times New Roman" pitchFamily="18" charset="0"/>
                <a:cs typeface="Times New Roman" pitchFamily="18" charset="0"/>
              </a:rPr>
              <a:t>This papule may ulcerate to produce the </a:t>
            </a:r>
            <a:r>
              <a:rPr lang="en-US" i="1" dirty="0" smtClean="0">
                <a:solidFill>
                  <a:srgbClr val="0070C0"/>
                </a:solidFill>
                <a:latin typeface="Times New Roman" pitchFamily="18" charset="0"/>
                <a:cs typeface="Times New Roman" pitchFamily="18" charset="0"/>
              </a:rPr>
              <a:t>painless primary syphilitic ulcer</a:t>
            </a:r>
            <a:r>
              <a:rPr lang="en-US" dirty="0" smtClean="0">
                <a:latin typeface="Times New Roman" pitchFamily="18" charset="0"/>
                <a:cs typeface="Times New Roman" pitchFamily="18" charset="0"/>
              </a:rPr>
              <a:t> which may heal quite early.</a:t>
            </a:r>
          </a:p>
          <a:p>
            <a:pPr fontAlgn="ctr">
              <a:buFont typeface="Wingdings" pitchFamily="2" charset="2"/>
              <a:buChar char="Ø"/>
            </a:pP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draining inguinal lymph nodes may become moderately enlarged, mobile, discrete and rubbery. </a:t>
            </a:r>
            <a:endParaRPr lang="en-US" dirty="0"/>
          </a:p>
        </p:txBody>
      </p:sp>
    </p:spTree>
    <p:extLst>
      <p:ext uri="{BB962C8B-B14F-4D97-AF65-F5344CB8AC3E}">
        <p14:creationId xmlns:p14="http://schemas.microsoft.com/office/powerpoint/2010/main" val="84872060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fontAlgn="ctr">
              <a:buFont typeface="Wingdings" pitchFamily="2" charset="2"/>
              <a:buChar char="Ø"/>
            </a:pPr>
            <a:r>
              <a:rPr lang="en-US" dirty="0" smtClean="0">
                <a:latin typeface="Times New Roman" pitchFamily="18" charset="0"/>
                <a:cs typeface="Times New Roman" pitchFamily="18" charset="0"/>
              </a:rPr>
              <a:t>The chancre and the lymph nodes are both painless and non-tender, unless there is concurrent or secondary infection. </a:t>
            </a:r>
          </a:p>
          <a:p>
            <a:pPr fontAlgn="ctr">
              <a:buFont typeface="Wingdings" pitchFamily="2" charset="2"/>
              <a:buChar char="Ø"/>
            </a:pPr>
            <a:r>
              <a:rPr lang="en-US" dirty="0" smtClean="0">
                <a:latin typeface="Times New Roman" pitchFamily="18" charset="0"/>
                <a:cs typeface="Times New Roman" pitchFamily="18" charset="0"/>
              </a:rPr>
              <a:t>Without treatment, the chancre will resolve within 2-6 weeks to leave a thin atrophic scar. </a:t>
            </a:r>
          </a:p>
          <a:p>
            <a:pPr fontAlgn="ctr">
              <a:buFont typeface="Wingdings" pitchFamily="2" charset="2"/>
              <a:buChar char="Ø"/>
            </a:pPr>
            <a:r>
              <a:rPr lang="en-US" dirty="0" smtClean="0">
                <a:latin typeface="Times New Roman" pitchFamily="18" charset="0"/>
                <a:cs typeface="Times New Roman" pitchFamily="18" charset="0"/>
              </a:rPr>
              <a:t>Chancres may develop on the vaginal wall and on the cervix. </a:t>
            </a:r>
            <a:endParaRPr lang="en-US" b="1" dirty="0" smtClean="0">
              <a:solidFill>
                <a:srgbClr val="002060"/>
              </a:solidFill>
              <a:latin typeface="Times New Roman" pitchFamily="18" charset="0"/>
              <a:cs typeface="Times New Roman" pitchFamily="18" charset="0"/>
            </a:endParaRPr>
          </a:p>
          <a:p>
            <a:endParaRPr lang="en-US" dirty="0" smtClean="0"/>
          </a:p>
          <a:p>
            <a:endParaRPr lang="en-US" dirty="0"/>
          </a:p>
        </p:txBody>
      </p:sp>
    </p:spTree>
    <p:extLst>
      <p:ext uri="{BB962C8B-B14F-4D97-AF65-F5344CB8AC3E}">
        <p14:creationId xmlns:p14="http://schemas.microsoft.com/office/powerpoint/2010/main" val="189796600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fontAlgn="ctr">
              <a:buFont typeface="Wingdings" pitchFamily="2" charset="2"/>
              <a:buChar char="Ø"/>
            </a:pPr>
            <a:r>
              <a:rPr lang="en-US" dirty="0" err="1" smtClean="0">
                <a:latin typeface="Times New Roman" pitchFamily="18" charset="0"/>
                <a:cs typeface="Times New Roman" pitchFamily="18" charset="0"/>
              </a:rPr>
              <a:t>Extragenital</a:t>
            </a:r>
            <a:r>
              <a:rPr lang="en-US" dirty="0" smtClean="0">
                <a:latin typeface="Times New Roman" pitchFamily="18" charset="0"/>
                <a:cs typeface="Times New Roman" pitchFamily="18" charset="0"/>
              </a:rPr>
              <a:t> chancres are found in about 10% of patients, affecting sites such as the finger, lip, tongue, tonsil, nipple, anus or rectum. Anal chancres often resemble fissures and may be painful. </a:t>
            </a:r>
          </a:p>
          <a:p>
            <a:pPr marL="0" indent="0" fontAlgn="ctr">
              <a:buNone/>
            </a:pPr>
            <a:r>
              <a:rPr lang="en-US" b="1" dirty="0" smtClean="0">
                <a:solidFill>
                  <a:srgbClr val="002060"/>
                </a:solidFill>
                <a:latin typeface="Times New Roman" pitchFamily="18" charset="0"/>
                <a:cs typeface="Times New Roman" pitchFamily="18" charset="0"/>
              </a:rPr>
              <a:t> </a:t>
            </a:r>
          </a:p>
          <a:p>
            <a:endParaRPr lang="en-US" dirty="0"/>
          </a:p>
        </p:txBody>
      </p:sp>
    </p:spTree>
    <p:extLst>
      <p:ext uri="{BB962C8B-B14F-4D97-AF65-F5344CB8AC3E}">
        <p14:creationId xmlns:p14="http://schemas.microsoft.com/office/powerpoint/2010/main" val="418708349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5" name="Content Placeholder 4"/>
          <p:cNvSpPr>
            <a:spLocks noGrp="1"/>
          </p:cNvSpPr>
          <p:nvPr>
            <p:ph idx="1"/>
          </p:nvPr>
        </p:nvSpPr>
        <p:spPr/>
        <p:txBody>
          <a:bodyPr>
            <a:normAutofit fontScale="85000" lnSpcReduction="10000"/>
          </a:bodyPr>
          <a:lstStyle/>
          <a:p>
            <a:pPr marL="0" indent="0" fontAlgn="ctr">
              <a:buNone/>
            </a:pPr>
            <a:r>
              <a:rPr lang="en-US" dirty="0" smtClean="0">
                <a:latin typeface="Times New Roman" pitchFamily="18" charset="0"/>
                <a:cs typeface="Times New Roman" pitchFamily="18" charset="0"/>
              </a:rPr>
              <a:t>2. </a:t>
            </a:r>
            <a:r>
              <a:rPr lang="en-US" b="1" dirty="0" smtClean="0">
                <a:solidFill>
                  <a:srgbClr val="002060"/>
                </a:solidFill>
                <a:latin typeface="Times New Roman" pitchFamily="18" charset="0"/>
                <a:cs typeface="Times New Roman" pitchFamily="18" charset="0"/>
              </a:rPr>
              <a:t>Secondary </a:t>
            </a:r>
            <a:r>
              <a:rPr lang="en-US" b="1" dirty="0">
                <a:solidFill>
                  <a:srgbClr val="002060"/>
                </a:solidFill>
                <a:latin typeface="Times New Roman" pitchFamily="18" charset="0"/>
                <a:cs typeface="Times New Roman" pitchFamily="18" charset="0"/>
              </a:rPr>
              <a:t>syphilis </a:t>
            </a:r>
          </a:p>
          <a:p>
            <a:pPr fontAlgn="ctr">
              <a:buFont typeface="Wingdings" pitchFamily="2" charset="2"/>
              <a:buChar char="Ø"/>
            </a:pPr>
            <a:r>
              <a:rPr lang="en-US" dirty="0">
                <a:latin typeface="Times New Roman" pitchFamily="18" charset="0"/>
                <a:cs typeface="Times New Roman" pitchFamily="18" charset="0"/>
              </a:rPr>
              <a:t>This occurs 6-8 weeks after the development of the chancre when </a:t>
            </a:r>
            <a:r>
              <a:rPr lang="en-US" dirty="0" err="1">
                <a:latin typeface="Times New Roman" pitchFamily="18" charset="0"/>
                <a:cs typeface="Times New Roman" pitchFamily="18" charset="0"/>
              </a:rPr>
              <a:t>treponemes</a:t>
            </a:r>
            <a:r>
              <a:rPr lang="en-US" dirty="0">
                <a:latin typeface="Times New Roman" pitchFamily="18" charset="0"/>
                <a:cs typeface="Times New Roman" pitchFamily="18" charset="0"/>
              </a:rPr>
              <a:t> disseminate to produce a multisystem disease.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Constitutional </a:t>
            </a:r>
            <a:r>
              <a:rPr lang="en-US" dirty="0">
                <a:latin typeface="Times New Roman" pitchFamily="18" charset="0"/>
                <a:cs typeface="Times New Roman" pitchFamily="18" charset="0"/>
              </a:rPr>
              <a:t>features such as mild fever, malaise and headache are common.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Over </a:t>
            </a:r>
            <a:r>
              <a:rPr lang="en-US" dirty="0">
                <a:latin typeface="Times New Roman" pitchFamily="18" charset="0"/>
                <a:cs typeface="Times New Roman" pitchFamily="18" charset="0"/>
              </a:rPr>
              <a:t>75% of patients present with a rash on </a:t>
            </a:r>
            <a:r>
              <a:rPr lang="en-US" dirty="0" smtClean="0">
                <a:latin typeface="Times New Roman" pitchFamily="18" charset="0"/>
                <a:cs typeface="Times New Roman" pitchFamily="18" charset="0"/>
              </a:rPr>
              <a:t>the face, </a:t>
            </a:r>
            <a:r>
              <a:rPr lang="en-US" dirty="0">
                <a:latin typeface="Times New Roman" pitchFamily="18" charset="0"/>
                <a:cs typeface="Times New Roman" pitchFamily="18" charset="0"/>
              </a:rPr>
              <a:t>trunk and limbs that may later involve the palms and soles; this is initially macular but evolves to </a:t>
            </a:r>
            <a:r>
              <a:rPr lang="en-US" dirty="0" err="1">
                <a:latin typeface="Times New Roman" pitchFamily="18" charset="0"/>
                <a:cs typeface="Times New Roman" pitchFamily="18" charset="0"/>
              </a:rPr>
              <a:t>maculo-papular</a:t>
            </a:r>
            <a:r>
              <a:rPr lang="en-US" dirty="0">
                <a:latin typeface="Times New Roman" pitchFamily="18" charset="0"/>
                <a:cs typeface="Times New Roman" pitchFamily="18" charset="0"/>
              </a:rPr>
              <a:t> or </a:t>
            </a:r>
            <a:r>
              <a:rPr lang="en-US" dirty="0" err="1">
                <a:latin typeface="Times New Roman" pitchFamily="18" charset="0"/>
                <a:cs typeface="Times New Roman" pitchFamily="18" charset="0"/>
              </a:rPr>
              <a:t>papular</a:t>
            </a:r>
            <a:r>
              <a:rPr lang="en-US" dirty="0">
                <a:latin typeface="Times New Roman" pitchFamily="18" charset="0"/>
                <a:cs typeface="Times New Roman" pitchFamily="18" charset="0"/>
              </a:rPr>
              <a:t> forms, which are </a:t>
            </a:r>
            <a:r>
              <a:rPr lang="en-US" dirty="0" err="1">
                <a:latin typeface="Times New Roman" pitchFamily="18" charset="0"/>
                <a:cs typeface="Times New Roman" pitchFamily="18" charset="0"/>
              </a:rPr>
              <a:t>generalised</a:t>
            </a:r>
            <a:r>
              <a:rPr lang="en-US" dirty="0">
                <a:latin typeface="Times New Roman" pitchFamily="18" charset="0"/>
                <a:cs typeface="Times New Roman" pitchFamily="18" charset="0"/>
              </a:rPr>
              <a:t>, symmetrical and non-irritable. </a:t>
            </a:r>
          </a:p>
        </p:txBody>
      </p:sp>
    </p:spTree>
    <p:extLst>
      <p:ext uri="{BB962C8B-B14F-4D97-AF65-F5344CB8AC3E}">
        <p14:creationId xmlns:p14="http://schemas.microsoft.com/office/powerpoint/2010/main" val="320075514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 typeface="Wingdings" pitchFamily="2" charset="2"/>
              <a:buChar char="Ø"/>
            </a:pPr>
            <a:r>
              <a:rPr lang="en-US" dirty="0" smtClean="0">
                <a:latin typeface="Times New Roman" pitchFamily="18" charset="0"/>
                <a:cs typeface="Times New Roman" pitchFamily="18" charset="0"/>
              </a:rPr>
              <a:t>In moist are e.g.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anogenital</a:t>
            </a:r>
            <a:r>
              <a:rPr lang="en-US" dirty="0">
                <a:latin typeface="Times New Roman" pitchFamily="18" charset="0"/>
                <a:cs typeface="Times New Roman" pitchFamily="18" charset="0"/>
              </a:rPr>
              <a:t> region</a:t>
            </a:r>
            <a:r>
              <a:rPr lang="en-US" dirty="0" smtClean="0">
                <a:latin typeface="Times New Roman" pitchFamily="18" charset="0"/>
                <a:cs typeface="Times New Roman" pitchFamily="18" charset="0"/>
              </a:rPr>
              <a:t>, wart-like papules (</a:t>
            </a:r>
            <a:r>
              <a:rPr lang="en-US" dirty="0" err="1" smtClean="0">
                <a:latin typeface="Times New Roman" pitchFamily="18" charset="0"/>
                <a:cs typeface="Times New Roman" pitchFamily="18" charset="0"/>
              </a:rPr>
              <a:t>condylomata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lata</a:t>
            </a:r>
            <a:r>
              <a:rPr lang="en-US" dirty="0" smtClean="0">
                <a:latin typeface="Times New Roman" pitchFamily="18" charset="0"/>
                <a:cs typeface="Times New Roman" pitchFamily="18" charset="0"/>
              </a:rPr>
              <a:t>) may be seen.</a:t>
            </a:r>
          </a:p>
          <a:p>
            <a:pPr>
              <a:buFont typeface="Wingdings" pitchFamily="2" charset="2"/>
              <a:buChar char="Ø"/>
            </a:pPr>
            <a:r>
              <a:rPr lang="en-US" dirty="0" err="1" smtClean="0">
                <a:latin typeface="Times New Roman" pitchFamily="18" charset="0"/>
                <a:cs typeface="Times New Roman" pitchFamily="18" charset="0"/>
              </a:rPr>
              <a:t>Treponema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pallidum</a:t>
            </a:r>
            <a:r>
              <a:rPr lang="en-US" dirty="0" smtClean="0">
                <a:latin typeface="Times New Roman" pitchFamily="18" charset="0"/>
                <a:cs typeface="Times New Roman" pitchFamily="18" charset="0"/>
              </a:rPr>
              <a:t> is abundant in 2</a:t>
            </a:r>
            <a:r>
              <a:rPr lang="en-US" dirty="0" smtClean="0">
                <a:latin typeface="Times New Roman"/>
                <a:cs typeface="Times New Roman"/>
              </a:rPr>
              <a:t>⁰ syphilis lesions. They are therefore highly infectious &amp; serological tests are positive at this stage.</a:t>
            </a:r>
          </a:p>
          <a:p>
            <a:pPr>
              <a:buFont typeface="Wingdings" pitchFamily="2" charset="2"/>
              <a:buChar char="Ø"/>
            </a:pPr>
            <a:r>
              <a:rPr lang="en-US" dirty="0" smtClean="0">
                <a:latin typeface="Times New Roman"/>
                <a:cs typeface="Times New Roman"/>
              </a:rPr>
              <a:t>They may also develop alopecia and signs of meningeal involvement.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41237852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fontAlgn="ctr">
              <a:buFont typeface="Wingdings" pitchFamily="2" charset="2"/>
              <a:buChar char="Ø"/>
            </a:pPr>
            <a:r>
              <a:rPr lang="en-US" dirty="0" smtClean="0">
                <a:latin typeface="Times New Roman" pitchFamily="18" charset="0"/>
                <a:cs typeface="Times New Roman" pitchFamily="18" charset="0"/>
              </a:rPr>
              <a:t>Scales may form on the papules later. Without treatment, the rash may last for up to 12 weeks. </a:t>
            </a:r>
          </a:p>
          <a:p>
            <a:pPr fontAlgn="ctr">
              <a:buFont typeface="Wingdings" pitchFamily="2" charset="2"/>
              <a:buChar char="Ø"/>
            </a:pPr>
            <a:r>
              <a:rPr lang="en-US" dirty="0" err="1" smtClean="0">
                <a:latin typeface="Times New Roman" pitchFamily="18" charset="0"/>
                <a:cs typeface="Times New Roman" pitchFamily="18" charset="0"/>
              </a:rPr>
              <a:t>Condylomata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lata</a:t>
            </a:r>
            <a:r>
              <a:rPr lang="en-US" dirty="0" smtClean="0">
                <a:latin typeface="Times New Roman" pitchFamily="18" charset="0"/>
                <a:cs typeface="Times New Roman" pitchFamily="18" charset="0"/>
              </a:rPr>
              <a:t> (papules coalescing to plaques) may develop in warm, moist sites such as the vulva or perianal area. </a:t>
            </a:r>
          </a:p>
          <a:p>
            <a:pPr fontAlgn="ctr">
              <a:buFont typeface="Wingdings" pitchFamily="2" charset="2"/>
              <a:buChar char="Ø"/>
            </a:pPr>
            <a:r>
              <a:rPr lang="en-US" dirty="0" err="1" smtClean="0">
                <a:latin typeface="Times New Roman" pitchFamily="18" charset="0"/>
                <a:cs typeface="Times New Roman" pitchFamily="18" charset="0"/>
              </a:rPr>
              <a:t>Generalised</a:t>
            </a:r>
            <a:r>
              <a:rPr lang="en-US" dirty="0" smtClean="0">
                <a:latin typeface="Times New Roman" pitchFamily="18" charset="0"/>
                <a:cs typeface="Times New Roman" pitchFamily="18" charset="0"/>
              </a:rPr>
              <a:t> non-tender lymphadenopathy is present in over 50% of patients. </a:t>
            </a:r>
          </a:p>
        </p:txBody>
      </p:sp>
    </p:spTree>
    <p:extLst>
      <p:ext uri="{BB962C8B-B14F-4D97-AF65-F5344CB8AC3E}">
        <p14:creationId xmlns:p14="http://schemas.microsoft.com/office/powerpoint/2010/main" val="24094436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fontAlgn="ctr">
              <a:buFont typeface="Wingdings" pitchFamily="2" charset="2"/>
              <a:buChar char="Ø"/>
            </a:pPr>
            <a:r>
              <a:rPr lang="en-US" dirty="0" smtClean="0">
                <a:latin typeface="Times New Roman" pitchFamily="18" charset="0"/>
                <a:cs typeface="Times New Roman" pitchFamily="18" charset="0"/>
              </a:rPr>
              <a:t>Mucosal lesions, known as mucous patches, may affect the genitalia, mouth, pharynx or larynx and are essentially modified papules, which become eroded. </a:t>
            </a:r>
          </a:p>
          <a:p>
            <a:pPr fontAlgn="ctr">
              <a:buFont typeface="Wingdings" pitchFamily="2" charset="2"/>
              <a:buChar char="Ø"/>
            </a:pPr>
            <a:r>
              <a:rPr lang="en-US" dirty="0" smtClean="0">
                <a:latin typeface="Times New Roman" pitchFamily="18" charset="0"/>
                <a:cs typeface="Times New Roman" pitchFamily="18" charset="0"/>
              </a:rPr>
              <a:t>Rarely, confluence produces characteristic 'snail track ulcers' in the mouth. </a:t>
            </a:r>
          </a:p>
          <a:p>
            <a:endParaRPr lang="en-US" dirty="0" smtClean="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1578733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Public Health Importance</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Font typeface="Wingdings" pitchFamily="2" charset="2"/>
              <a:buChar char="Ø"/>
            </a:pPr>
            <a:r>
              <a:rPr lang="en-US" dirty="0" smtClean="0">
                <a:latin typeface="Times New Roman" pitchFamily="18" charset="0"/>
                <a:cs typeface="Times New Roman" pitchFamily="18" charset="0"/>
              </a:rPr>
              <a:t>STIs causes</a:t>
            </a:r>
          </a:p>
          <a:p>
            <a:pPr marL="514350" indent="-514350">
              <a:buAutoNum type="alphaLcParenR"/>
            </a:pPr>
            <a:r>
              <a:rPr lang="en-US" dirty="0" smtClean="0">
                <a:latin typeface="Times New Roman" pitchFamily="18" charset="0"/>
                <a:cs typeface="Times New Roman" pitchFamily="18" charset="0"/>
              </a:rPr>
              <a:t>Physical suffering</a:t>
            </a:r>
          </a:p>
          <a:p>
            <a:pPr marL="514350" indent="-514350">
              <a:buAutoNum type="alphaLcParenR"/>
            </a:pPr>
            <a:r>
              <a:rPr lang="en-US" dirty="0" smtClean="0">
                <a:latin typeface="Times New Roman" pitchFamily="18" charset="0"/>
                <a:cs typeface="Times New Roman" pitchFamily="18" charset="0"/>
              </a:rPr>
              <a:t>Lowers or reduces production thus interferes with economy</a:t>
            </a:r>
          </a:p>
          <a:p>
            <a:pPr marL="514350" indent="-514350">
              <a:buAutoNum type="alphaLcParenR"/>
            </a:pPr>
            <a:r>
              <a:rPr lang="en-US" dirty="0" smtClean="0">
                <a:latin typeface="Times New Roman" pitchFamily="18" charset="0"/>
                <a:cs typeface="Times New Roman" pitchFamily="18" charset="0"/>
              </a:rPr>
              <a:t>Complications that lead to infertility</a:t>
            </a:r>
          </a:p>
          <a:p>
            <a:pPr marL="514350" indent="-514350">
              <a:buAutoNum type="alphaLcParenR"/>
            </a:pPr>
            <a:r>
              <a:rPr lang="en-US" dirty="0" smtClean="0">
                <a:latin typeface="Times New Roman" pitchFamily="18" charset="0"/>
                <a:cs typeface="Times New Roman" pitchFamily="18" charset="0"/>
              </a:rPr>
              <a:t>Resources wasted on treatment</a:t>
            </a:r>
          </a:p>
          <a:p>
            <a:pPr marL="514350" indent="-514350">
              <a:buAutoNum type="alphaLcParenR"/>
            </a:pPr>
            <a:r>
              <a:rPr lang="en-US" dirty="0" smtClean="0">
                <a:latin typeface="Times New Roman" pitchFamily="18" charset="0"/>
                <a:cs typeface="Times New Roman" pitchFamily="18" charset="0"/>
              </a:rPr>
              <a:t>Increases the chances of acquiring HIV/AIDs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6202238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fontAlgn="ctr">
              <a:buFont typeface="Wingdings" pitchFamily="2" charset="2"/>
              <a:buChar char="Ø"/>
            </a:pPr>
            <a:r>
              <a:rPr lang="en-US" dirty="0" smtClean="0">
                <a:latin typeface="Times New Roman" pitchFamily="18" charset="0"/>
                <a:cs typeface="Times New Roman" pitchFamily="18" charset="0"/>
              </a:rPr>
              <a:t>Other features such as meningitis, cranial nerve palsies, anterior or posterior uveitis, hepatitis, gastritis, glomerulonephritis or </a:t>
            </a:r>
            <a:r>
              <a:rPr lang="en-US" dirty="0" err="1" smtClean="0">
                <a:latin typeface="Times New Roman" pitchFamily="18" charset="0"/>
                <a:cs typeface="Times New Roman" pitchFamily="18" charset="0"/>
              </a:rPr>
              <a:t>periostitis</a:t>
            </a:r>
            <a:r>
              <a:rPr lang="en-US" dirty="0" smtClean="0">
                <a:latin typeface="Times New Roman" pitchFamily="18" charset="0"/>
                <a:cs typeface="Times New Roman" pitchFamily="18" charset="0"/>
              </a:rPr>
              <a:t> are sometimes seen. </a:t>
            </a:r>
          </a:p>
          <a:p>
            <a:pPr fontAlgn="ctr">
              <a:buFont typeface="Wingdings" pitchFamily="2" charset="2"/>
              <a:buChar char="Ø"/>
            </a:pPr>
            <a:r>
              <a:rPr lang="en-US" dirty="0" smtClean="0">
                <a:latin typeface="Times New Roman" pitchFamily="18" charset="0"/>
                <a:cs typeface="Times New Roman" pitchFamily="18" charset="0"/>
              </a:rPr>
              <a:t>The differential diagnosis of secondary syphilis can be extensive, but in the context of a suspected STI, primary HIV infection is the most important alternative condition to consider. </a:t>
            </a:r>
          </a:p>
          <a:p>
            <a:endParaRPr lang="en-US" dirty="0"/>
          </a:p>
        </p:txBody>
      </p:sp>
    </p:spTree>
    <p:extLst>
      <p:ext uri="{BB962C8B-B14F-4D97-AF65-F5344CB8AC3E}">
        <p14:creationId xmlns:p14="http://schemas.microsoft.com/office/powerpoint/2010/main" val="309327275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5" name="Content Placeholder 4"/>
          <p:cNvSpPr>
            <a:spLocks noGrp="1"/>
          </p:cNvSpPr>
          <p:nvPr>
            <p:ph idx="1"/>
          </p:nvPr>
        </p:nvSpPr>
        <p:spPr/>
        <p:txBody>
          <a:bodyPr>
            <a:normAutofit/>
          </a:bodyPr>
          <a:lstStyle/>
          <a:p>
            <a:pPr fontAlgn="ctr">
              <a:buFont typeface="Wingdings" pitchFamily="2" charset="2"/>
              <a:buChar char="Ø"/>
            </a:pPr>
            <a:r>
              <a:rPr lang="en-US" dirty="0">
                <a:latin typeface="Times New Roman" pitchFamily="18" charset="0"/>
                <a:cs typeface="Times New Roman" pitchFamily="18" charset="0"/>
              </a:rPr>
              <a:t>The clinical manifestations of secondary syphilis will resolve without treatment but relapse may occur, usually within the first year of infection</a:t>
            </a:r>
            <a:r>
              <a:rPr lang="en-US" dirty="0" smtClean="0">
                <a:latin typeface="Times New Roman" pitchFamily="18" charset="0"/>
                <a:cs typeface="Times New Roman" pitchFamily="18" charset="0"/>
              </a:rPr>
              <a:t>.</a:t>
            </a:r>
          </a:p>
          <a:p>
            <a:pPr fontAlgn="ctr">
              <a:buFont typeface="Wingdings" pitchFamily="2" charset="2"/>
              <a:buChar char="Ø"/>
            </a:pP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Thereafter, the disease enters the phase of latency. </a:t>
            </a:r>
          </a:p>
        </p:txBody>
      </p:sp>
    </p:spTree>
    <p:extLst>
      <p:ext uri="{BB962C8B-B14F-4D97-AF65-F5344CB8AC3E}">
        <p14:creationId xmlns:p14="http://schemas.microsoft.com/office/powerpoint/2010/main" val="413786148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indent="0" fontAlgn="ctr">
              <a:buNone/>
            </a:pPr>
            <a:r>
              <a:rPr lang="en-US" dirty="0" smtClean="0">
                <a:latin typeface="Times New Roman" pitchFamily="18" charset="0"/>
                <a:cs typeface="Times New Roman" pitchFamily="18" charset="0"/>
              </a:rPr>
              <a:t>3. </a:t>
            </a:r>
            <a:r>
              <a:rPr lang="en-US" b="1" dirty="0" smtClean="0">
                <a:solidFill>
                  <a:srgbClr val="002060"/>
                </a:solidFill>
                <a:latin typeface="Times New Roman" pitchFamily="18" charset="0"/>
                <a:cs typeface="Times New Roman" pitchFamily="18" charset="0"/>
              </a:rPr>
              <a:t>Latent syphilis </a:t>
            </a:r>
          </a:p>
          <a:p>
            <a:pPr fontAlgn="ctr">
              <a:buFont typeface="Wingdings" pitchFamily="2" charset="2"/>
              <a:buChar char="Ø"/>
            </a:pPr>
            <a:r>
              <a:rPr lang="en-US" dirty="0" smtClean="0">
                <a:latin typeface="Times New Roman" pitchFamily="18" charset="0"/>
                <a:cs typeface="Times New Roman" pitchFamily="18" charset="0"/>
              </a:rPr>
              <a:t>This phase is </a:t>
            </a:r>
            <a:r>
              <a:rPr lang="en-US" dirty="0" err="1" smtClean="0">
                <a:latin typeface="Times New Roman" pitchFamily="18" charset="0"/>
                <a:cs typeface="Times New Roman" pitchFamily="18" charset="0"/>
              </a:rPr>
              <a:t>characterised</a:t>
            </a:r>
            <a:r>
              <a:rPr lang="en-US" dirty="0" smtClean="0">
                <a:latin typeface="Times New Roman" pitchFamily="18" charset="0"/>
                <a:cs typeface="Times New Roman" pitchFamily="18" charset="0"/>
              </a:rPr>
              <a:t> by the presence of positive syphilis serology or the diagnostic cerebrospinal fluid (CSF) abnormalities of </a:t>
            </a:r>
            <a:r>
              <a:rPr lang="en-US" dirty="0" err="1" smtClean="0">
                <a:latin typeface="Times New Roman" pitchFamily="18" charset="0"/>
                <a:cs typeface="Times New Roman" pitchFamily="18" charset="0"/>
              </a:rPr>
              <a:t>neurosyphilis</a:t>
            </a:r>
            <a:r>
              <a:rPr lang="en-US" dirty="0" smtClean="0">
                <a:latin typeface="Times New Roman" pitchFamily="18" charset="0"/>
                <a:cs typeface="Times New Roman" pitchFamily="18" charset="0"/>
              </a:rPr>
              <a:t> in an untreated patient with no evidence of clinical disease. </a:t>
            </a:r>
          </a:p>
          <a:p>
            <a:pPr fontAlgn="ctr">
              <a:buFont typeface="Wingdings" pitchFamily="2" charset="2"/>
              <a:buChar char="Ø"/>
            </a:pPr>
            <a:r>
              <a:rPr lang="en-US" dirty="0" smtClean="0">
                <a:latin typeface="Times New Roman" pitchFamily="18" charset="0"/>
                <a:cs typeface="Times New Roman" pitchFamily="18" charset="0"/>
              </a:rPr>
              <a:t>It is divided into early latency (within 2 years of infection), when syphilis may be transmitted sexually, and late latency, when the patient is no longer sexually infectious.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411281160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fontAlgn="ctr">
              <a:buFont typeface="Wingdings" pitchFamily="2" charset="2"/>
              <a:buChar char="Ø"/>
            </a:pPr>
            <a:r>
              <a:rPr lang="en-US" dirty="0" smtClean="0">
                <a:latin typeface="Times New Roman" pitchFamily="18" charset="0"/>
                <a:cs typeface="Times New Roman" pitchFamily="18" charset="0"/>
              </a:rPr>
              <a:t>Transmission of syphilis from a pregnant woman to her fetus, and rarely by blood transfusion, is possible for several years following infection.</a:t>
            </a:r>
          </a:p>
          <a:p>
            <a:endParaRPr lang="en-US" dirty="0" smtClean="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184650347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5" name="Content Placeholder 4"/>
          <p:cNvSpPr>
            <a:spLocks noGrp="1"/>
          </p:cNvSpPr>
          <p:nvPr>
            <p:ph idx="1"/>
          </p:nvPr>
        </p:nvSpPr>
        <p:spPr/>
        <p:txBody>
          <a:bodyPr>
            <a:normAutofit lnSpcReduction="10000"/>
          </a:bodyPr>
          <a:lstStyle/>
          <a:p>
            <a:pPr marL="0" indent="0" fontAlgn="ctr">
              <a:buNone/>
            </a:pPr>
            <a:r>
              <a:rPr lang="en-US" b="1" dirty="0">
                <a:latin typeface="Times New Roman" pitchFamily="18" charset="0"/>
                <a:cs typeface="Times New Roman" pitchFamily="18" charset="0"/>
              </a:rPr>
              <a:t>Late syphilis </a:t>
            </a:r>
          </a:p>
          <a:p>
            <a:pPr marL="0" indent="0" fontAlgn="ctr">
              <a:buNone/>
            </a:pPr>
            <a:r>
              <a:rPr lang="en-US" dirty="0" smtClean="0">
                <a:latin typeface="Times New Roman" pitchFamily="18" charset="0"/>
                <a:cs typeface="Times New Roman" pitchFamily="18" charset="0"/>
              </a:rPr>
              <a:t>1.</a:t>
            </a:r>
            <a:r>
              <a:rPr lang="en-US" dirty="0" smtClean="0">
                <a:solidFill>
                  <a:srgbClr val="002060"/>
                </a:solidFill>
                <a:latin typeface="Times New Roman" pitchFamily="18" charset="0"/>
                <a:cs typeface="Times New Roman" pitchFamily="18" charset="0"/>
              </a:rPr>
              <a:t>Late </a:t>
            </a:r>
            <a:r>
              <a:rPr lang="en-US" dirty="0">
                <a:solidFill>
                  <a:srgbClr val="002060"/>
                </a:solidFill>
                <a:latin typeface="Times New Roman" pitchFamily="18" charset="0"/>
                <a:cs typeface="Times New Roman" pitchFamily="18" charset="0"/>
              </a:rPr>
              <a:t>latent syphilis </a:t>
            </a:r>
          </a:p>
          <a:p>
            <a:pPr fontAlgn="ctr">
              <a:buFont typeface="Wingdings" pitchFamily="2" charset="2"/>
              <a:buChar char="Ø"/>
            </a:pPr>
            <a:r>
              <a:rPr lang="en-US" dirty="0">
                <a:latin typeface="Times New Roman" pitchFamily="18" charset="0"/>
                <a:cs typeface="Times New Roman" pitchFamily="18" charset="0"/>
              </a:rPr>
              <a:t>This may persist for many years or for life.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Without </a:t>
            </a:r>
            <a:r>
              <a:rPr lang="en-US" dirty="0">
                <a:latin typeface="Times New Roman" pitchFamily="18" charset="0"/>
                <a:cs typeface="Times New Roman" pitchFamily="18" charset="0"/>
              </a:rPr>
              <a:t>treatment over 60% of patients might be expected to suffer little or no ill health.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Coincidental </a:t>
            </a:r>
            <a:r>
              <a:rPr lang="en-US" dirty="0">
                <a:latin typeface="Times New Roman" pitchFamily="18" charset="0"/>
                <a:cs typeface="Times New Roman" pitchFamily="18" charset="0"/>
              </a:rPr>
              <a:t>prescription of antibiotics for other illnesses such as respiratory tract or skin infections may treat latent syphilis serendipitously. </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35535755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5" name="Content Placeholder 4"/>
          <p:cNvSpPr>
            <a:spLocks noGrp="1"/>
          </p:cNvSpPr>
          <p:nvPr>
            <p:ph idx="1"/>
          </p:nvPr>
        </p:nvSpPr>
        <p:spPr/>
        <p:txBody>
          <a:bodyPr>
            <a:normAutofit fontScale="92500" lnSpcReduction="20000"/>
          </a:bodyPr>
          <a:lstStyle/>
          <a:p>
            <a:pPr marL="0" indent="0" fontAlgn="ctr">
              <a:buNone/>
            </a:pPr>
            <a:r>
              <a:rPr lang="en-US" dirty="0" smtClean="0">
                <a:latin typeface="Times New Roman" pitchFamily="18" charset="0"/>
                <a:cs typeface="Times New Roman" pitchFamily="18" charset="0"/>
              </a:rPr>
              <a:t>2. </a:t>
            </a:r>
            <a:r>
              <a:rPr lang="en-US" dirty="0" smtClean="0">
                <a:solidFill>
                  <a:srgbClr val="002060"/>
                </a:solidFill>
                <a:latin typeface="Times New Roman" pitchFamily="18" charset="0"/>
                <a:cs typeface="Times New Roman" pitchFamily="18" charset="0"/>
              </a:rPr>
              <a:t>Benign </a:t>
            </a:r>
            <a:r>
              <a:rPr lang="en-US" dirty="0">
                <a:solidFill>
                  <a:srgbClr val="002060"/>
                </a:solidFill>
                <a:latin typeface="Times New Roman" pitchFamily="18" charset="0"/>
                <a:cs typeface="Times New Roman" pitchFamily="18" charset="0"/>
              </a:rPr>
              <a:t>tertiary syphilis </a:t>
            </a:r>
          </a:p>
          <a:p>
            <a:pPr fontAlgn="ctr">
              <a:buFont typeface="Wingdings" pitchFamily="2" charset="2"/>
              <a:buChar char="Ø"/>
            </a:pPr>
            <a:r>
              <a:rPr lang="en-US" dirty="0">
                <a:latin typeface="Times New Roman" pitchFamily="18" charset="0"/>
                <a:cs typeface="Times New Roman" pitchFamily="18" charset="0"/>
              </a:rPr>
              <a:t>This may develop between 3 and 10 years after </a:t>
            </a:r>
            <a:r>
              <a:rPr lang="en-US" dirty="0" smtClean="0">
                <a:latin typeface="Times New Roman" pitchFamily="18" charset="0"/>
                <a:cs typeface="Times New Roman" pitchFamily="18" charset="0"/>
              </a:rPr>
              <a:t>infection. </a:t>
            </a:r>
          </a:p>
          <a:p>
            <a:pPr fontAlgn="ctr">
              <a:buFont typeface="Wingdings" pitchFamily="2" charset="2"/>
              <a:buChar char="Ø"/>
            </a:pPr>
            <a:r>
              <a:rPr lang="en-US" dirty="0" smtClean="0">
                <a:latin typeface="Times New Roman" pitchFamily="18" charset="0"/>
                <a:cs typeface="Times New Roman" pitchFamily="18" charset="0"/>
              </a:rPr>
              <a:t>Skin</a:t>
            </a:r>
            <a:r>
              <a:rPr lang="en-US" dirty="0">
                <a:latin typeface="Times New Roman" pitchFamily="18" charset="0"/>
                <a:cs typeface="Times New Roman" pitchFamily="18" charset="0"/>
              </a:rPr>
              <a:t>, mucous membranes, bone, muscle or viscera can be involved</a:t>
            </a:r>
            <a:r>
              <a:rPr lang="en-US" dirty="0" smtClean="0">
                <a:latin typeface="Times New Roman" pitchFamily="18" charset="0"/>
                <a:cs typeface="Times New Roman" pitchFamily="18" charset="0"/>
              </a:rPr>
              <a:t>.</a:t>
            </a:r>
          </a:p>
          <a:p>
            <a:pPr fontAlgn="ctr">
              <a:buFont typeface="Wingdings" pitchFamily="2" charset="2"/>
              <a:buChar char="Ø"/>
            </a:pP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characteristic feature is a chronic granulomatous lesion called a </a:t>
            </a:r>
            <a:r>
              <a:rPr lang="en-US" dirty="0" err="1">
                <a:latin typeface="Times New Roman" pitchFamily="18" charset="0"/>
                <a:cs typeface="Times New Roman" pitchFamily="18" charset="0"/>
              </a:rPr>
              <a:t>gumma</a:t>
            </a:r>
            <a:r>
              <a:rPr lang="en-US" dirty="0">
                <a:latin typeface="Times New Roman" pitchFamily="18" charset="0"/>
                <a:cs typeface="Times New Roman" pitchFamily="18" charset="0"/>
              </a:rPr>
              <a:t>, which may be single or multiple</a:t>
            </a:r>
            <a:r>
              <a:rPr lang="en-US" dirty="0" smtClean="0">
                <a:latin typeface="Times New Roman" pitchFamily="18" charset="0"/>
                <a:cs typeface="Times New Roman" pitchFamily="18" charset="0"/>
              </a:rPr>
              <a:t>.</a:t>
            </a:r>
          </a:p>
          <a:p>
            <a:pPr fontAlgn="ctr">
              <a:buFont typeface="Wingdings" pitchFamily="2" charset="2"/>
              <a:buChar char="Ø"/>
            </a:pP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Healing with scar formation may impair the function of the structure affected. </a:t>
            </a:r>
          </a:p>
        </p:txBody>
      </p:sp>
    </p:spTree>
    <p:extLst>
      <p:ext uri="{BB962C8B-B14F-4D97-AF65-F5344CB8AC3E}">
        <p14:creationId xmlns:p14="http://schemas.microsoft.com/office/powerpoint/2010/main" val="562111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fontAlgn="ctr">
              <a:buFont typeface="Wingdings" pitchFamily="2" charset="2"/>
              <a:buChar char="Ø"/>
            </a:pPr>
            <a:r>
              <a:rPr lang="en-US" dirty="0" smtClean="0">
                <a:latin typeface="Times New Roman" pitchFamily="18" charset="0"/>
                <a:cs typeface="Times New Roman" pitchFamily="18" charset="0"/>
              </a:rPr>
              <a:t>Skin lesions may take the form of nodules or ulcers whilst subcutaneous lesions may ulcerate with a gummy discharge. </a:t>
            </a:r>
          </a:p>
          <a:p>
            <a:pPr fontAlgn="ctr">
              <a:buFont typeface="Wingdings" pitchFamily="2" charset="2"/>
              <a:buChar char="Ø"/>
            </a:pPr>
            <a:r>
              <a:rPr lang="en-US" dirty="0" smtClean="0">
                <a:latin typeface="Times New Roman" pitchFamily="18" charset="0"/>
                <a:cs typeface="Times New Roman" pitchFamily="18" charset="0"/>
              </a:rPr>
              <a:t>Healing occurs slowly with the formation of characteristic tissue paper scars.</a:t>
            </a:r>
          </a:p>
          <a:p>
            <a:pPr fontAlgn="ctr">
              <a:buFont typeface="Wingdings" pitchFamily="2" charset="2"/>
              <a:buChar char="Ø"/>
            </a:pPr>
            <a:r>
              <a:rPr lang="en-US" dirty="0" smtClean="0">
                <a:latin typeface="Times New Roman" pitchFamily="18" charset="0"/>
                <a:cs typeface="Times New Roman" pitchFamily="18" charset="0"/>
              </a:rPr>
              <a:t> Mucosal lesions may occur in the mouth, pharynx, larynx or nasal septum, appearing as punched-out ulcers. </a:t>
            </a:r>
          </a:p>
          <a:p>
            <a:pPr fontAlgn="ctr">
              <a:buFont typeface="Wingdings" pitchFamily="2" charset="2"/>
              <a:buChar char="Ø"/>
            </a:pPr>
            <a:r>
              <a:rPr lang="en-US" dirty="0" smtClean="0">
                <a:latin typeface="Times New Roman" pitchFamily="18" charset="0"/>
                <a:cs typeface="Times New Roman" pitchFamily="18" charset="0"/>
              </a:rPr>
              <a:t>Of particular importance is </a:t>
            </a:r>
            <a:r>
              <a:rPr lang="en-US" dirty="0" err="1" smtClean="0">
                <a:latin typeface="Times New Roman" pitchFamily="18" charset="0"/>
                <a:cs typeface="Times New Roman" pitchFamily="18" charset="0"/>
              </a:rPr>
              <a:t>gummatous</a:t>
            </a:r>
            <a:r>
              <a:rPr lang="en-US" dirty="0" smtClean="0">
                <a:latin typeface="Times New Roman" pitchFamily="18" charset="0"/>
                <a:cs typeface="Times New Roman" pitchFamily="18" charset="0"/>
              </a:rPr>
              <a:t> involvement of the tongue, healing of which may lead to </a:t>
            </a:r>
            <a:r>
              <a:rPr lang="en-US" dirty="0" err="1" smtClean="0">
                <a:latin typeface="Times New Roman" pitchFamily="18" charset="0"/>
                <a:cs typeface="Times New Roman" pitchFamily="18" charset="0"/>
              </a:rPr>
              <a:t>leucoplakia</a:t>
            </a:r>
            <a:r>
              <a:rPr lang="en-US" dirty="0" smtClean="0">
                <a:latin typeface="Times New Roman" pitchFamily="18" charset="0"/>
                <a:cs typeface="Times New Roman" pitchFamily="18" charset="0"/>
              </a:rPr>
              <a:t> with the attendant risk of malignant change. </a:t>
            </a:r>
            <a:endParaRPr lang="en-US" dirty="0"/>
          </a:p>
        </p:txBody>
      </p:sp>
    </p:spTree>
    <p:extLst>
      <p:ext uri="{BB962C8B-B14F-4D97-AF65-F5344CB8AC3E}">
        <p14:creationId xmlns:p14="http://schemas.microsoft.com/office/powerpoint/2010/main" val="195469124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fontAlgn="ctr">
              <a:buFont typeface="Wingdings" pitchFamily="2" charset="2"/>
              <a:buChar char="Ø"/>
            </a:pPr>
            <a:r>
              <a:rPr lang="en-US" dirty="0" err="1" smtClean="0">
                <a:latin typeface="Times New Roman" pitchFamily="18" charset="0"/>
                <a:cs typeface="Times New Roman" pitchFamily="18" charset="0"/>
              </a:rPr>
              <a:t>Gummas</a:t>
            </a:r>
            <a:r>
              <a:rPr lang="en-US" dirty="0" smtClean="0">
                <a:latin typeface="Times New Roman" pitchFamily="18" charset="0"/>
                <a:cs typeface="Times New Roman" pitchFamily="18" charset="0"/>
              </a:rPr>
              <a:t> of the tibia, skull, clavicle and sternum have been described, as has involvement of the brain, spinal cord, liver, testis and, rarely, other organs. </a:t>
            </a:r>
          </a:p>
          <a:p>
            <a:pPr fontAlgn="ctr">
              <a:buFont typeface="Wingdings" pitchFamily="2" charset="2"/>
              <a:buChar char="Ø"/>
            </a:pPr>
            <a:r>
              <a:rPr lang="en-US" dirty="0" smtClean="0">
                <a:latin typeface="Times New Roman" pitchFamily="18" charset="0"/>
                <a:cs typeface="Times New Roman" pitchFamily="18" charset="0"/>
              </a:rPr>
              <a:t>Resolution of active disease should follow treatment, though some tissue damage may be permanent. </a:t>
            </a:r>
          </a:p>
          <a:p>
            <a:pPr fontAlgn="ctr">
              <a:buFont typeface="Wingdings" pitchFamily="2" charset="2"/>
              <a:buChar char="Ø"/>
            </a:pPr>
            <a:r>
              <a:rPr lang="en-US" dirty="0" smtClean="0">
                <a:latin typeface="Times New Roman" pitchFamily="18" charset="0"/>
                <a:cs typeface="Times New Roman" pitchFamily="18" charset="0"/>
              </a:rPr>
              <a:t>Paroxysmal cold </a:t>
            </a:r>
            <a:r>
              <a:rPr lang="en-US" dirty="0" err="1" smtClean="0">
                <a:latin typeface="Times New Roman" pitchFamily="18" charset="0"/>
                <a:cs typeface="Times New Roman" pitchFamily="18" charset="0"/>
              </a:rPr>
              <a:t>haemoglobinuria</a:t>
            </a:r>
            <a:r>
              <a:rPr lang="en-US" dirty="0" smtClean="0">
                <a:latin typeface="Times New Roman" pitchFamily="18" charset="0"/>
                <a:cs typeface="Times New Roman" pitchFamily="18" charset="0"/>
              </a:rPr>
              <a:t> may be seen. </a:t>
            </a:r>
          </a:p>
          <a:p>
            <a:endParaRPr lang="en-US" dirty="0" smtClean="0">
              <a:latin typeface="Times New Roman" pitchFamily="18" charset="0"/>
              <a:cs typeface="Times New Roman" pitchFamily="18" charset="0"/>
            </a:endParaRPr>
          </a:p>
          <a:p>
            <a:endParaRPr lang="en-US" dirty="0" smtClean="0"/>
          </a:p>
          <a:p>
            <a:endParaRPr lang="en-US" dirty="0"/>
          </a:p>
        </p:txBody>
      </p:sp>
    </p:spTree>
    <p:extLst>
      <p:ext uri="{BB962C8B-B14F-4D97-AF65-F5344CB8AC3E}">
        <p14:creationId xmlns:p14="http://schemas.microsoft.com/office/powerpoint/2010/main" val="267309372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5" name="Content Placeholder 4"/>
          <p:cNvSpPr>
            <a:spLocks noGrp="1"/>
          </p:cNvSpPr>
          <p:nvPr>
            <p:ph idx="1"/>
          </p:nvPr>
        </p:nvSpPr>
        <p:spPr/>
        <p:txBody>
          <a:bodyPr>
            <a:normAutofit fontScale="85000" lnSpcReduction="20000"/>
          </a:bodyPr>
          <a:lstStyle/>
          <a:p>
            <a:pPr marL="0" indent="0" fontAlgn="ctr">
              <a:buNone/>
            </a:pPr>
            <a:r>
              <a:rPr lang="en-US" dirty="0" smtClean="0">
                <a:latin typeface="Times New Roman" pitchFamily="18" charset="0"/>
                <a:cs typeface="Times New Roman" pitchFamily="18" charset="0"/>
              </a:rPr>
              <a:t>3. </a:t>
            </a:r>
            <a:r>
              <a:rPr lang="en-US" dirty="0" smtClean="0">
                <a:solidFill>
                  <a:srgbClr val="002060"/>
                </a:solidFill>
                <a:latin typeface="Times New Roman" pitchFamily="18" charset="0"/>
                <a:cs typeface="Times New Roman" pitchFamily="18" charset="0"/>
              </a:rPr>
              <a:t>Cardiovascular </a:t>
            </a:r>
            <a:r>
              <a:rPr lang="en-US" dirty="0">
                <a:solidFill>
                  <a:srgbClr val="002060"/>
                </a:solidFill>
                <a:latin typeface="Times New Roman" pitchFamily="18" charset="0"/>
                <a:cs typeface="Times New Roman" pitchFamily="18" charset="0"/>
              </a:rPr>
              <a:t>syphilis </a:t>
            </a:r>
          </a:p>
          <a:p>
            <a:pPr fontAlgn="ctr">
              <a:buFont typeface="Wingdings" pitchFamily="2" charset="2"/>
              <a:buChar char="Ø"/>
            </a:pPr>
            <a:r>
              <a:rPr lang="en-US" dirty="0">
                <a:latin typeface="Times New Roman" pitchFamily="18" charset="0"/>
                <a:cs typeface="Times New Roman" pitchFamily="18" charset="0"/>
              </a:rPr>
              <a:t>This may present many years after initial infection. </a:t>
            </a:r>
            <a:endParaRPr lang="en-US" dirty="0" smtClean="0">
              <a:latin typeface="Times New Roman" pitchFamily="18" charset="0"/>
              <a:cs typeface="Times New Roman" pitchFamily="18" charset="0"/>
            </a:endParaRPr>
          </a:p>
          <a:p>
            <a:pPr fontAlgn="ctr">
              <a:buFont typeface="Wingdings" pitchFamily="2" charset="2"/>
              <a:buChar char="Ø"/>
            </a:pPr>
            <a:r>
              <a:rPr lang="en-US" dirty="0" err="1" smtClean="0">
                <a:latin typeface="Times New Roman" pitchFamily="18" charset="0"/>
                <a:cs typeface="Times New Roman" pitchFamily="18" charset="0"/>
              </a:rPr>
              <a:t>Aortitis</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which may involve the aortic valve and/or the coronary </a:t>
            </a:r>
            <a:r>
              <a:rPr lang="en-US" dirty="0" err="1">
                <a:latin typeface="Times New Roman" pitchFamily="18" charset="0"/>
                <a:cs typeface="Times New Roman" pitchFamily="18" charset="0"/>
              </a:rPr>
              <a:t>ostia</a:t>
            </a:r>
            <a:r>
              <a:rPr lang="en-US" dirty="0">
                <a:latin typeface="Times New Roman" pitchFamily="18" charset="0"/>
                <a:cs typeface="Times New Roman" pitchFamily="18" charset="0"/>
              </a:rPr>
              <a:t> is the key feature.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Clinical </a:t>
            </a:r>
            <a:r>
              <a:rPr lang="en-US" dirty="0">
                <a:latin typeface="Times New Roman" pitchFamily="18" charset="0"/>
                <a:cs typeface="Times New Roman" pitchFamily="18" charset="0"/>
              </a:rPr>
              <a:t>features include aortic incompetence, angina and aortic </a:t>
            </a:r>
            <a:r>
              <a:rPr lang="en-US" dirty="0" smtClean="0">
                <a:latin typeface="Times New Roman" pitchFamily="18" charset="0"/>
                <a:cs typeface="Times New Roman" pitchFamily="18" charset="0"/>
              </a:rPr>
              <a:t>aneurysm. </a:t>
            </a:r>
          </a:p>
          <a:p>
            <a:pPr fontAlgn="ctr">
              <a:buFont typeface="Wingdings" pitchFamily="2" charset="2"/>
              <a:buChar char="Ø"/>
            </a:pP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condition typically affects the ascending aorta and sometimes the aortic arch; aneurysm of the descending aorta is rare. </a:t>
            </a:r>
            <a:endParaRPr lang="en-US" dirty="0" smtClean="0">
              <a:latin typeface="Times New Roman" pitchFamily="18" charset="0"/>
              <a:cs typeface="Times New Roman" pitchFamily="18" charset="0"/>
            </a:endParaRPr>
          </a:p>
          <a:p>
            <a:pPr fontAlgn="ctr">
              <a:buFont typeface="Wingdings" pitchFamily="2" charset="2"/>
              <a:buChar char="Ø"/>
            </a:pPr>
            <a:r>
              <a:rPr lang="en-US" dirty="0" smtClean="0">
                <a:latin typeface="Times New Roman" pitchFamily="18" charset="0"/>
                <a:cs typeface="Times New Roman" pitchFamily="18" charset="0"/>
              </a:rPr>
              <a:t>Treatment </a:t>
            </a:r>
            <a:r>
              <a:rPr lang="en-US" dirty="0">
                <a:latin typeface="Times New Roman" pitchFamily="18" charset="0"/>
                <a:cs typeface="Times New Roman" pitchFamily="18" charset="0"/>
              </a:rPr>
              <a:t>with penicillin will not correct anatomical damage and surgical intervention may be required. </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59519620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marL="0" indent="0" fontAlgn="ctr">
              <a:buNone/>
            </a:pPr>
            <a:r>
              <a:rPr lang="en-US" dirty="0" smtClean="0">
                <a:latin typeface="Times New Roman" pitchFamily="18" charset="0"/>
                <a:cs typeface="Times New Roman" pitchFamily="18" charset="0"/>
              </a:rPr>
              <a:t>4. </a:t>
            </a:r>
            <a:r>
              <a:rPr lang="en-US" dirty="0" err="1" smtClean="0">
                <a:solidFill>
                  <a:srgbClr val="002060"/>
                </a:solidFill>
                <a:latin typeface="Times New Roman" pitchFamily="18" charset="0"/>
                <a:cs typeface="Times New Roman" pitchFamily="18" charset="0"/>
              </a:rPr>
              <a:t>Neurosyphilis</a:t>
            </a:r>
            <a:r>
              <a:rPr lang="en-US" dirty="0" smtClean="0">
                <a:solidFill>
                  <a:srgbClr val="002060"/>
                </a:solidFill>
                <a:latin typeface="Times New Roman" pitchFamily="18" charset="0"/>
                <a:cs typeface="Times New Roman" pitchFamily="18" charset="0"/>
              </a:rPr>
              <a:t> </a:t>
            </a:r>
          </a:p>
          <a:p>
            <a:pPr fontAlgn="ctr">
              <a:buFont typeface="Wingdings" pitchFamily="2" charset="2"/>
              <a:buChar char="Ø"/>
            </a:pPr>
            <a:r>
              <a:rPr lang="en-US" dirty="0" smtClean="0">
                <a:latin typeface="Times New Roman" pitchFamily="18" charset="0"/>
                <a:cs typeface="Times New Roman" pitchFamily="18" charset="0"/>
              </a:rPr>
              <a:t>This may also take years to develop. </a:t>
            </a:r>
          </a:p>
          <a:p>
            <a:pPr fontAlgn="ctr">
              <a:buFont typeface="Wingdings" pitchFamily="2" charset="2"/>
              <a:buChar char="Ø"/>
            </a:pPr>
            <a:r>
              <a:rPr lang="en-US" dirty="0" smtClean="0">
                <a:latin typeface="Times New Roman" pitchFamily="18" charset="0"/>
                <a:cs typeface="Times New Roman" pitchFamily="18" charset="0"/>
              </a:rPr>
              <a:t>Asymptomatic infection is associated with CSF abnormalities in the absence of clinical signs. </a:t>
            </a:r>
          </a:p>
          <a:p>
            <a:pPr fontAlgn="ctr">
              <a:buFont typeface="Wingdings" pitchFamily="2" charset="2"/>
              <a:buChar char="Ø"/>
            </a:pPr>
            <a:r>
              <a:rPr lang="en-US" dirty="0" err="1" smtClean="0">
                <a:latin typeface="Times New Roman" pitchFamily="18" charset="0"/>
                <a:cs typeface="Times New Roman" pitchFamily="18" charset="0"/>
              </a:rPr>
              <a:t>Meningovascular</a:t>
            </a:r>
            <a:r>
              <a:rPr lang="en-US" dirty="0" smtClean="0">
                <a:latin typeface="Times New Roman" pitchFamily="18" charset="0"/>
                <a:cs typeface="Times New Roman" pitchFamily="18" charset="0"/>
              </a:rPr>
              <a:t> disease, </a:t>
            </a:r>
            <a:r>
              <a:rPr lang="en-US" dirty="0" err="1" smtClean="0">
                <a:latin typeface="Times New Roman" pitchFamily="18" charset="0"/>
                <a:cs typeface="Times New Roman" pitchFamily="18" charset="0"/>
              </a:rPr>
              <a:t>tabes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dorsalis</a:t>
            </a:r>
            <a:r>
              <a:rPr lang="en-US" dirty="0" smtClean="0">
                <a:latin typeface="Times New Roman" pitchFamily="18" charset="0"/>
                <a:cs typeface="Times New Roman" pitchFamily="18" charset="0"/>
              </a:rPr>
              <a:t> or general paralysis of the insane </a:t>
            </a:r>
            <a:r>
              <a:rPr lang="en-US" dirty="0" err="1" smtClean="0">
                <a:latin typeface="Times New Roman" pitchFamily="18" charset="0"/>
                <a:cs typeface="Times New Roman" pitchFamily="18" charset="0"/>
              </a:rPr>
              <a:t>characterises</a:t>
            </a:r>
            <a:r>
              <a:rPr lang="en-US" dirty="0" smtClean="0">
                <a:latin typeface="Times New Roman" pitchFamily="18" charset="0"/>
                <a:cs typeface="Times New Roman" pitchFamily="18" charset="0"/>
              </a:rPr>
              <a:t> the symptomatic forms. </a:t>
            </a:r>
          </a:p>
          <a:p>
            <a:pPr fontAlgn="ctr">
              <a:buFont typeface="Wingdings" pitchFamily="2" charset="2"/>
              <a:buChar char="Ø"/>
            </a:pPr>
            <a:r>
              <a:rPr lang="en-US" dirty="0" err="1" smtClean="0">
                <a:latin typeface="Times New Roman" pitchFamily="18" charset="0"/>
                <a:cs typeface="Times New Roman" pitchFamily="18" charset="0"/>
              </a:rPr>
              <a:t>Neurosyphilis</a:t>
            </a:r>
            <a:r>
              <a:rPr lang="en-US" dirty="0" smtClean="0">
                <a:latin typeface="Times New Roman" pitchFamily="18" charset="0"/>
                <a:cs typeface="Times New Roman" pitchFamily="18" charset="0"/>
              </a:rPr>
              <a:t> and cardiovascular syphilis may coexist and are sometimes referred to as quaternary syphilis. </a:t>
            </a:r>
          </a:p>
          <a:p>
            <a:endParaRPr lang="en-US" dirty="0"/>
          </a:p>
        </p:txBody>
      </p:sp>
    </p:spTree>
    <p:extLst>
      <p:ext uri="{BB962C8B-B14F-4D97-AF65-F5344CB8AC3E}">
        <p14:creationId xmlns:p14="http://schemas.microsoft.com/office/powerpoint/2010/main" val="1781994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Classification of STIs</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514350" indent="-514350">
              <a:buFont typeface="+mj-lt"/>
              <a:buAutoNum type="arabicParenR"/>
            </a:pPr>
            <a:r>
              <a:rPr lang="en-US" dirty="0" smtClean="0">
                <a:latin typeface="Times New Roman" pitchFamily="18" charset="0"/>
                <a:cs typeface="Times New Roman" pitchFamily="18" charset="0"/>
              </a:rPr>
              <a:t>Those that have high prevalence of genital discharge or genital or skin swellings or ulcers and systemic involvement (major group)</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a) Syphilis</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b) </a:t>
            </a:r>
            <a:r>
              <a:rPr lang="en-US" dirty="0" err="1" smtClean="0">
                <a:latin typeface="Times New Roman" pitchFamily="18" charset="0"/>
                <a:cs typeface="Times New Roman" pitchFamily="18" charset="0"/>
              </a:rPr>
              <a:t>Gonorrhoea</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c) Non-specific urethritis (non-</a:t>
            </a:r>
            <a:r>
              <a:rPr lang="en-US" dirty="0" err="1" smtClean="0">
                <a:latin typeface="Times New Roman" pitchFamily="18" charset="0"/>
                <a:cs typeface="Times New Roman" pitchFamily="18" charset="0"/>
              </a:rPr>
              <a:t>gonococcal</a:t>
            </a:r>
            <a:r>
              <a:rPr lang="en-US" dirty="0" smtClean="0">
                <a:latin typeface="Times New Roman" pitchFamily="18" charset="0"/>
                <a:cs typeface="Times New Roman" pitchFamily="18" charset="0"/>
              </a:rPr>
              <a:t> 	urethritis)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08503107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latin typeface="Times New Roman" pitchFamily="18" charset="0"/>
                <a:cs typeface="Times New Roman" pitchFamily="18" charset="0"/>
              </a:rPr>
              <a:t>Congenital syphilis</a:t>
            </a:r>
            <a:endParaRPr lang="en-US" sz="3200" b="1" dirty="0">
              <a:latin typeface="Times New Roman" pitchFamily="18" charset="0"/>
              <a:cs typeface="Times New Roman" pitchFamily="18" charset="0"/>
            </a:endParaRPr>
          </a:p>
        </p:txBody>
      </p:sp>
      <p:sp>
        <p:nvSpPr>
          <p:cNvPr id="9" name="Content Placeholder 8"/>
          <p:cNvSpPr>
            <a:spLocks noGrp="1"/>
          </p:cNvSpPr>
          <p:nvPr>
            <p:ph idx="1"/>
          </p:nvPr>
        </p:nvSpPr>
        <p:spPr/>
        <p:txBody>
          <a:bodyPr/>
          <a:lstStyle/>
          <a:p>
            <a:pPr>
              <a:buFont typeface="Wingdings" pitchFamily="2" charset="2"/>
              <a:buChar char="Ø"/>
            </a:pPr>
            <a:r>
              <a:rPr lang="en-US" dirty="0" smtClean="0">
                <a:latin typeface="Times New Roman" pitchFamily="18" charset="0"/>
                <a:cs typeface="Times New Roman" pitchFamily="18" charset="0"/>
              </a:rPr>
              <a:t>Congenital syphilis is rare where antenatal serological screening is </a:t>
            </a:r>
            <a:r>
              <a:rPr lang="en-US" dirty="0" err="1" smtClean="0">
                <a:latin typeface="Times New Roman" pitchFamily="18" charset="0"/>
                <a:cs typeface="Times New Roman" pitchFamily="18" charset="0"/>
              </a:rPr>
              <a:t>practised</a:t>
            </a:r>
            <a:r>
              <a:rPr lang="en-US" dirty="0" smtClean="0">
                <a:latin typeface="Times New Roman" pitchFamily="18" charset="0"/>
                <a:cs typeface="Times New Roman" pitchFamily="18" charset="0"/>
              </a:rPr>
              <a:t>. </a:t>
            </a:r>
          </a:p>
          <a:p>
            <a:pPr>
              <a:buFont typeface="Wingdings" pitchFamily="2" charset="2"/>
              <a:buChar char="Ø"/>
            </a:pPr>
            <a:r>
              <a:rPr lang="en-US" dirty="0" err="1" smtClean="0">
                <a:latin typeface="Times New Roman" pitchFamily="18" charset="0"/>
                <a:cs typeface="Times New Roman" pitchFamily="18" charset="0"/>
              </a:rPr>
              <a:t>Antisyphilitic</a:t>
            </a:r>
            <a:r>
              <a:rPr lang="en-US" dirty="0" smtClean="0">
                <a:latin typeface="Times New Roman" pitchFamily="18" charset="0"/>
                <a:cs typeface="Times New Roman" pitchFamily="18" charset="0"/>
              </a:rPr>
              <a:t> treatment in pregnancy treats the fetus, if infected, as well as the mother. </a:t>
            </a:r>
          </a:p>
          <a:p>
            <a:endParaRPr lang="en-US" dirty="0"/>
          </a:p>
        </p:txBody>
      </p:sp>
    </p:spTree>
    <p:extLst>
      <p:ext uri="{BB962C8B-B14F-4D97-AF65-F5344CB8AC3E}">
        <p14:creationId xmlns:p14="http://schemas.microsoft.com/office/powerpoint/2010/main" val="78991472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a:buFont typeface="Wingdings" pitchFamily="2" charset="2"/>
              <a:buChar char="Ø"/>
            </a:pPr>
            <a:r>
              <a:rPr lang="en-US" dirty="0" smtClean="0">
                <a:effectLst/>
                <a:latin typeface="Times New Roman" pitchFamily="18" charset="0"/>
                <a:cs typeface="Times New Roman" pitchFamily="18" charset="0"/>
              </a:rPr>
              <a:t>Treponemal infection may give rise to a variety of outcomes after 4 months of gestation when the fetus becomes </a:t>
            </a:r>
            <a:r>
              <a:rPr lang="en-US" dirty="0" err="1" smtClean="0">
                <a:effectLst/>
                <a:latin typeface="Times New Roman" pitchFamily="18" charset="0"/>
                <a:cs typeface="Times New Roman" pitchFamily="18" charset="0"/>
              </a:rPr>
              <a:t>immunocompetent</a:t>
            </a:r>
            <a:r>
              <a:rPr lang="en-US" dirty="0" smtClean="0">
                <a:effectLst/>
                <a:latin typeface="Times New Roman" pitchFamily="18" charset="0"/>
                <a:cs typeface="Times New Roman" pitchFamily="18" charset="0"/>
              </a:rPr>
              <a:t>: </a:t>
            </a:r>
          </a:p>
          <a:p>
            <a:pPr>
              <a:buFont typeface="Wingdings" pitchFamily="2" charset="2"/>
              <a:buChar char="§"/>
            </a:pPr>
            <a:r>
              <a:rPr lang="en-US" dirty="0" smtClean="0">
                <a:effectLst/>
                <a:latin typeface="Times New Roman" pitchFamily="18" charset="0"/>
                <a:cs typeface="Times New Roman" pitchFamily="18" charset="0"/>
              </a:rPr>
              <a:t>Miscarriage  or stillbirth, premature or at term </a:t>
            </a:r>
          </a:p>
          <a:p>
            <a:pPr>
              <a:buFont typeface="Wingdings" pitchFamily="2" charset="2"/>
              <a:buChar char="§"/>
            </a:pPr>
            <a:r>
              <a:rPr lang="en-US" dirty="0" smtClean="0">
                <a:effectLst/>
                <a:latin typeface="Times New Roman" pitchFamily="18" charset="0"/>
                <a:cs typeface="Times New Roman" pitchFamily="18" charset="0"/>
              </a:rPr>
              <a:t>Birth  of a syphilitic baby (a very sick baby with </a:t>
            </a:r>
            <a:r>
              <a:rPr lang="en-US" dirty="0" err="1" smtClean="0">
                <a:effectLst/>
                <a:latin typeface="Times New Roman" pitchFamily="18" charset="0"/>
                <a:cs typeface="Times New Roman" pitchFamily="18" charset="0"/>
              </a:rPr>
              <a:t>hepatosplenomegaly</a:t>
            </a:r>
            <a:r>
              <a:rPr lang="en-US" dirty="0" smtClean="0">
                <a:effectLst/>
                <a:latin typeface="Times New Roman" pitchFamily="18" charset="0"/>
                <a:cs typeface="Times New Roman" pitchFamily="18" charset="0"/>
              </a:rPr>
              <a:t>, bullous rash and perhaps pneumonia) </a:t>
            </a:r>
          </a:p>
          <a:p>
            <a:pPr>
              <a:buFont typeface="Wingdings" pitchFamily="2" charset="2"/>
              <a:buChar char="§"/>
            </a:pPr>
            <a:r>
              <a:rPr lang="en-US" dirty="0" smtClean="0">
                <a:effectLst/>
                <a:latin typeface="Times New Roman" pitchFamily="18" charset="0"/>
                <a:cs typeface="Times New Roman" pitchFamily="18" charset="0"/>
              </a:rPr>
              <a:t>Birth  of a baby who develops signs of early congenital syphilis during the first few weeks of life. </a:t>
            </a:r>
            <a:endParaRPr lang="en-US" dirty="0">
              <a:latin typeface="Times New Roman" pitchFamily="18" charset="0"/>
              <a:cs typeface="Times New Roman" pitchFamily="18" charset="0"/>
            </a:endParaRPr>
          </a:p>
          <a:p>
            <a:pPr>
              <a:buFont typeface="Wingdings" pitchFamily="2" charset="2"/>
              <a:buChar char="§"/>
            </a:pPr>
            <a:r>
              <a:rPr lang="en-US" dirty="0" smtClean="0">
                <a:effectLst/>
                <a:latin typeface="Times New Roman" pitchFamily="18" charset="0"/>
                <a:cs typeface="Times New Roman" pitchFamily="18" charset="0"/>
              </a:rPr>
              <a:t>Birth  of a baby with latent infection who either remains well or develops congenital syphilis/stigmata later in life. </a:t>
            </a:r>
            <a:endParaRPr lang="en-US" dirty="0">
              <a:effectLst/>
              <a:latin typeface="Times New Roman" pitchFamily="18" charset="0"/>
              <a:cs typeface="Times New Roman" pitchFamily="18" charset="0"/>
            </a:endParaRPr>
          </a:p>
        </p:txBody>
      </p:sp>
    </p:spTree>
    <p:extLst>
      <p:ext uri="{BB962C8B-B14F-4D97-AF65-F5344CB8AC3E}">
        <p14:creationId xmlns:p14="http://schemas.microsoft.com/office/powerpoint/2010/main" val="313731302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Signs and symptoms</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514350" indent="-514350">
              <a:buAutoNum type="arabicPeriod"/>
            </a:pPr>
            <a:r>
              <a:rPr lang="en-US" b="1" dirty="0" smtClean="0">
                <a:solidFill>
                  <a:srgbClr val="0070C0"/>
                </a:solidFill>
                <a:latin typeface="Times New Roman" pitchFamily="18" charset="0"/>
                <a:cs typeface="Times New Roman" pitchFamily="18" charset="0"/>
              </a:rPr>
              <a:t>Primary syphilis</a:t>
            </a:r>
          </a:p>
          <a:p>
            <a:pPr marL="514350" indent="-514350">
              <a:buAutoNum type="alphaLcParenR"/>
            </a:pPr>
            <a:r>
              <a:rPr lang="en-US" dirty="0" smtClean="0">
                <a:latin typeface="Times New Roman" pitchFamily="18" charset="0"/>
                <a:cs typeface="Times New Roman" pitchFamily="18" charset="0"/>
              </a:rPr>
              <a:t>Primary chancre- a red papule which erodes forming a painless ulcer. The chancre does not bleed but when abraded exudes a clear serum containing numerous T. </a:t>
            </a:r>
            <a:r>
              <a:rPr lang="en-US" dirty="0" err="1" smtClean="0">
                <a:latin typeface="Times New Roman" pitchFamily="18" charset="0"/>
                <a:cs typeface="Times New Roman" pitchFamily="18" charset="0"/>
              </a:rPr>
              <a:t>pallidum</a:t>
            </a:r>
            <a:r>
              <a:rPr lang="en-US" dirty="0" smtClean="0">
                <a:latin typeface="Times New Roman" pitchFamily="18" charset="0"/>
                <a:cs typeface="Times New Roman" pitchFamily="18" charset="0"/>
              </a:rPr>
              <a:t>. </a:t>
            </a:r>
          </a:p>
          <a:p>
            <a:pPr marL="514350" indent="-514350">
              <a:buAutoNum type="alphaLcParenR"/>
            </a:pPr>
            <a:r>
              <a:rPr lang="en-US" dirty="0" smtClean="0">
                <a:latin typeface="Times New Roman" pitchFamily="18" charset="0"/>
                <a:cs typeface="Times New Roman" pitchFamily="18" charset="0"/>
              </a:rPr>
              <a:t>Regional lymphatic nodes are painlessly enlarged (non-tender) </a:t>
            </a:r>
          </a:p>
        </p:txBody>
      </p:sp>
    </p:spTree>
    <p:extLst>
      <p:ext uri="{BB962C8B-B14F-4D97-AF65-F5344CB8AC3E}">
        <p14:creationId xmlns:p14="http://schemas.microsoft.com/office/powerpoint/2010/main" val="390875361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latin typeface="Times New Roman" pitchFamily="18" charset="0"/>
                <a:cs typeface="Times New Roman" pitchFamily="18" charset="0"/>
              </a:rPr>
              <a:t>c) Most chancres occur in the genital area            e.g. </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In men-Penis</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-anus</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-rectum</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In women-vulva</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-cervix</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-perineum</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85943130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latin typeface="Times New Roman" pitchFamily="18" charset="0"/>
                <a:cs typeface="Times New Roman" pitchFamily="18" charset="0"/>
              </a:rPr>
              <a:t>d) </a:t>
            </a:r>
            <a:r>
              <a:rPr lang="en-US" dirty="0" err="1" smtClean="0">
                <a:latin typeface="Times New Roman" pitchFamily="18" charset="0"/>
                <a:cs typeface="Times New Roman" pitchFamily="18" charset="0"/>
              </a:rPr>
              <a:t>Extragenital</a:t>
            </a:r>
            <a:r>
              <a:rPr lang="en-US" dirty="0" smtClean="0">
                <a:latin typeface="Times New Roman" pitchFamily="18" charset="0"/>
                <a:cs typeface="Times New Roman" pitchFamily="18" charset="0"/>
              </a:rPr>
              <a:t> chances may be found on</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a) the lips</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b) tongue</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c) tonsils</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d) fingers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70661538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buNone/>
            </a:pPr>
            <a:r>
              <a:rPr lang="en-US" dirty="0" smtClean="0">
                <a:solidFill>
                  <a:schemeClr val="tx2"/>
                </a:solidFill>
                <a:latin typeface="Times New Roman" pitchFamily="18" charset="0"/>
                <a:cs typeface="Times New Roman" pitchFamily="18" charset="0"/>
              </a:rPr>
              <a:t>2. Secondary syphilis</a:t>
            </a:r>
          </a:p>
          <a:p>
            <a:pPr marL="514350" indent="-514350">
              <a:buFont typeface="+mj-lt"/>
              <a:buAutoNum type="alphaLcParenR"/>
            </a:pPr>
            <a:r>
              <a:rPr lang="en-US" dirty="0" smtClean="0">
                <a:latin typeface="Times New Roman" pitchFamily="18" charset="0"/>
                <a:cs typeface="Times New Roman" pitchFamily="18" charset="0"/>
              </a:rPr>
              <a:t>Manifestations usually begins to appear about 2 months after infection and a healing primary chancre may be present.</a:t>
            </a:r>
          </a:p>
          <a:p>
            <a:pPr marL="514350" indent="-514350">
              <a:buFont typeface="+mj-lt"/>
              <a:buAutoNum type="alphaLcParenR"/>
            </a:pPr>
            <a:r>
              <a:rPr lang="en-US" dirty="0" smtClean="0">
                <a:latin typeface="Times New Roman" pitchFamily="18" charset="0"/>
                <a:cs typeface="Times New Roman" pitchFamily="18" charset="0"/>
              </a:rPr>
              <a:t>More than 80% have </a:t>
            </a:r>
            <a:r>
              <a:rPr lang="en-US" dirty="0" err="1" smtClean="0">
                <a:latin typeface="Times New Roman" pitchFamily="18" charset="0"/>
                <a:cs typeface="Times New Roman" pitchFamily="18" charset="0"/>
              </a:rPr>
              <a:t>mucocutaneous</a:t>
            </a:r>
            <a:r>
              <a:rPr lang="en-US" dirty="0" smtClean="0">
                <a:latin typeface="Times New Roman" pitchFamily="18" charset="0"/>
                <a:cs typeface="Times New Roman" pitchFamily="18" charset="0"/>
              </a:rPr>
              <a:t> lesions (rashes), </a:t>
            </a:r>
            <a:r>
              <a:rPr lang="en-US" dirty="0" err="1" smtClean="0">
                <a:latin typeface="Times New Roman" pitchFamily="18" charset="0"/>
                <a:cs typeface="Times New Roman" pitchFamily="18" charset="0"/>
              </a:rPr>
              <a:t>generalised</a:t>
            </a:r>
            <a:r>
              <a:rPr lang="en-US" dirty="0" smtClean="0">
                <a:latin typeface="Times New Roman" pitchFamily="18" charset="0"/>
                <a:cs typeface="Times New Roman" pitchFamily="18" charset="0"/>
              </a:rPr>
              <a:t> enlargement of </a:t>
            </a:r>
            <a:r>
              <a:rPr lang="en-US" dirty="0" err="1" smtClean="0">
                <a:latin typeface="Times New Roman" pitchFamily="18" charset="0"/>
                <a:cs typeface="Times New Roman" pitchFamily="18" charset="0"/>
              </a:rPr>
              <a:t>lymphnodes</a:t>
            </a:r>
            <a:r>
              <a:rPr lang="en-US" dirty="0" smtClean="0">
                <a:latin typeface="Times New Roman" pitchFamily="18" charset="0"/>
                <a:cs typeface="Times New Roman" pitchFamily="18" charset="0"/>
              </a:rPr>
              <a:t> and a few (10%) have lesions of the eyes, bones ,joints ,liver, spleen &amp; even meninges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28890994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pPr marL="0" indent="0">
              <a:buNone/>
            </a:pPr>
            <a:r>
              <a:rPr lang="en-US" dirty="0" smtClean="0">
                <a:latin typeface="Times New Roman" pitchFamily="18" charset="0"/>
                <a:cs typeface="Times New Roman" pitchFamily="18" charset="0"/>
              </a:rPr>
              <a:t>c) Mild constitutional symptoms include:</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malaise</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anorexia</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fatigue</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headache</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nausea</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aching pains in bones</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fever</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jaundice</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neck stiffness</a:t>
            </a:r>
          </a:p>
          <a:p>
            <a:pPr marL="0" indent="0">
              <a:buNone/>
            </a:pP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anaemia</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albuminaemia</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cranial nerve lesions</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deafness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63435610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latin typeface="Times New Roman" pitchFamily="18" charset="0"/>
                <a:cs typeface="Times New Roman" pitchFamily="18" charset="0"/>
              </a:rPr>
              <a:t>NB: </a:t>
            </a:r>
            <a:r>
              <a:rPr lang="en-US" dirty="0" err="1" smtClean="0">
                <a:latin typeface="Times New Roman" pitchFamily="18" charset="0"/>
                <a:cs typeface="Times New Roman" pitchFamily="18" charset="0"/>
              </a:rPr>
              <a:t>Syphilic</a:t>
            </a:r>
            <a:r>
              <a:rPr lang="en-US" dirty="0" smtClean="0">
                <a:latin typeface="Times New Roman" pitchFamily="18" charset="0"/>
                <a:cs typeface="Times New Roman" pitchFamily="18" charset="0"/>
              </a:rPr>
              <a:t> rashes may imitate a variety of dermatological conditions. Usually they are symmetrical &amp; more marked on the flexor surfaces of the body. They are frequently found on the palms of the hand and soles of the feet.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97469089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latin typeface="Times New Roman" pitchFamily="18" charset="0"/>
                <a:cs typeface="Times New Roman" pitchFamily="18" charset="0"/>
              </a:rPr>
              <a:t>d) There is a </a:t>
            </a:r>
            <a:r>
              <a:rPr lang="en-US" dirty="0" err="1" smtClean="0">
                <a:latin typeface="Times New Roman" pitchFamily="18" charset="0"/>
                <a:cs typeface="Times New Roman" pitchFamily="18" charset="0"/>
              </a:rPr>
              <a:t>generalised</a:t>
            </a:r>
            <a:r>
              <a:rPr lang="en-US" dirty="0" smtClean="0">
                <a:latin typeface="Times New Roman" pitchFamily="18" charset="0"/>
                <a:cs typeface="Times New Roman" pitchFamily="18" charset="0"/>
              </a:rPr>
              <a:t>, non-tender, enlargement of </a:t>
            </a:r>
            <a:r>
              <a:rPr lang="en-US" dirty="0" err="1" smtClean="0">
                <a:latin typeface="Times New Roman" pitchFamily="18" charset="0"/>
                <a:cs typeface="Times New Roman" pitchFamily="18" charset="0"/>
              </a:rPr>
              <a:t>lymphnodes</a:t>
            </a:r>
            <a:r>
              <a:rPr lang="en-US" dirty="0" smtClean="0">
                <a:latin typeface="Times New Roman" pitchFamily="18" charset="0"/>
                <a:cs typeface="Times New Roman" pitchFamily="18" charset="0"/>
              </a:rPr>
              <a:t> affecting the  	      -cervical</a:t>
            </a:r>
          </a:p>
          <a:p>
            <a:pPr marL="0" indent="0">
              <a:buNone/>
            </a:pPr>
            <a:r>
              <a:rPr lang="en-US" dirty="0" smtClean="0">
                <a:latin typeface="Times New Roman" pitchFamily="18" charset="0"/>
                <a:cs typeface="Times New Roman" pitchFamily="18" charset="0"/>
              </a:rPr>
              <a:t>-sub occipital</a:t>
            </a:r>
          </a:p>
          <a:p>
            <a:pPr marL="0" indent="0">
              <a:buNone/>
            </a:pPr>
            <a:r>
              <a:rPr lang="en-US" dirty="0" smtClean="0">
                <a:latin typeface="Times New Roman" pitchFamily="18" charset="0"/>
                <a:cs typeface="Times New Roman" pitchFamily="18" charset="0"/>
              </a:rPr>
              <a:t>-axillary &amp; inguinal groups</a:t>
            </a:r>
          </a:p>
          <a:p>
            <a:pPr marL="0" indent="0">
              <a:buNone/>
            </a:pPr>
            <a:r>
              <a:rPr lang="en-US" dirty="0" smtClean="0">
                <a:latin typeface="Times New Roman" pitchFamily="18" charset="0"/>
                <a:cs typeface="Times New Roman" pitchFamily="18" charset="0"/>
              </a:rPr>
              <a:t>e) The liver &amp; spleen may be palpable in some patients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27114471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latin typeface="Times New Roman" pitchFamily="18" charset="0"/>
                <a:cs typeface="Times New Roman" pitchFamily="18" charset="0"/>
              </a:rPr>
              <a:t>f) Papules developing at the </a:t>
            </a:r>
            <a:r>
              <a:rPr lang="en-US" dirty="0" err="1" smtClean="0">
                <a:latin typeface="Times New Roman" pitchFamily="18" charset="0"/>
                <a:cs typeface="Times New Roman" pitchFamily="18" charset="0"/>
              </a:rPr>
              <a:t>mucocutaneous</a:t>
            </a:r>
            <a:r>
              <a:rPr lang="en-US" dirty="0" smtClean="0">
                <a:latin typeface="Times New Roman" pitchFamily="18" charset="0"/>
                <a:cs typeface="Times New Roman" pitchFamily="18" charset="0"/>
              </a:rPr>
              <a:t> junctions and in the moist areas of the skin become hypertrophic, flattened and dull </a:t>
            </a:r>
            <a:r>
              <a:rPr lang="en-US" dirty="0" err="1" smtClean="0">
                <a:latin typeface="Times New Roman" pitchFamily="18" charset="0"/>
                <a:cs typeface="Times New Roman" pitchFamily="18" charset="0"/>
              </a:rPr>
              <a:t>pinc</a:t>
            </a:r>
            <a:r>
              <a:rPr lang="en-US" dirty="0" smtClean="0">
                <a:latin typeface="Times New Roman" pitchFamily="18" charset="0"/>
                <a:cs typeface="Times New Roman" pitchFamily="18" charset="0"/>
              </a:rPr>
              <a:t> or grey in </a:t>
            </a:r>
            <a:r>
              <a:rPr lang="en-US" dirty="0" err="1" smtClean="0">
                <a:latin typeface="Times New Roman" pitchFamily="18" charset="0"/>
                <a:cs typeface="Times New Roman" pitchFamily="18" charset="0"/>
              </a:rPr>
              <a:t>colour</a:t>
            </a:r>
            <a:r>
              <a:rPr lang="en-US" dirty="0" smtClean="0">
                <a:latin typeface="Times New Roman" pitchFamily="18" charset="0"/>
                <a:cs typeface="Times New Roman" pitchFamily="18" charset="0"/>
              </a:rPr>
              <a:t>. They are termed as </a:t>
            </a:r>
            <a:r>
              <a:rPr lang="en-US" dirty="0" err="1" smtClean="0">
                <a:latin typeface="Times New Roman" pitchFamily="18" charset="0"/>
                <a:cs typeface="Times New Roman" pitchFamily="18" charset="0"/>
              </a:rPr>
              <a:t>condylomata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lata</a:t>
            </a:r>
            <a:r>
              <a:rPr lang="en-US" dirty="0" smtClean="0">
                <a:latin typeface="Times New Roman" pitchFamily="18" charset="0"/>
                <a:cs typeface="Times New Roman" pitchFamily="18" charset="0"/>
              </a:rPr>
              <a:t> and are extremely infectious.</a:t>
            </a:r>
          </a:p>
          <a:p>
            <a:pPr marL="0" indent="0">
              <a:buNone/>
            </a:pPr>
            <a:r>
              <a:rPr lang="en-US" dirty="0" smtClean="0">
                <a:latin typeface="Times New Roman" pitchFamily="18" charset="0"/>
                <a:cs typeface="Times New Roman" pitchFamily="18" charset="0"/>
              </a:rPr>
              <a:t>g) The hair falls out in patches, leaving a “moth eaten” appearance (alopecia).</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6643299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latin typeface="Times New Roman" pitchFamily="18" charset="0"/>
                <a:cs typeface="Times New Roman" pitchFamily="18" charset="0"/>
              </a:rPr>
              <a:t>	d) </a:t>
            </a:r>
            <a:r>
              <a:rPr lang="en-US" dirty="0" err="1" smtClean="0">
                <a:latin typeface="Times New Roman" pitchFamily="18" charset="0"/>
                <a:cs typeface="Times New Roman" pitchFamily="18" charset="0"/>
              </a:rPr>
              <a:t>Chancroid</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e) Granuloma </a:t>
            </a:r>
            <a:r>
              <a:rPr lang="en-US" dirty="0" err="1" smtClean="0">
                <a:latin typeface="Times New Roman" pitchFamily="18" charset="0"/>
                <a:cs typeface="Times New Roman" pitchFamily="18" charset="0"/>
              </a:rPr>
              <a:t>inguinale</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f) </a:t>
            </a:r>
            <a:r>
              <a:rPr lang="en-US" dirty="0" err="1" smtClean="0">
                <a:latin typeface="Times New Roman" pitchFamily="18" charset="0"/>
                <a:cs typeface="Times New Roman" pitchFamily="18" charset="0"/>
              </a:rPr>
              <a:t>Lumphogranuloma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venereum</a:t>
            </a:r>
            <a:r>
              <a:rPr lang="en-US" dirty="0" smtClean="0">
                <a:latin typeface="Times New Roman" pitchFamily="18" charset="0"/>
                <a:cs typeface="Times New Roman" pitchFamily="18" charset="0"/>
              </a:rPr>
              <a:t> (LGV)</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51648480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solidFill>
                  <a:schemeClr val="tx2"/>
                </a:solidFill>
                <a:latin typeface="Times New Roman" pitchFamily="18" charset="0"/>
                <a:cs typeface="Times New Roman" pitchFamily="18" charset="0"/>
              </a:rPr>
              <a:t>3. Late or Tertiary syphilis</a:t>
            </a:r>
          </a:p>
          <a:p>
            <a:pPr>
              <a:buFont typeface="Wingdings" pitchFamily="2" charset="2"/>
              <a:buChar char="Ø"/>
            </a:pPr>
            <a:r>
              <a:rPr lang="en-US" dirty="0" smtClean="0">
                <a:latin typeface="Times New Roman" pitchFamily="18" charset="0"/>
                <a:cs typeface="Times New Roman" pitchFamily="18" charset="0"/>
              </a:rPr>
              <a:t>In latent syphilis all symptoms &amp; signs of active infection disappear &amp; the patient appears normal.</a:t>
            </a:r>
          </a:p>
          <a:p>
            <a:pPr>
              <a:buFont typeface="Wingdings" pitchFamily="2" charset="2"/>
              <a:buChar char="Ø"/>
            </a:pPr>
            <a:r>
              <a:rPr lang="en-US" dirty="0" smtClean="0">
                <a:latin typeface="Times New Roman" pitchFamily="18" charset="0"/>
                <a:cs typeface="Times New Roman" pitchFamily="18" charset="0"/>
              </a:rPr>
              <a:t>The clinical description of the lesions of the late syphilis may be divided into:</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a) Benign tertiary syphilis of the skin, bone 	&amp; viscera</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b) Cardiovascular syphilis</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c) </a:t>
            </a:r>
            <a:r>
              <a:rPr lang="en-US" dirty="0" err="1">
                <a:latin typeface="Times New Roman" pitchFamily="18" charset="0"/>
                <a:cs typeface="Times New Roman" pitchFamily="18" charset="0"/>
              </a:rPr>
              <a:t>N</a:t>
            </a:r>
            <a:r>
              <a:rPr lang="en-US" dirty="0" err="1" smtClean="0">
                <a:latin typeface="Times New Roman" pitchFamily="18" charset="0"/>
                <a:cs typeface="Times New Roman" pitchFamily="18" charset="0"/>
              </a:rPr>
              <a:t>eurosyphilis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33314683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514350" indent="-514350">
              <a:buAutoNum type="alphaLcParenR"/>
            </a:pPr>
            <a:r>
              <a:rPr lang="en-US" i="1" dirty="0" smtClean="0">
                <a:solidFill>
                  <a:srgbClr val="C00000"/>
                </a:solidFill>
                <a:latin typeface="Times New Roman" pitchFamily="18" charset="0"/>
                <a:cs typeface="Times New Roman" pitchFamily="18" charset="0"/>
              </a:rPr>
              <a:t>Benign tertiary syphilis</a:t>
            </a:r>
          </a:p>
          <a:p>
            <a:pPr>
              <a:buFont typeface="Wingdings" pitchFamily="2" charset="2"/>
              <a:buChar char="Ø"/>
            </a:pPr>
            <a:r>
              <a:rPr lang="en-US" dirty="0" smtClean="0">
                <a:latin typeface="Times New Roman" pitchFamily="18" charset="0"/>
                <a:cs typeface="Times New Roman" pitchFamily="18" charset="0"/>
              </a:rPr>
              <a:t>Lesions usually develop within 3-10 </a:t>
            </a:r>
            <a:r>
              <a:rPr lang="en-US" dirty="0" err="1" smtClean="0">
                <a:latin typeface="Times New Roman" pitchFamily="18" charset="0"/>
                <a:cs typeface="Times New Roman" pitchFamily="18" charset="0"/>
              </a:rPr>
              <a:t>yrs</a:t>
            </a:r>
            <a:r>
              <a:rPr lang="en-US" dirty="0" smtClean="0">
                <a:latin typeface="Times New Roman" pitchFamily="18" charset="0"/>
                <a:cs typeface="Times New Roman" pitchFamily="18" charset="0"/>
              </a:rPr>
              <a:t> of infection.</a:t>
            </a:r>
          </a:p>
          <a:p>
            <a:pPr>
              <a:buFont typeface="Wingdings" pitchFamily="2" charset="2"/>
              <a:buChar char="Ø"/>
            </a:pPr>
            <a:r>
              <a:rPr lang="en-US" dirty="0" smtClean="0">
                <a:latin typeface="Times New Roman" pitchFamily="18" charset="0"/>
                <a:cs typeface="Times New Roman" pitchFamily="18" charset="0"/>
              </a:rPr>
              <a:t>The typical lesion is a “</a:t>
            </a:r>
            <a:r>
              <a:rPr lang="en-US" dirty="0" err="1" smtClean="0">
                <a:latin typeface="Times New Roman" pitchFamily="18" charset="0"/>
                <a:cs typeface="Times New Roman" pitchFamily="18" charset="0"/>
              </a:rPr>
              <a:t>gumma</a:t>
            </a:r>
            <a:r>
              <a:rPr lang="en-US" dirty="0" smtClean="0">
                <a:latin typeface="Times New Roman" pitchFamily="18" charset="0"/>
                <a:cs typeface="Times New Roman" pitchFamily="18" charset="0"/>
              </a:rPr>
              <a:t>” which is a chronic granulomatous reaction.</a:t>
            </a:r>
          </a:p>
          <a:p>
            <a:pPr>
              <a:buFont typeface="Wingdings" pitchFamily="2" charset="2"/>
              <a:buChar char="Ø"/>
            </a:pPr>
            <a:r>
              <a:rPr lang="en-US" dirty="0" smtClean="0">
                <a:latin typeface="Times New Roman" pitchFamily="18" charset="0"/>
                <a:cs typeface="Times New Roman" pitchFamily="18" charset="0"/>
              </a:rPr>
              <a:t>The </a:t>
            </a:r>
            <a:r>
              <a:rPr lang="en-US" dirty="0" err="1" smtClean="0">
                <a:latin typeface="Times New Roman" pitchFamily="18" charset="0"/>
                <a:cs typeface="Times New Roman" pitchFamily="18" charset="0"/>
              </a:rPr>
              <a:t>gummas</a:t>
            </a:r>
            <a:r>
              <a:rPr lang="en-US" dirty="0" smtClean="0">
                <a:latin typeface="Times New Roman" pitchFamily="18" charset="0"/>
                <a:cs typeface="Times New Roman" pitchFamily="18" charset="0"/>
              </a:rPr>
              <a:t> may increase in size slowly, after which they gradually heal leaving scars of tissue destruction ( typical tissue paper scars) usually in the palate, nasal septum, pharynx &amp; larynx, leading to perforation of the palate or septum.</a:t>
            </a:r>
          </a:p>
          <a:p>
            <a:pPr>
              <a:buFont typeface="Wingdings" pitchFamily="2" charset="2"/>
              <a:buChar char="Ø"/>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076875842"/>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 typeface="Wingdings" pitchFamily="2" charset="2"/>
              <a:buChar char="Ø"/>
            </a:pPr>
            <a:r>
              <a:rPr lang="en-US" dirty="0" smtClean="0">
                <a:latin typeface="Times New Roman" pitchFamily="18" charset="0"/>
                <a:cs typeface="Times New Roman" pitchFamily="18" charset="0"/>
              </a:rPr>
              <a:t>They can result in a carcinoma.</a:t>
            </a:r>
          </a:p>
          <a:p>
            <a:pPr>
              <a:buFont typeface="Wingdings" pitchFamily="2" charset="2"/>
              <a:buChar char="Ø"/>
            </a:pPr>
            <a:r>
              <a:rPr lang="en-US" dirty="0" smtClean="0">
                <a:latin typeface="Times New Roman" pitchFamily="18" charset="0"/>
                <a:cs typeface="Times New Roman" pitchFamily="18" charset="0"/>
              </a:rPr>
              <a:t>Benign tertiary syphilis of the bones results in either </a:t>
            </a:r>
            <a:r>
              <a:rPr lang="en-US" dirty="0" err="1" smtClean="0">
                <a:latin typeface="Times New Roman" pitchFamily="18" charset="0"/>
                <a:cs typeface="Times New Roman" pitchFamily="18" charset="0"/>
              </a:rPr>
              <a:t>periostitis</a:t>
            </a:r>
            <a:r>
              <a:rPr lang="en-US" dirty="0" smtClean="0">
                <a:latin typeface="Times New Roman" pitchFamily="18" charset="0"/>
                <a:cs typeface="Times New Roman" pitchFamily="18" charset="0"/>
              </a:rPr>
              <a:t> or </a:t>
            </a:r>
            <a:r>
              <a:rPr lang="en-US" dirty="0" err="1" smtClean="0">
                <a:latin typeface="Times New Roman" pitchFamily="18" charset="0"/>
                <a:cs typeface="Times New Roman" pitchFamily="18" charset="0"/>
              </a:rPr>
              <a:t>osteitis</a:t>
            </a:r>
            <a:r>
              <a:rPr lang="en-US" dirty="0" smtClean="0">
                <a:latin typeface="Times New Roman" pitchFamily="18" charset="0"/>
                <a:cs typeface="Times New Roman" pitchFamily="18" charset="0"/>
              </a:rPr>
              <a:t> with destruction.. The patient complain of a deep, boring pain, characteristically worse at night.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416677314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i="1" dirty="0" smtClean="0">
                <a:solidFill>
                  <a:srgbClr val="FF0000"/>
                </a:solidFill>
                <a:latin typeface="Times New Roman" pitchFamily="18" charset="0"/>
                <a:cs typeface="Times New Roman" pitchFamily="18" charset="0"/>
              </a:rPr>
              <a:t>b) Cardiovascular syphilis</a:t>
            </a:r>
          </a:p>
          <a:p>
            <a:pPr>
              <a:buFont typeface="Wingdings" pitchFamily="2" charset="2"/>
              <a:buChar char="Ø"/>
            </a:pPr>
            <a:r>
              <a:rPr lang="en-US" dirty="0" smtClean="0">
                <a:latin typeface="Times New Roman" pitchFamily="18" charset="0"/>
                <a:cs typeface="Times New Roman" pitchFamily="18" charset="0"/>
              </a:rPr>
              <a:t>Common in men than women</a:t>
            </a:r>
          </a:p>
          <a:p>
            <a:pPr>
              <a:buFont typeface="Wingdings" pitchFamily="2" charset="2"/>
              <a:buChar char="Ø"/>
            </a:pPr>
            <a:r>
              <a:rPr lang="en-US" dirty="0" smtClean="0">
                <a:latin typeface="Times New Roman" pitchFamily="18" charset="0"/>
                <a:cs typeface="Times New Roman" pitchFamily="18" charset="0"/>
              </a:rPr>
              <a:t>The inflammatory process takes longest to manifest in the CVS &amp; CNS (10-40 years)</a:t>
            </a:r>
          </a:p>
          <a:p>
            <a:pPr>
              <a:buFont typeface="Wingdings" pitchFamily="2" charset="2"/>
              <a:buChar char="Ø"/>
            </a:pPr>
            <a:r>
              <a:rPr lang="en-US" dirty="0" smtClean="0">
                <a:latin typeface="Times New Roman" pitchFamily="18" charset="0"/>
                <a:cs typeface="Times New Roman" pitchFamily="18" charset="0"/>
              </a:rPr>
              <a:t>Patients will present with symptoms of CNS.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78796900"/>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marL="0" indent="0">
              <a:buNone/>
            </a:pPr>
            <a:r>
              <a:rPr lang="en-US" i="1" dirty="0" smtClean="0">
                <a:solidFill>
                  <a:srgbClr val="FF0000"/>
                </a:solidFill>
                <a:latin typeface="Times New Roman" pitchFamily="18" charset="0"/>
                <a:cs typeface="Times New Roman" pitchFamily="18" charset="0"/>
              </a:rPr>
              <a:t>c) </a:t>
            </a:r>
            <a:r>
              <a:rPr lang="en-US" i="1" dirty="0" err="1" smtClean="0">
                <a:solidFill>
                  <a:srgbClr val="FF0000"/>
                </a:solidFill>
                <a:latin typeface="Times New Roman" pitchFamily="18" charset="0"/>
                <a:cs typeface="Times New Roman" pitchFamily="18" charset="0"/>
              </a:rPr>
              <a:t>Neurosyphilis</a:t>
            </a:r>
            <a:endParaRPr lang="en-US" i="1" dirty="0" smtClean="0">
              <a:solidFill>
                <a:srgbClr val="FF0000"/>
              </a:solidFill>
              <a:latin typeface="Times New Roman" pitchFamily="18" charset="0"/>
              <a:cs typeface="Times New Roman" pitchFamily="18" charset="0"/>
            </a:endParaRPr>
          </a:p>
          <a:p>
            <a:pPr>
              <a:buFont typeface="Wingdings" pitchFamily="2" charset="2"/>
              <a:buChar char="Ø"/>
            </a:pPr>
            <a:r>
              <a:rPr lang="en-US" dirty="0" smtClean="0">
                <a:latin typeface="Times New Roman" pitchFamily="18" charset="0"/>
                <a:cs typeface="Times New Roman" pitchFamily="18" charset="0"/>
              </a:rPr>
              <a:t>When the cerebral cortex is principally involved the following occurs:</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a) Headache </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b) Dizziness</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c) Poor concentration</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d) Lassitude</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e) Insomnia</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f) Neck stiffness</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g) Blurred vision</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77514943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buFont typeface="Wingdings" pitchFamily="2" charset="2"/>
              <a:buChar char="Ø"/>
            </a:pPr>
            <a:r>
              <a:rPr lang="en-US" dirty="0" smtClean="0">
                <a:latin typeface="Times New Roman" pitchFamily="18" charset="0"/>
                <a:cs typeface="Times New Roman" pitchFamily="18" charset="0"/>
              </a:rPr>
              <a:t>There may be mental confusion, </a:t>
            </a:r>
            <a:r>
              <a:rPr lang="en-US" dirty="0" err="1" smtClean="0">
                <a:latin typeface="Times New Roman" pitchFamily="18" charset="0"/>
                <a:cs typeface="Times New Roman" pitchFamily="18" charset="0"/>
              </a:rPr>
              <a:t>epileptiform</a:t>
            </a:r>
            <a:r>
              <a:rPr lang="en-US" dirty="0" smtClean="0">
                <a:latin typeface="Times New Roman" pitchFamily="18" charset="0"/>
                <a:cs typeface="Times New Roman" pitchFamily="18" charset="0"/>
              </a:rPr>
              <a:t> attacks &amp; mono or hemiplegia.</a:t>
            </a:r>
          </a:p>
          <a:p>
            <a:pPr>
              <a:buFont typeface="Wingdings" pitchFamily="2" charset="2"/>
              <a:buChar char="Ø"/>
            </a:pPr>
            <a:r>
              <a:rPr lang="en-US" dirty="0" smtClean="0">
                <a:latin typeface="Times New Roman" pitchFamily="18" charset="0"/>
                <a:cs typeface="Times New Roman" pitchFamily="18" charset="0"/>
              </a:rPr>
              <a:t>The onset is usually insidious &amp; may be manifested by a change in </a:t>
            </a:r>
            <a:r>
              <a:rPr lang="en-US" dirty="0" err="1" smtClean="0">
                <a:latin typeface="Times New Roman" pitchFamily="18" charset="0"/>
                <a:cs typeface="Times New Roman" pitchFamily="18" charset="0"/>
              </a:rPr>
              <a:t>behaviour</a:t>
            </a:r>
            <a:r>
              <a:rPr lang="en-US" dirty="0" smtClean="0">
                <a:latin typeface="Times New Roman" pitchFamily="18" charset="0"/>
                <a:cs typeface="Times New Roman" pitchFamily="18" charset="0"/>
              </a:rPr>
              <a:t>.</a:t>
            </a:r>
          </a:p>
          <a:p>
            <a:pPr>
              <a:buFont typeface="Wingdings" pitchFamily="2" charset="2"/>
              <a:buChar char="Ø"/>
            </a:pPr>
            <a:r>
              <a:rPr lang="en-US" dirty="0" smtClean="0">
                <a:latin typeface="Times New Roman" pitchFamily="18" charset="0"/>
                <a:cs typeface="Times New Roman" pitchFamily="18" charset="0"/>
              </a:rPr>
              <a:t>The patient becomes irritable, concentration becomes difficult, and memory deteriorates,, </a:t>
            </a:r>
            <a:r>
              <a:rPr lang="en-US" dirty="0" err="1" smtClean="0">
                <a:latin typeface="Times New Roman" pitchFamily="18" charset="0"/>
                <a:cs typeface="Times New Roman" pitchFamily="18" charset="0"/>
              </a:rPr>
              <a:t>behaviour</a:t>
            </a:r>
            <a:r>
              <a:rPr lang="en-US" dirty="0" smtClean="0">
                <a:latin typeface="Times New Roman" pitchFamily="18" charset="0"/>
                <a:cs typeface="Times New Roman" pitchFamily="18" charset="0"/>
              </a:rPr>
              <a:t> deteriorates, </a:t>
            </a:r>
            <a:r>
              <a:rPr lang="en-US" dirty="0" err="1" smtClean="0">
                <a:latin typeface="Times New Roman" pitchFamily="18" charset="0"/>
                <a:cs typeface="Times New Roman" pitchFamily="18" charset="0"/>
              </a:rPr>
              <a:t>judgement</a:t>
            </a:r>
            <a:r>
              <a:rPr lang="en-US" dirty="0" smtClean="0">
                <a:latin typeface="Times New Roman" pitchFamily="18" charset="0"/>
                <a:cs typeface="Times New Roman" pitchFamily="18" charset="0"/>
              </a:rPr>
              <a:t> becomes defective and the general appearance becomes shabby, unkempt &amp; dirty</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456239062"/>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 typeface="Wingdings" pitchFamily="2" charset="2"/>
              <a:buChar char="Ø"/>
            </a:pPr>
            <a:r>
              <a:rPr lang="en-US" dirty="0" smtClean="0">
                <a:latin typeface="Times New Roman" pitchFamily="18" charset="0"/>
                <a:cs typeface="Times New Roman" pitchFamily="18" charset="0"/>
              </a:rPr>
              <a:t>Emotional instability leads to frequent weeping &amp; temper tantrums.</a:t>
            </a:r>
          </a:p>
          <a:p>
            <a:pPr>
              <a:buFont typeface="Wingdings" pitchFamily="2" charset="2"/>
              <a:buChar char="Ø"/>
            </a:pPr>
            <a:r>
              <a:rPr lang="en-US" dirty="0" smtClean="0">
                <a:latin typeface="Times New Roman" pitchFamily="18" charset="0"/>
                <a:cs typeface="Times New Roman" pitchFamily="18" charset="0"/>
              </a:rPr>
              <a:t>Physical signs include tremors of the mouth, tongue, outstretched hands &amp; whole body</a:t>
            </a:r>
          </a:p>
          <a:p>
            <a:pPr>
              <a:buFont typeface="Wingdings" pitchFamily="2" charset="2"/>
              <a:buChar char="Ø"/>
            </a:pPr>
            <a:r>
              <a:rPr lang="en-US" dirty="0" smtClean="0">
                <a:latin typeface="Times New Roman" pitchFamily="18" charset="0"/>
                <a:cs typeface="Times New Roman" pitchFamily="18" charset="0"/>
              </a:rPr>
              <a:t>Tests of the mental status may reveal impairment of memory &amp; intellectual function.</a:t>
            </a:r>
          </a:p>
          <a:p>
            <a:pPr>
              <a:buFont typeface="Wingdings" pitchFamily="2" charset="2"/>
              <a:buChar char="Ø"/>
            </a:pPr>
            <a:r>
              <a:rPr lang="en-US" dirty="0" smtClean="0">
                <a:latin typeface="Times New Roman" pitchFamily="18" charset="0"/>
                <a:cs typeface="Times New Roman" pitchFamily="18" charset="0"/>
              </a:rPr>
              <a:t>Handwriting is usually shaky &amp; illegible.</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46200778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Times New Roman" pitchFamily="18" charset="0"/>
                <a:cs typeface="Times New Roman" pitchFamily="18" charset="0"/>
              </a:rPr>
              <a:t>DIAGNOSIS</a:t>
            </a:r>
            <a:endParaRPr lang="en-US"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Font typeface="Wingdings" pitchFamily="2" charset="2"/>
              <a:buChar char="Ø"/>
            </a:pPr>
            <a:r>
              <a:rPr lang="en-US" dirty="0" smtClean="0">
                <a:latin typeface="Times New Roman" pitchFamily="18" charset="0"/>
                <a:cs typeface="Times New Roman" pitchFamily="18" charset="0"/>
              </a:rPr>
              <a:t>Diagnostic studies should include</a:t>
            </a:r>
          </a:p>
          <a:p>
            <a:pPr marL="514350" indent="-514350">
              <a:buAutoNum type="alphaLcParenR"/>
            </a:pPr>
            <a:r>
              <a:rPr lang="en-US" dirty="0" smtClean="0">
                <a:latin typeface="Times New Roman" pitchFamily="18" charset="0"/>
                <a:cs typeface="Times New Roman" pitchFamily="18" charset="0"/>
              </a:rPr>
              <a:t>A thorough clinical history</a:t>
            </a:r>
          </a:p>
          <a:p>
            <a:pPr marL="514350" indent="-514350">
              <a:buAutoNum type="alphaLcParenR"/>
            </a:pPr>
            <a:r>
              <a:rPr lang="en-US" dirty="0" smtClean="0">
                <a:latin typeface="Times New Roman" pitchFamily="18" charset="0"/>
                <a:cs typeface="Times New Roman" pitchFamily="18" charset="0"/>
              </a:rPr>
              <a:t>A thorough physical examination</a:t>
            </a:r>
          </a:p>
          <a:p>
            <a:pPr marL="514350" indent="-514350">
              <a:buAutoNum type="alphaLcParenR"/>
            </a:pPr>
            <a:r>
              <a:rPr lang="en-US" dirty="0" smtClean="0">
                <a:latin typeface="Times New Roman" pitchFamily="18" charset="0"/>
                <a:cs typeface="Times New Roman" pitchFamily="18" charset="0"/>
              </a:rPr>
              <a:t>Serological tests e.g.</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i) Non-specific screening or standard non-		</a:t>
            </a:r>
            <a:r>
              <a:rPr lang="en-US" dirty="0" err="1" smtClean="0">
                <a:latin typeface="Times New Roman" pitchFamily="18" charset="0"/>
                <a:cs typeface="Times New Roman" pitchFamily="18" charset="0"/>
              </a:rPr>
              <a:t>treponemal</a:t>
            </a:r>
            <a:r>
              <a:rPr lang="en-US" dirty="0" smtClean="0">
                <a:latin typeface="Times New Roman" pitchFamily="18" charset="0"/>
                <a:cs typeface="Times New Roman" pitchFamily="18" charset="0"/>
              </a:rPr>
              <a:t> tests</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ii) Specific or </a:t>
            </a:r>
            <a:r>
              <a:rPr lang="en-US" dirty="0" err="1" smtClean="0">
                <a:latin typeface="Times New Roman" pitchFamily="18" charset="0"/>
                <a:cs typeface="Times New Roman" pitchFamily="18" charset="0"/>
              </a:rPr>
              <a:t>treponemal</a:t>
            </a:r>
            <a:r>
              <a:rPr lang="en-US" dirty="0" smtClean="0">
                <a:latin typeface="Times New Roman" pitchFamily="18" charset="0"/>
                <a:cs typeface="Times New Roman" pitchFamily="18" charset="0"/>
              </a:rPr>
              <a:t> tests </a:t>
            </a:r>
            <a:r>
              <a:rPr lang="en-US" dirty="0">
                <a:latin typeface="Times New Roman" pitchFamily="18" charset="0"/>
                <a:cs typeface="Times New Roman" pitchFamily="18" charset="0"/>
              </a:rPr>
              <a:t>for anti-		</a:t>
            </a:r>
            <a:r>
              <a:rPr lang="en-US" dirty="0" err="1">
                <a:latin typeface="Times New Roman" pitchFamily="18" charset="0"/>
                <a:cs typeface="Times New Roman" pitchFamily="18" charset="0"/>
              </a:rPr>
              <a:t>treponemal</a:t>
            </a:r>
            <a:r>
              <a:rPr lang="en-US" dirty="0">
                <a:latin typeface="Times New Roman" pitchFamily="18" charset="0"/>
                <a:cs typeface="Times New Roman" pitchFamily="18" charset="0"/>
              </a:rPr>
              <a:t> antibodies</a:t>
            </a:r>
          </a:p>
        </p:txBody>
      </p:sp>
    </p:spTree>
    <p:extLst>
      <p:ext uri="{BB962C8B-B14F-4D97-AF65-F5344CB8AC3E}">
        <p14:creationId xmlns:p14="http://schemas.microsoft.com/office/powerpoint/2010/main" val="66837288"/>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latin typeface="Times New Roman" pitchFamily="18" charset="0"/>
                <a:cs typeface="Times New Roman" pitchFamily="18" charset="0"/>
              </a:rPr>
              <a:t>d) The specific tests most frequently used is the Venereal Diseases Research Laboratory (VDRL)</a:t>
            </a:r>
          </a:p>
          <a:p>
            <a:pPr>
              <a:buFont typeface="Wingdings" pitchFamily="2" charset="2"/>
              <a:buChar char="Ø"/>
            </a:pPr>
            <a:r>
              <a:rPr lang="en-US" dirty="0" smtClean="0">
                <a:latin typeface="Times New Roman" pitchFamily="18" charset="0"/>
                <a:cs typeface="Times New Roman" pitchFamily="18" charset="0"/>
              </a:rPr>
              <a:t>Other specific tests include</a:t>
            </a:r>
          </a:p>
          <a:p>
            <a:pPr marL="514350" indent="-514350">
              <a:buAutoNum type="alphaLcParenR"/>
            </a:pPr>
            <a:r>
              <a:rPr lang="en-US" dirty="0" smtClean="0">
                <a:latin typeface="Times New Roman" pitchFamily="18" charset="0"/>
                <a:cs typeface="Times New Roman" pitchFamily="18" charset="0"/>
              </a:rPr>
              <a:t>Fluorescent </a:t>
            </a:r>
            <a:r>
              <a:rPr lang="en-US" dirty="0" err="1" smtClean="0">
                <a:latin typeface="Times New Roman" pitchFamily="18" charset="0"/>
                <a:cs typeface="Times New Roman" pitchFamily="18" charset="0"/>
              </a:rPr>
              <a:t>Treponemal</a:t>
            </a:r>
            <a:r>
              <a:rPr lang="en-US" dirty="0" smtClean="0">
                <a:latin typeface="Times New Roman" pitchFamily="18" charset="0"/>
                <a:cs typeface="Times New Roman" pitchFamily="18" charset="0"/>
              </a:rPr>
              <a:t> Antibody (FTA-ABS) tests</a:t>
            </a:r>
          </a:p>
          <a:p>
            <a:pPr marL="514350" indent="-514350">
              <a:buAutoNum type="alphaLcParenR"/>
            </a:pPr>
            <a:r>
              <a:rPr lang="en-US" dirty="0" err="1" smtClean="0">
                <a:latin typeface="Times New Roman" pitchFamily="18" charset="0"/>
                <a:cs typeface="Times New Roman" pitchFamily="18" charset="0"/>
              </a:rPr>
              <a:t>Treponemal</a:t>
            </a:r>
            <a:r>
              <a:rPr lang="en-US" dirty="0" smtClean="0">
                <a:latin typeface="Times New Roman" pitchFamily="18" charset="0"/>
                <a:cs typeface="Times New Roman" pitchFamily="18" charset="0"/>
              </a:rPr>
              <a:t> Immobilization (TPI) tests</a:t>
            </a:r>
          </a:p>
          <a:p>
            <a:pPr marL="514350" indent="-514350">
              <a:buAutoNum type="alphaLcParenR"/>
            </a:pPr>
            <a:r>
              <a:rPr lang="en-US" dirty="0" err="1" smtClean="0">
                <a:latin typeface="Times New Roman" pitchFamily="18" charset="0"/>
                <a:cs typeface="Times New Roman" pitchFamily="18" charset="0"/>
              </a:rPr>
              <a:t>Treponema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Pallidum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Haemagglutination</a:t>
            </a:r>
            <a:r>
              <a:rPr lang="en-US" dirty="0" smtClean="0">
                <a:latin typeface="Times New Roman" pitchFamily="18" charset="0"/>
                <a:cs typeface="Times New Roman" pitchFamily="18" charset="0"/>
              </a:rPr>
              <a:t> (TPHA) tests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54924696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latin typeface="Times New Roman" pitchFamily="18" charset="0"/>
                <a:cs typeface="Times New Roman" pitchFamily="18" charset="0"/>
              </a:rPr>
              <a:t>e) Complement fixation tests e.g.</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i) </a:t>
            </a:r>
            <a:r>
              <a:rPr lang="en-US" dirty="0" err="1" smtClean="0">
                <a:latin typeface="Times New Roman" pitchFamily="18" charset="0"/>
                <a:cs typeface="Times New Roman" pitchFamily="18" charset="0"/>
              </a:rPr>
              <a:t>Kolmer</a:t>
            </a:r>
            <a:r>
              <a:rPr lang="en-US" dirty="0" smtClean="0">
                <a:latin typeface="Times New Roman" pitchFamily="18" charset="0"/>
                <a:cs typeface="Times New Roman" pitchFamily="18" charset="0"/>
              </a:rPr>
              <a:t> test</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ii) Rapid Plasma </a:t>
            </a:r>
            <a:r>
              <a:rPr lang="en-US" dirty="0" err="1" smtClean="0">
                <a:latin typeface="Times New Roman" pitchFamily="18" charset="0"/>
                <a:cs typeface="Times New Roman" pitchFamily="18" charset="0"/>
              </a:rPr>
              <a:t>Reagin</a:t>
            </a:r>
            <a:r>
              <a:rPr lang="en-US" dirty="0" smtClean="0">
                <a:latin typeface="Times New Roman" pitchFamily="18" charset="0"/>
                <a:cs typeface="Times New Roman" pitchFamily="18" charset="0"/>
              </a:rPr>
              <a:t> (RPR) test.</a:t>
            </a:r>
          </a:p>
          <a:p>
            <a:pPr marL="0" indent="0">
              <a:buNone/>
            </a:pPr>
            <a:r>
              <a:rPr lang="en-US" dirty="0" smtClean="0">
                <a:latin typeface="Times New Roman" pitchFamily="18" charset="0"/>
                <a:cs typeface="Times New Roman" pitchFamily="18" charset="0"/>
              </a:rPr>
              <a:t>NB: The VDRL &amp; </a:t>
            </a:r>
            <a:r>
              <a:rPr lang="en-US" dirty="0" err="1" smtClean="0">
                <a:latin typeface="Times New Roman" pitchFamily="18" charset="0"/>
                <a:cs typeface="Times New Roman" pitchFamily="18" charset="0"/>
              </a:rPr>
              <a:t>Kolmer</a:t>
            </a:r>
            <a:r>
              <a:rPr lang="en-US" dirty="0" smtClean="0">
                <a:latin typeface="Times New Roman" pitchFamily="18" charset="0"/>
                <a:cs typeface="Times New Roman" pitchFamily="18" charset="0"/>
              </a:rPr>
              <a:t> tests become positive after 5-6 weeks</a:t>
            </a:r>
          </a:p>
          <a:p>
            <a:pPr marL="0" indent="0">
              <a:buNone/>
            </a:pPr>
            <a:r>
              <a:rPr lang="en-US" dirty="0" smtClean="0">
                <a:latin typeface="Times New Roman" pitchFamily="18" charset="0"/>
                <a:cs typeface="Times New Roman" pitchFamily="18" charset="0"/>
              </a:rPr>
              <a:t>All genital ulcers should be considered syphilis until proved otherwise</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8352600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1718</TotalTime>
  <Words>7106</Words>
  <Application>Microsoft Office PowerPoint</Application>
  <PresentationFormat>On-screen Show (4:3)</PresentationFormat>
  <Paragraphs>713</Paragraphs>
  <Slides>159</Slides>
  <Notes>0</Notes>
  <HiddenSlides>0</HiddenSlides>
  <MMClips>0</MMClips>
  <ScaleCrop>false</ScaleCrop>
  <HeadingPairs>
    <vt:vector size="4" baseType="variant">
      <vt:variant>
        <vt:lpstr>Theme</vt:lpstr>
      </vt:variant>
      <vt:variant>
        <vt:i4>1</vt:i4>
      </vt:variant>
      <vt:variant>
        <vt:lpstr>Slide Titles</vt:lpstr>
      </vt:variant>
      <vt:variant>
        <vt:i4>159</vt:i4>
      </vt:variant>
    </vt:vector>
  </HeadingPairs>
  <TitlesOfParts>
    <vt:vector size="160" baseType="lpstr">
      <vt:lpstr>Office Theme</vt:lpstr>
      <vt:lpstr>STIs</vt:lpstr>
      <vt:lpstr>SEXUALLY TRANSMITTED INFECTIONS</vt:lpstr>
      <vt:lpstr>PowerPoint Presentation</vt:lpstr>
      <vt:lpstr>Transmission </vt:lpstr>
      <vt:lpstr>Introduction </vt:lpstr>
      <vt:lpstr>PowerPoint Presentation</vt:lpstr>
      <vt:lpstr>Public Health Importance</vt:lpstr>
      <vt:lpstr>Classification of STIs</vt:lpstr>
      <vt:lpstr>PowerPoint Presentation</vt:lpstr>
      <vt:lpstr>PowerPoint Presentation</vt:lpstr>
      <vt:lpstr>Epidemiology </vt:lpstr>
      <vt:lpstr>PowerPoint Presentation</vt:lpstr>
      <vt:lpstr>PowerPoint Presentation</vt:lpstr>
      <vt:lpstr>PowerPoint Presentation</vt:lpstr>
      <vt:lpstr>PowerPoint Presentation</vt:lpstr>
      <vt:lpstr>APPROACH TO PATIENTS WITH A SUSPECTED STI </vt:lpstr>
      <vt:lpstr>PowerPoint Presentation</vt:lpstr>
      <vt:lpstr>PowerPoint Presentation</vt:lpstr>
      <vt:lpstr>PowerPoint Presentation</vt:lpstr>
      <vt:lpstr>PRESENTING PROBLEMS IN MEN   </vt:lpstr>
      <vt:lpstr>PowerPoint Presentation</vt:lpstr>
      <vt:lpstr>PowerPoint Presentation</vt:lpstr>
      <vt:lpstr>DIFFERENTIAL DIAGNOSIS OF GENITAL ITCH AND/OR RASH IN MEN</vt:lpstr>
      <vt:lpstr>PowerPoint Presentation</vt:lpstr>
      <vt:lpstr>PowerPoint Presentation</vt:lpstr>
      <vt:lpstr>PowerPoint Presentation</vt:lpstr>
      <vt:lpstr>PowerPoint Presentation</vt:lpstr>
      <vt:lpstr>Penile herpes simplex infection</vt:lpstr>
      <vt:lpstr>PowerPoint Presentation</vt:lpstr>
      <vt:lpstr>PowerPoint Presentation</vt:lpstr>
      <vt:lpstr>PowerPoint Presentation</vt:lpstr>
      <vt:lpstr>PowerPoint Presentation</vt:lpstr>
      <vt:lpstr>PowerPoint Presentation</vt:lpstr>
      <vt:lpstr>PowerPoint Presentation</vt:lpstr>
      <vt:lpstr>PRESENTING PROBLEMS IN WOMEN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Infections that cause vaginal discharge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PREVENTION OF STI </vt:lpstr>
      <vt:lpstr>PowerPoint Presentation</vt:lpstr>
      <vt:lpstr>PowerPoint Presentation</vt:lpstr>
      <vt:lpstr>PowerPoint Presentation</vt:lpstr>
      <vt:lpstr>SEXUALLY TRANSMITTED BACTERIAL INFECTIONS </vt:lpstr>
      <vt:lpstr>PowerPoint Presentation</vt:lpstr>
      <vt:lpstr>Aetiology and pathophysiology</vt:lpstr>
      <vt:lpstr>PowerPoint Presentation</vt:lpstr>
      <vt:lpstr>PowerPoint Presentation</vt:lpstr>
      <vt:lpstr>CLASSIFICATION OF SYPHILIS (STAGES)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Congenital syphilis</vt:lpstr>
      <vt:lpstr>PowerPoint Presentation</vt:lpstr>
      <vt:lpstr>Signs and symptoms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DIAGNOSIS</vt:lpstr>
      <vt:lpstr>PowerPoint Presentation</vt:lpstr>
      <vt:lpstr>PowerPoint Presentation</vt:lpstr>
      <vt:lpstr>PowerPoint Presentation</vt:lpstr>
      <vt:lpstr>PowerPoint Presentation</vt:lpstr>
      <vt:lpstr>PowerPoint Presentation</vt:lpstr>
      <vt:lpstr>Signs and symptoms of congenital syphilis</vt:lpstr>
      <vt:lpstr>Management </vt:lpstr>
      <vt:lpstr>PowerPoint Presentation</vt:lpstr>
      <vt:lpstr>PowerPoint Presentation</vt:lpstr>
      <vt:lpstr>Treatment in pregnancy</vt:lpstr>
      <vt:lpstr>PowerPoint Presentation</vt:lpstr>
      <vt:lpstr>2. GONORRHOEA </vt:lpstr>
      <vt:lpstr>PowerPoint Presentation</vt:lpstr>
      <vt:lpstr>Clinical features </vt:lpstr>
      <vt:lpstr>PowerPoint Presentation</vt:lpstr>
      <vt:lpstr>PowerPoint Presentation</vt:lpstr>
      <vt:lpstr>PowerPoint Presentation</vt:lpstr>
      <vt:lpstr>PowerPoint Presentation</vt:lpstr>
      <vt:lpstr>TREATMENT OF UNCOMPLICATED ANOGENITAL GONORRHOEA</vt:lpstr>
      <vt:lpstr>PowerPoint Presentation</vt:lpstr>
      <vt:lpstr>PowerPoint Presentation</vt:lpstr>
      <vt:lpstr>PowerPoint Presentation</vt:lpstr>
      <vt:lpstr>PowerPoint Presentation</vt:lpstr>
      <vt:lpstr>PowerPoint Presentation</vt:lpstr>
      <vt:lpstr>PowerPoint Presentation</vt:lpstr>
      <vt:lpstr>Investigations</vt:lpstr>
      <vt:lpstr>Management of adults </vt:lpstr>
      <vt:lpstr>PowerPoint Presentation</vt:lpstr>
      <vt:lpstr>CHANCROID</vt:lpstr>
      <vt:lpstr>Signs and symptoms</vt:lpstr>
      <vt:lpstr>PowerPoint Presentation</vt:lpstr>
      <vt:lpstr>PowerPoint Presentation</vt:lpstr>
      <vt:lpstr>PowerPoint Presentation</vt:lpstr>
      <vt:lpstr>PowerPoint Presentation</vt:lpstr>
      <vt:lpstr>Diagnosis </vt:lpstr>
      <vt:lpstr>Treatment </vt:lpstr>
      <vt:lpstr>Complications </vt:lpstr>
      <vt:lpstr>LYMPHOGRANULOMA VENEREUM</vt:lpstr>
      <vt:lpstr>Signs &amp; Symptoms</vt:lpstr>
      <vt:lpstr>PowerPoint Presentation</vt:lpstr>
      <vt:lpstr>PowerPoint Presentation</vt:lpstr>
      <vt:lpstr>PowerPoint Presentation</vt:lpstr>
      <vt:lpstr>Diagnosis </vt:lpstr>
      <vt:lpstr>Treatment </vt:lpstr>
      <vt:lpstr>PowerPoint Presentation</vt:lpstr>
      <vt:lpstr>GENITAL DISCHARGES IN THE FEMALE</vt:lpstr>
      <vt:lpstr>PowerPoint Presentation</vt:lpstr>
      <vt:lpstr>Clinical features</vt:lpstr>
      <vt:lpstr>Investigations </vt:lpstr>
      <vt:lpstr>Management </vt:lpstr>
      <vt:lpstr>PowerPoint Presentation</vt:lpstr>
      <vt:lpstr>Clinical features</vt:lpstr>
      <vt:lpstr>PowerPoint Presentation</vt:lpstr>
      <vt:lpstr>Management </vt:lpstr>
      <vt:lpstr>3.Bacterial vaginosis</vt:lpstr>
      <vt:lpstr>Investigations </vt:lpstr>
      <vt:lpstr>Management </vt:lpstr>
      <vt:lpstr>Cervicitis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STIs</dc:title>
  <dc:creator>Hp</dc:creator>
  <cp:lastModifiedBy>Hp</cp:lastModifiedBy>
  <cp:revision>179</cp:revision>
  <dcterms:created xsi:type="dcterms:W3CDTF">2021-09-12T06:27:44Z</dcterms:created>
  <dcterms:modified xsi:type="dcterms:W3CDTF">2021-10-11T13:09:53Z</dcterms:modified>
</cp:coreProperties>
</file>