
<file path=[Content_Types].xml><?xml version="1.0" encoding="utf-8"?>
<Types xmlns="http://schemas.openxmlformats.org/package/2006/content-types">
  <Default Extension="tmp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5" r:id="rId10"/>
    <p:sldId id="264" r:id="rId11"/>
    <p:sldId id="266" r:id="rId12"/>
    <p:sldId id="267" r:id="rId13"/>
    <p:sldId id="268" r:id="rId14"/>
    <p:sldId id="269" r:id="rId15"/>
    <p:sldId id="270" r:id="rId16"/>
    <p:sldId id="273" r:id="rId17"/>
    <p:sldId id="274" r:id="rId18"/>
    <p:sldId id="275" r:id="rId19"/>
    <p:sldId id="276" r:id="rId20"/>
    <p:sldId id="277" r:id="rId21"/>
    <p:sldId id="278" r:id="rId2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75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04E7BE-22A1-47E0-A3A8-411756787076}" type="datetimeFigureOut">
              <a:rPr lang="en-US" smtClean="0"/>
              <a:t>11/10/2020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D4CCCF-9951-41BA-ABC7-94DC6526BBCE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202780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04E7BE-22A1-47E0-A3A8-411756787076}" type="datetimeFigureOut">
              <a:rPr lang="en-US" smtClean="0"/>
              <a:t>11/10/2020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D4CCCF-9951-41BA-ABC7-94DC6526BB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77472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04E7BE-22A1-47E0-A3A8-411756787076}" type="datetimeFigureOut">
              <a:rPr lang="en-US" smtClean="0"/>
              <a:t>11/10/2020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D4CCCF-9951-41BA-ABC7-94DC6526BB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94966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04E7BE-22A1-47E0-A3A8-411756787076}" type="datetimeFigureOut">
              <a:rPr lang="en-US" smtClean="0"/>
              <a:t>11/10/2020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D4CCCF-9951-41BA-ABC7-94DC6526BB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7473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04E7BE-22A1-47E0-A3A8-411756787076}" type="datetimeFigureOut">
              <a:rPr lang="en-US" smtClean="0"/>
              <a:t>11/10/2020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D4CCCF-9951-41BA-ABC7-94DC6526BBCE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496954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04E7BE-22A1-47E0-A3A8-411756787076}" type="datetimeFigureOut">
              <a:rPr lang="en-US" smtClean="0"/>
              <a:t>11/10/2020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D4CCCF-9951-41BA-ABC7-94DC6526BB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79921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04E7BE-22A1-47E0-A3A8-411756787076}" type="datetimeFigureOut">
              <a:rPr lang="en-US" smtClean="0"/>
              <a:t>11/10/2020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D4CCCF-9951-41BA-ABC7-94DC6526BB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16980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04E7BE-22A1-47E0-A3A8-411756787076}" type="datetimeFigureOut">
              <a:rPr lang="en-US" smtClean="0"/>
              <a:t>11/10/2020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D4CCCF-9951-41BA-ABC7-94DC6526BB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09434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04E7BE-22A1-47E0-A3A8-411756787076}" type="datetimeFigureOut">
              <a:rPr lang="en-US" smtClean="0"/>
              <a:t>11/10/2020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D4CCCF-9951-41BA-ABC7-94DC6526BB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73499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AF04E7BE-22A1-47E0-A3A8-411756787076}" type="datetimeFigureOut">
              <a:rPr lang="en-US" smtClean="0"/>
              <a:t>11/10/2020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0D4CCCF-9951-41BA-ABC7-94DC6526BB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4305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04E7BE-22A1-47E0-A3A8-411756787076}" type="datetimeFigureOut">
              <a:rPr lang="en-US" smtClean="0"/>
              <a:t>11/10/2020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D4CCCF-9951-41BA-ABC7-94DC6526BB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52485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AF04E7BE-22A1-47E0-A3A8-411756787076}" type="datetimeFigureOut">
              <a:rPr lang="en-US" smtClean="0"/>
              <a:t>11/10/2020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E0D4CCCF-9951-41BA-ABC7-94DC6526BBCE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542884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tmp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tmp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tmp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tmp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tmp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tmp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tmp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tmp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MAKING WAVES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MAKING WAVES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96739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MAKING WAVES</a:t>
            </a:r>
            <a:endParaRPr lang="en-US" dirty="0"/>
          </a:p>
        </p:txBody>
      </p:sp>
      <p:pic>
        <p:nvPicPr>
          <p:cNvPr id="4" name="Content Placeholder 3" descr="Screen Clippin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88473" y="1870364"/>
            <a:ext cx="9389691" cy="4294909"/>
          </a:xfrm>
        </p:spPr>
      </p:pic>
    </p:spTree>
    <p:extLst>
      <p:ext uri="{BB962C8B-B14F-4D97-AF65-F5344CB8AC3E}">
        <p14:creationId xmlns:p14="http://schemas.microsoft.com/office/powerpoint/2010/main" val="37891844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MAKING WAVES</a:t>
            </a:r>
            <a:endParaRPr lang="en-US" dirty="0"/>
          </a:p>
        </p:txBody>
      </p:sp>
      <p:pic>
        <p:nvPicPr>
          <p:cNvPr id="4" name="Content Placeholder 3" descr="Screen Clippin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8364" y="1939636"/>
            <a:ext cx="8750536" cy="4294909"/>
          </a:xfrm>
        </p:spPr>
      </p:pic>
    </p:spTree>
    <p:extLst>
      <p:ext uri="{BB962C8B-B14F-4D97-AF65-F5344CB8AC3E}">
        <p14:creationId xmlns:p14="http://schemas.microsoft.com/office/powerpoint/2010/main" val="12783171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MAKING WAVES</a:t>
            </a:r>
            <a:endParaRPr lang="en-US" dirty="0"/>
          </a:p>
        </p:txBody>
      </p:sp>
      <p:pic>
        <p:nvPicPr>
          <p:cNvPr id="4" name="Content Placeholder 3" descr="Screen Clippin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3674" y="1690689"/>
            <a:ext cx="7932120" cy="4530002"/>
          </a:xfrm>
        </p:spPr>
      </p:pic>
    </p:spTree>
    <p:extLst>
      <p:ext uri="{BB962C8B-B14F-4D97-AF65-F5344CB8AC3E}">
        <p14:creationId xmlns:p14="http://schemas.microsoft.com/office/powerpoint/2010/main" val="13222800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MAKING WAVES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3600" dirty="0" smtClean="0"/>
              <a:t>The final inscription of a depolarizing wave moving perpendicularly to a positive electrode is therefore a biphasic wave.</a:t>
            </a:r>
          </a:p>
          <a:p>
            <a:r>
              <a:rPr lang="en-US" sz="3600" dirty="0" smtClean="0"/>
              <a:t>What would the tracing look like if the recording electrode were placed over a section of pacemaker cells? </a:t>
            </a:r>
          </a:p>
          <a:p>
            <a:r>
              <a:rPr lang="en-US" sz="3600" dirty="0" smtClean="0"/>
              <a:t>The tracing would show a downward, negative deflection, since all the current is moving away from the origin where you are recording.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76520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MAKING WAVES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The effects of repolarization on the EKG are similar to those of depolarization, except that the charges are reversed. </a:t>
            </a:r>
          </a:p>
          <a:p>
            <a:r>
              <a:rPr lang="en-US" sz="3600" dirty="0" smtClean="0"/>
              <a:t>A wave of repolarization moving toward a positive electrode inscribes a negative deflection on the EKG. </a:t>
            </a:r>
          </a:p>
          <a:p>
            <a:r>
              <a:rPr lang="en-US" sz="3600" dirty="0" smtClean="0"/>
              <a:t>A wave of repolarization moving away from a positive electrode produces a positive deflection on the EKG. </a:t>
            </a:r>
          </a:p>
        </p:txBody>
      </p:sp>
    </p:spTree>
    <p:extLst>
      <p:ext uri="{BB962C8B-B14F-4D97-AF65-F5344CB8AC3E}">
        <p14:creationId xmlns:p14="http://schemas.microsoft.com/office/powerpoint/2010/main" val="36857788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MAKING WAVES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600" dirty="0"/>
              <a:t>A perpendicular wave produces a biphasic </a:t>
            </a:r>
            <a:r>
              <a:rPr lang="en-US" sz="3600" dirty="0" smtClean="0"/>
              <a:t>wave.</a:t>
            </a:r>
          </a:p>
          <a:p>
            <a:r>
              <a:rPr lang="en-US" sz="3600" dirty="0"/>
              <a:t>H</a:t>
            </a:r>
            <a:r>
              <a:rPr lang="en-US" sz="3600" dirty="0" smtClean="0"/>
              <a:t>owever</a:t>
            </a:r>
            <a:r>
              <a:rPr lang="en-US" sz="3600" dirty="0"/>
              <a:t>, the negative deflection of the biphasic wave now precedes the positive deflection</a:t>
            </a:r>
            <a:r>
              <a:rPr lang="en-US" dirty="0"/>
              <a:t>.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7506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MAKING WAVES</a:t>
            </a:r>
            <a:endParaRPr lang="en-US" dirty="0"/>
          </a:p>
        </p:txBody>
      </p:sp>
      <p:pic>
        <p:nvPicPr>
          <p:cNvPr id="4" name="Content Placeholder 3" descr="Screen Clippin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1382" y="1856509"/>
            <a:ext cx="9199417" cy="4128655"/>
          </a:xfrm>
        </p:spPr>
      </p:pic>
    </p:spTree>
    <p:extLst>
      <p:ext uri="{BB962C8B-B14F-4D97-AF65-F5344CB8AC3E}">
        <p14:creationId xmlns:p14="http://schemas.microsoft.com/office/powerpoint/2010/main" val="30157496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MAKING WAVES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3600" dirty="0" smtClean="0"/>
              <a:t>We can easily apply these concepts to the entire heart. </a:t>
            </a:r>
          </a:p>
          <a:p>
            <a:r>
              <a:rPr lang="en-US" sz="3600" dirty="0" smtClean="0"/>
              <a:t>Electrodes placed on the surface of the body will record waves of depolarization and repolarization as they sweep through the heart.</a:t>
            </a:r>
          </a:p>
          <a:p>
            <a:r>
              <a:rPr lang="en-US" sz="3600" dirty="0" smtClean="0"/>
              <a:t>If a wave of depolarization passing through the heart is moving toward a surface electrode, that electrode will record a positive deflection.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66202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MAKING WAVES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3600" dirty="0" smtClean="0"/>
              <a:t>If the wave of depolarization is moving away from the electrode, the electrode will record a negative deflection (electrode B). </a:t>
            </a:r>
          </a:p>
          <a:p>
            <a:r>
              <a:rPr lang="en-US" sz="3600" dirty="0" smtClean="0"/>
              <a:t>If the wave of depolarization is moving perpendicularly to the electrode, the electrode will record a biphasic wave (electrode C). </a:t>
            </a:r>
          </a:p>
          <a:p>
            <a:r>
              <a:rPr lang="en-US" sz="3600" dirty="0" smtClean="0"/>
              <a:t>The effects of repolarization are precisely the opposite of those </a:t>
            </a:r>
            <a:r>
              <a:rPr lang="en-US" sz="3600" smtClean="0"/>
              <a:t>of depolarization.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2576947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MAKING WAVES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3600" dirty="0" smtClean="0"/>
              <a:t>If the wave of depolarization is moving away from the electrode, the electrode will record a negative deflection (electrode B). </a:t>
            </a:r>
          </a:p>
          <a:p>
            <a:r>
              <a:rPr lang="en-US" sz="3600" dirty="0" smtClean="0"/>
              <a:t>If the wave of depolarization is moving perpendicularly to the electrode, the electrode will record a biphasic wave (electrode C). </a:t>
            </a:r>
          </a:p>
          <a:p>
            <a:r>
              <a:rPr lang="en-US" sz="3600" dirty="0" smtClean="0"/>
              <a:t>The effects of repolarization are precisely the opposite of those of depolarization.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40762499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MAKING WAVES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sz="3600" dirty="0" smtClean="0"/>
              <a:t>Electrodes can be placed anywhere on the surface of the body in order to record the heart's electrical activity. </a:t>
            </a:r>
          </a:p>
          <a:p>
            <a:r>
              <a:rPr lang="en-US" sz="3600"/>
              <a:t>W</a:t>
            </a:r>
            <a:r>
              <a:rPr lang="en-US" sz="3600" smtClean="0"/>
              <a:t>aves </a:t>
            </a:r>
            <a:r>
              <a:rPr lang="en-US" sz="3600" dirty="0" smtClean="0"/>
              <a:t>recorded by a positive electrode on the left arm look very different from those recorded by a positive electrode on the right arm (or right leg, left leg, etc.).</a:t>
            </a:r>
          </a:p>
          <a:p>
            <a:r>
              <a:rPr lang="en-US" sz="3600" dirty="0" smtClean="0"/>
              <a:t>A wave of depolarization moving toward a positive electrode causes a positive deflection on the EKG. </a:t>
            </a:r>
          </a:p>
        </p:txBody>
      </p:sp>
    </p:spTree>
    <p:extLst>
      <p:ext uri="{BB962C8B-B14F-4D97-AF65-F5344CB8AC3E}">
        <p14:creationId xmlns:p14="http://schemas.microsoft.com/office/powerpoint/2010/main" val="37680157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MAKING WAVES</a:t>
            </a:r>
            <a:endParaRPr lang="en-US" dirty="0"/>
          </a:p>
        </p:txBody>
      </p:sp>
      <p:pic>
        <p:nvPicPr>
          <p:cNvPr id="4" name="Content Placeholder 3" descr="Screen Clippin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1" y="1825625"/>
            <a:ext cx="9760526" cy="4353502"/>
          </a:xfrm>
        </p:spPr>
      </p:pic>
    </p:spTree>
    <p:extLst>
      <p:ext uri="{BB962C8B-B14F-4D97-AF65-F5344CB8AC3E}">
        <p14:creationId xmlns:p14="http://schemas.microsoft.com/office/powerpoint/2010/main" val="21033027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9600" dirty="0" smtClean="0"/>
              <a:t>THE END</a:t>
            </a:r>
            <a:endParaRPr lang="en-US" sz="9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sz="9600" dirty="0" smtClean="0"/>
              <a:t>THANK YOU</a:t>
            </a:r>
            <a:endParaRPr lang="en-US" sz="9600" dirty="0"/>
          </a:p>
        </p:txBody>
      </p:sp>
    </p:spTree>
    <p:extLst>
      <p:ext uri="{BB962C8B-B14F-4D97-AF65-F5344CB8AC3E}">
        <p14:creationId xmlns:p14="http://schemas.microsoft.com/office/powerpoint/2010/main" val="9574922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MAKING WAVES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600" dirty="0"/>
              <a:t>A wave of depolarization moving away from a positive electrode causes a negative deflection</a:t>
            </a:r>
            <a:r>
              <a:rPr lang="en-US" sz="3600" dirty="0" smtClean="0"/>
              <a:t>.</a:t>
            </a:r>
          </a:p>
          <a:p>
            <a:endParaRPr lang="en-US" sz="3600" dirty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19669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MAKING WAVES</a:t>
            </a:r>
            <a:endParaRPr lang="en-US" dirty="0"/>
          </a:p>
        </p:txBody>
      </p:sp>
      <p:pic>
        <p:nvPicPr>
          <p:cNvPr id="4" name="Content Placeholder 3" descr="Screen Clippin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801" y="2119745"/>
            <a:ext cx="8925468" cy="4073237"/>
          </a:xfrm>
        </p:spPr>
      </p:pic>
    </p:spTree>
    <p:extLst>
      <p:ext uri="{BB962C8B-B14F-4D97-AF65-F5344CB8AC3E}">
        <p14:creationId xmlns:p14="http://schemas.microsoft.com/office/powerpoint/2010/main" val="18933134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MAKING WAVES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The wave of depolarization is moving right to left.</a:t>
            </a:r>
          </a:p>
          <a:p>
            <a:r>
              <a:rPr lang="en-US" sz="3600" dirty="0"/>
              <a:t>T</a:t>
            </a:r>
            <a:r>
              <a:rPr lang="en-US" sz="3600" dirty="0" smtClean="0"/>
              <a:t>he electrode is placed so that the wave of depolarization is moving away from it. </a:t>
            </a:r>
          </a:p>
          <a:p>
            <a:r>
              <a:rPr lang="en-US" sz="3600" dirty="0" smtClean="0"/>
              <a:t>The EKG therefore records a negative deflection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9041507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MAKING WAVES</a:t>
            </a:r>
            <a:endParaRPr lang="en-US" dirty="0"/>
          </a:p>
        </p:txBody>
      </p:sp>
      <p:pic>
        <p:nvPicPr>
          <p:cNvPr id="4" name="Content Placeholder 3" descr="Screen Clippin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1383" y="1995055"/>
            <a:ext cx="9142834" cy="4059381"/>
          </a:xfrm>
        </p:spPr>
      </p:pic>
    </p:spTree>
    <p:extLst>
      <p:ext uri="{BB962C8B-B14F-4D97-AF65-F5344CB8AC3E}">
        <p14:creationId xmlns:p14="http://schemas.microsoft.com/office/powerpoint/2010/main" val="20291488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MAKING WAVES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3600" dirty="0" smtClean="0"/>
              <a:t>What will the EKG record if the positive electrode is placed in the middle of the cell?</a:t>
            </a:r>
          </a:p>
          <a:p>
            <a:r>
              <a:rPr lang="en-US" sz="3600" dirty="0" smtClean="0"/>
              <a:t>Initially, as the </a:t>
            </a:r>
            <a:r>
              <a:rPr lang="en-US" sz="3600" dirty="0" err="1" smtClean="0"/>
              <a:t>wavefront</a:t>
            </a:r>
            <a:r>
              <a:rPr lang="en-US" sz="3600" dirty="0" smtClean="0"/>
              <a:t> approaches the electrode, the EKG records a positive deflection.</a:t>
            </a:r>
          </a:p>
          <a:p>
            <a:r>
              <a:rPr lang="en-US" sz="3600" dirty="0" smtClean="0"/>
              <a:t>Then, at the precise moment that the wave reaches the electrode, the positive and negative charges are balanced and essentially cancel each other out. </a:t>
            </a:r>
          </a:p>
          <a:p>
            <a:r>
              <a:rPr lang="en-US" sz="3600" dirty="0" smtClean="0"/>
              <a:t>The EKG recording returns to baseline.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36243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MAKING WAVES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600" dirty="0" smtClean="0"/>
              <a:t>As the wave of depolarization recedes, a negative deflection is inscribed.</a:t>
            </a:r>
          </a:p>
          <a:p>
            <a:r>
              <a:rPr lang="en-US" sz="3600" dirty="0" smtClean="0"/>
              <a:t>The EKG finally returns to baseline once again when the entire muscle is depolarized.</a:t>
            </a:r>
          </a:p>
          <a:p>
            <a:endParaRPr lang="en-US" sz="3600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5568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MAKING WAVES</a:t>
            </a:r>
            <a:endParaRPr lang="en-US" dirty="0"/>
          </a:p>
        </p:txBody>
      </p:sp>
      <p:pic>
        <p:nvPicPr>
          <p:cNvPr id="4" name="Content Placeholder 3" descr="Screen Clippin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9927" y="1828801"/>
            <a:ext cx="7541998" cy="4419600"/>
          </a:xfrm>
        </p:spPr>
      </p:pic>
    </p:spTree>
    <p:extLst>
      <p:ext uri="{BB962C8B-B14F-4D97-AF65-F5344CB8AC3E}">
        <p14:creationId xmlns:p14="http://schemas.microsoft.com/office/powerpoint/2010/main" val="17305122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47</TotalTime>
  <Words>578</Words>
  <Application>Microsoft Office PowerPoint</Application>
  <PresentationFormat>Widescreen</PresentationFormat>
  <Paragraphs>58</Paragraphs>
  <Slides>21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4" baseType="lpstr">
      <vt:lpstr>Calibri</vt:lpstr>
      <vt:lpstr>Calibri Light</vt:lpstr>
      <vt:lpstr>Retrospect</vt:lpstr>
      <vt:lpstr>MAKING WAVES</vt:lpstr>
      <vt:lpstr>MAKING WAVES</vt:lpstr>
      <vt:lpstr>MAKING WAVES</vt:lpstr>
      <vt:lpstr>MAKING WAVES</vt:lpstr>
      <vt:lpstr>MAKING WAVES</vt:lpstr>
      <vt:lpstr>MAKING WAVES</vt:lpstr>
      <vt:lpstr>MAKING WAVES</vt:lpstr>
      <vt:lpstr>MAKING WAVES</vt:lpstr>
      <vt:lpstr>MAKING WAVES</vt:lpstr>
      <vt:lpstr>MAKING WAVES</vt:lpstr>
      <vt:lpstr>MAKING WAVES</vt:lpstr>
      <vt:lpstr>MAKING WAVES</vt:lpstr>
      <vt:lpstr>MAKING WAVES</vt:lpstr>
      <vt:lpstr>MAKING WAVES</vt:lpstr>
      <vt:lpstr>MAKING WAVES</vt:lpstr>
      <vt:lpstr>MAKING WAVES</vt:lpstr>
      <vt:lpstr>MAKING WAVES</vt:lpstr>
      <vt:lpstr>MAKING WAVES</vt:lpstr>
      <vt:lpstr>MAKING WAVES</vt:lpstr>
      <vt:lpstr>MAKING WAVES</vt:lpstr>
      <vt:lpstr>THE END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MAKING WAVES</dc:title>
  <dc:creator>user</dc:creator>
  <cp:lastModifiedBy>user</cp:lastModifiedBy>
  <cp:revision>7</cp:revision>
  <dcterms:created xsi:type="dcterms:W3CDTF">2020-11-07T06:42:18Z</dcterms:created>
  <dcterms:modified xsi:type="dcterms:W3CDTF">2020-11-10T09:04:21Z</dcterms:modified>
</cp:coreProperties>
</file>